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333" r:id="rId3"/>
    <p:sldId id="323" r:id="rId4"/>
    <p:sldId id="336" r:id="rId5"/>
    <p:sldId id="339" r:id="rId6"/>
    <p:sldId id="256" r:id="rId7"/>
    <p:sldId id="33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000"/>
    <a:srgbClr val="BE561F"/>
    <a:srgbClr val="AC4E1E"/>
    <a:srgbClr val="3F86C7"/>
    <a:srgbClr val="346149"/>
    <a:srgbClr val="DEEBFC"/>
    <a:srgbClr val="D3A62A"/>
    <a:srgbClr val="559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93151"/>
  </p:normalViewPr>
  <p:slideViewPr>
    <p:cSldViewPr snapToGrid="0">
      <p:cViewPr varScale="1">
        <p:scale>
          <a:sx n="60" d="100"/>
          <a:sy n="60" d="100"/>
        </p:scale>
        <p:origin x="123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7C0BC-76B0-4F24-8D76-A91BE7C8EF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248C9-9EBC-4242-B15A-3E969916BE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“ so many people offering resources and ideas!”</a:t>
          </a:r>
          <a:endParaRPr lang="en-US"/>
        </a:p>
      </dgm:t>
    </dgm:pt>
    <dgm:pt modelId="{F1DE8D10-1F8B-447A-A9DD-17BC87454818}" type="parTrans" cxnId="{F21E113C-7BF7-4F45-B8F4-CFDC70FF9E80}">
      <dgm:prSet/>
      <dgm:spPr/>
      <dgm:t>
        <a:bodyPr/>
        <a:lstStyle/>
        <a:p>
          <a:endParaRPr lang="en-US"/>
        </a:p>
      </dgm:t>
    </dgm:pt>
    <dgm:pt modelId="{B3C841C1-C9E0-447C-B491-FA28EE0F8AF1}" type="sibTrans" cxnId="{F21E113C-7BF7-4F45-B8F4-CFDC70FF9E80}">
      <dgm:prSet/>
      <dgm:spPr/>
      <dgm:t>
        <a:bodyPr/>
        <a:lstStyle/>
        <a:p>
          <a:endParaRPr lang="en-US"/>
        </a:p>
      </dgm:t>
    </dgm:pt>
    <dgm:pt modelId="{55052654-8D34-49C9-9E9D-8367B1972B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“meeting members of the community and figuring out what each of us had to offer.”</a:t>
          </a:r>
          <a:endParaRPr lang="en-US"/>
        </a:p>
      </dgm:t>
    </dgm:pt>
    <dgm:pt modelId="{356CB57B-3397-4199-B026-C001048509C5}" type="parTrans" cxnId="{72171CD6-AC94-45EB-A6CD-B9CF75074D7E}">
      <dgm:prSet/>
      <dgm:spPr/>
      <dgm:t>
        <a:bodyPr/>
        <a:lstStyle/>
        <a:p>
          <a:endParaRPr lang="en-US"/>
        </a:p>
      </dgm:t>
    </dgm:pt>
    <dgm:pt modelId="{BB1206C1-44E4-49D2-8BC9-877067EC6EC4}" type="sibTrans" cxnId="{72171CD6-AC94-45EB-A6CD-B9CF75074D7E}">
      <dgm:prSet/>
      <dgm:spPr/>
      <dgm:t>
        <a:bodyPr/>
        <a:lstStyle/>
        <a:p>
          <a:endParaRPr lang="en-US"/>
        </a:p>
      </dgm:t>
    </dgm:pt>
    <dgm:pt modelId="{EA82F9D2-A642-425F-8106-2BD5FCEC7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“liked the well-rounded team that was represented in the room and enjoyed the time to brainstorm together!”</a:t>
          </a:r>
          <a:endParaRPr lang="en-US"/>
        </a:p>
      </dgm:t>
    </dgm:pt>
    <dgm:pt modelId="{0718122F-1F4A-4915-8473-2CA7C3955CFD}" type="parTrans" cxnId="{2F0218A6-D506-4775-8405-F5E0D3D417A0}">
      <dgm:prSet/>
      <dgm:spPr/>
      <dgm:t>
        <a:bodyPr/>
        <a:lstStyle/>
        <a:p>
          <a:endParaRPr lang="en-US"/>
        </a:p>
      </dgm:t>
    </dgm:pt>
    <dgm:pt modelId="{1D8F36F8-96FE-4A03-8EBD-1CDEBC0691AB}" type="sibTrans" cxnId="{2F0218A6-D506-4775-8405-F5E0D3D417A0}">
      <dgm:prSet/>
      <dgm:spPr/>
      <dgm:t>
        <a:bodyPr/>
        <a:lstStyle/>
        <a:p>
          <a:endParaRPr lang="en-US"/>
        </a:p>
      </dgm:t>
    </dgm:pt>
    <dgm:pt modelId="{F0221B62-3DD0-46B0-80D1-424FC7A01C0A}" type="pres">
      <dgm:prSet presAssocID="{EBC7C0BC-76B0-4F24-8D76-A91BE7C8EF17}" presName="root" presStyleCnt="0">
        <dgm:presLayoutVars>
          <dgm:dir/>
          <dgm:resizeHandles val="exact"/>
        </dgm:presLayoutVars>
      </dgm:prSet>
      <dgm:spPr/>
    </dgm:pt>
    <dgm:pt modelId="{BD162555-6AD5-4B2D-B37E-9F6B26E0C8C5}" type="pres">
      <dgm:prSet presAssocID="{09C248C9-9EBC-4242-B15A-3E969916BEE6}" presName="compNode" presStyleCnt="0"/>
      <dgm:spPr/>
    </dgm:pt>
    <dgm:pt modelId="{8B6CA541-4E5F-435F-9033-FBFDAAF8A822}" type="pres">
      <dgm:prSet presAssocID="{09C248C9-9EBC-4242-B15A-3E969916BEE6}" presName="bgRect" presStyleLbl="bgShp" presStyleIdx="0" presStyleCnt="3"/>
      <dgm:spPr/>
    </dgm:pt>
    <dgm:pt modelId="{DD4EA2AD-6363-4491-BCAC-2D385183AD3F}" type="pres">
      <dgm:prSet presAssocID="{09C248C9-9EBC-4242-B15A-3E969916BE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35FC120-7277-47A3-8622-8D69E3D483F1}" type="pres">
      <dgm:prSet presAssocID="{09C248C9-9EBC-4242-B15A-3E969916BEE6}" presName="spaceRect" presStyleCnt="0"/>
      <dgm:spPr/>
    </dgm:pt>
    <dgm:pt modelId="{E885E5A8-A4A9-47DD-BF57-F3FC0893AA4B}" type="pres">
      <dgm:prSet presAssocID="{09C248C9-9EBC-4242-B15A-3E969916BEE6}" presName="parTx" presStyleLbl="revTx" presStyleIdx="0" presStyleCnt="3">
        <dgm:presLayoutVars>
          <dgm:chMax val="0"/>
          <dgm:chPref val="0"/>
        </dgm:presLayoutVars>
      </dgm:prSet>
      <dgm:spPr/>
    </dgm:pt>
    <dgm:pt modelId="{0C9C8F7A-9759-44E4-9EAC-32B8B7F8852B}" type="pres">
      <dgm:prSet presAssocID="{B3C841C1-C9E0-447C-B491-FA28EE0F8AF1}" presName="sibTrans" presStyleCnt="0"/>
      <dgm:spPr/>
    </dgm:pt>
    <dgm:pt modelId="{01D3CF05-2185-46E5-B40D-8623B66B702F}" type="pres">
      <dgm:prSet presAssocID="{55052654-8D34-49C9-9E9D-8367B1972B00}" presName="compNode" presStyleCnt="0"/>
      <dgm:spPr/>
    </dgm:pt>
    <dgm:pt modelId="{36B7997B-9E23-4D21-BE73-FAFCBDA1BB3F}" type="pres">
      <dgm:prSet presAssocID="{55052654-8D34-49C9-9E9D-8367B1972B00}" presName="bgRect" presStyleLbl="bgShp" presStyleIdx="1" presStyleCnt="3"/>
      <dgm:spPr/>
    </dgm:pt>
    <dgm:pt modelId="{3C51AAA4-468F-4B1A-BC74-1846FB1945D1}" type="pres">
      <dgm:prSet presAssocID="{55052654-8D34-49C9-9E9D-8367B1972B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248BE578-D8A6-4AD3-B721-11A3C38F2471}" type="pres">
      <dgm:prSet presAssocID="{55052654-8D34-49C9-9E9D-8367B1972B00}" presName="spaceRect" presStyleCnt="0"/>
      <dgm:spPr/>
    </dgm:pt>
    <dgm:pt modelId="{A100590B-4967-42EC-9971-BCE699CD8B26}" type="pres">
      <dgm:prSet presAssocID="{55052654-8D34-49C9-9E9D-8367B1972B00}" presName="parTx" presStyleLbl="revTx" presStyleIdx="1" presStyleCnt="3">
        <dgm:presLayoutVars>
          <dgm:chMax val="0"/>
          <dgm:chPref val="0"/>
        </dgm:presLayoutVars>
      </dgm:prSet>
      <dgm:spPr/>
    </dgm:pt>
    <dgm:pt modelId="{09841425-8752-45CD-AEA9-0C8DD1A91D19}" type="pres">
      <dgm:prSet presAssocID="{BB1206C1-44E4-49D2-8BC9-877067EC6EC4}" presName="sibTrans" presStyleCnt="0"/>
      <dgm:spPr/>
    </dgm:pt>
    <dgm:pt modelId="{1438AF18-29D6-4366-A672-ED89461D0428}" type="pres">
      <dgm:prSet presAssocID="{EA82F9D2-A642-425F-8106-2BD5FCEC7D87}" presName="compNode" presStyleCnt="0"/>
      <dgm:spPr/>
    </dgm:pt>
    <dgm:pt modelId="{9DDDC7FD-5E63-4A04-B8B0-A2E1E50FC425}" type="pres">
      <dgm:prSet presAssocID="{EA82F9D2-A642-425F-8106-2BD5FCEC7D87}" presName="bgRect" presStyleLbl="bgShp" presStyleIdx="2" presStyleCnt="3"/>
      <dgm:spPr/>
    </dgm:pt>
    <dgm:pt modelId="{9722522C-D70B-485C-A3A3-2897DAE079A2}" type="pres">
      <dgm:prSet presAssocID="{EA82F9D2-A642-425F-8106-2BD5FCEC7D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CFC4A7C-5059-4BEA-8889-BE61B17BE113}" type="pres">
      <dgm:prSet presAssocID="{EA82F9D2-A642-425F-8106-2BD5FCEC7D87}" presName="spaceRect" presStyleCnt="0"/>
      <dgm:spPr/>
    </dgm:pt>
    <dgm:pt modelId="{B7571FC8-BD4C-4C39-BFFF-FBEF8B86D480}" type="pres">
      <dgm:prSet presAssocID="{EA82F9D2-A642-425F-8106-2BD5FCEC7D8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84FC316-2524-4864-A58D-536C6048E2B1}" type="presOf" srcId="{EBC7C0BC-76B0-4F24-8D76-A91BE7C8EF17}" destId="{F0221B62-3DD0-46B0-80D1-424FC7A01C0A}" srcOrd="0" destOrd="0" presId="urn:microsoft.com/office/officeart/2018/2/layout/IconVerticalSolidList"/>
    <dgm:cxn modelId="{F21E113C-7BF7-4F45-B8F4-CFDC70FF9E80}" srcId="{EBC7C0BC-76B0-4F24-8D76-A91BE7C8EF17}" destId="{09C248C9-9EBC-4242-B15A-3E969916BEE6}" srcOrd="0" destOrd="0" parTransId="{F1DE8D10-1F8B-447A-A9DD-17BC87454818}" sibTransId="{B3C841C1-C9E0-447C-B491-FA28EE0F8AF1}"/>
    <dgm:cxn modelId="{081F8F51-9D35-4C16-A5BB-D5D20D20A93F}" type="presOf" srcId="{EA82F9D2-A642-425F-8106-2BD5FCEC7D87}" destId="{B7571FC8-BD4C-4C39-BFFF-FBEF8B86D480}" srcOrd="0" destOrd="0" presId="urn:microsoft.com/office/officeart/2018/2/layout/IconVerticalSolidList"/>
    <dgm:cxn modelId="{2F0218A6-D506-4775-8405-F5E0D3D417A0}" srcId="{EBC7C0BC-76B0-4F24-8D76-A91BE7C8EF17}" destId="{EA82F9D2-A642-425F-8106-2BD5FCEC7D87}" srcOrd="2" destOrd="0" parTransId="{0718122F-1F4A-4915-8473-2CA7C3955CFD}" sibTransId="{1D8F36F8-96FE-4A03-8EBD-1CDEBC0691AB}"/>
    <dgm:cxn modelId="{BF209FA7-3BB3-42F1-ABE2-D674D11062B0}" type="presOf" srcId="{55052654-8D34-49C9-9E9D-8367B1972B00}" destId="{A100590B-4967-42EC-9971-BCE699CD8B26}" srcOrd="0" destOrd="0" presId="urn:microsoft.com/office/officeart/2018/2/layout/IconVerticalSolidList"/>
    <dgm:cxn modelId="{72171CD6-AC94-45EB-A6CD-B9CF75074D7E}" srcId="{EBC7C0BC-76B0-4F24-8D76-A91BE7C8EF17}" destId="{55052654-8D34-49C9-9E9D-8367B1972B00}" srcOrd="1" destOrd="0" parTransId="{356CB57B-3397-4199-B026-C001048509C5}" sibTransId="{BB1206C1-44E4-49D2-8BC9-877067EC6EC4}"/>
    <dgm:cxn modelId="{DABD96F3-B84C-454F-8EAE-80D0D312758E}" type="presOf" srcId="{09C248C9-9EBC-4242-B15A-3E969916BEE6}" destId="{E885E5A8-A4A9-47DD-BF57-F3FC0893AA4B}" srcOrd="0" destOrd="0" presId="urn:microsoft.com/office/officeart/2018/2/layout/IconVerticalSolidList"/>
    <dgm:cxn modelId="{EC36603C-ED19-4333-821F-73284DB86420}" type="presParOf" srcId="{F0221B62-3DD0-46B0-80D1-424FC7A01C0A}" destId="{BD162555-6AD5-4B2D-B37E-9F6B26E0C8C5}" srcOrd="0" destOrd="0" presId="urn:microsoft.com/office/officeart/2018/2/layout/IconVerticalSolidList"/>
    <dgm:cxn modelId="{5402465D-3AD9-4C6F-8F46-FAFCB820373C}" type="presParOf" srcId="{BD162555-6AD5-4B2D-B37E-9F6B26E0C8C5}" destId="{8B6CA541-4E5F-435F-9033-FBFDAAF8A822}" srcOrd="0" destOrd="0" presId="urn:microsoft.com/office/officeart/2018/2/layout/IconVerticalSolidList"/>
    <dgm:cxn modelId="{E7A8F3B4-9525-408E-BAD3-A91970CFCA3F}" type="presParOf" srcId="{BD162555-6AD5-4B2D-B37E-9F6B26E0C8C5}" destId="{DD4EA2AD-6363-4491-BCAC-2D385183AD3F}" srcOrd="1" destOrd="0" presId="urn:microsoft.com/office/officeart/2018/2/layout/IconVerticalSolidList"/>
    <dgm:cxn modelId="{657E99EC-628E-4FA8-B682-CAF5F6B580DD}" type="presParOf" srcId="{BD162555-6AD5-4B2D-B37E-9F6B26E0C8C5}" destId="{935FC120-7277-47A3-8622-8D69E3D483F1}" srcOrd="2" destOrd="0" presId="urn:microsoft.com/office/officeart/2018/2/layout/IconVerticalSolidList"/>
    <dgm:cxn modelId="{BB437136-04F6-4467-B67D-8B14A6E71FE3}" type="presParOf" srcId="{BD162555-6AD5-4B2D-B37E-9F6B26E0C8C5}" destId="{E885E5A8-A4A9-47DD-BF57-F3FC0893AA4B}" srcOrd="3" destOrd="0" presId="urn:microsoft.com/office/officeart/2018/2/layout/IconVerticalSolidList"/>
    <dgm:cxn modelId="{7AF92C28-4C24-434A-BFA2-E3D45ADD3DB0}" type="presParOf" srcId="{F0221B62-3DD0-46B0-80D1-424FC7A01C0A}" destId="{0C9C8F7A-9759-44E4-9EAC-32B8B7F8852B}" srcOrd="1" destOrd="0" presId="urn:microsoft.com/office/officeart/2018/2/layout/IconVerticalSolidList"/>
    <dgm:cxn modelId="{57DD84F4-48C7-403E-8B3B-8A0B8ACDD6AB}" type="presParOf" srcId="{F0221B62-3DD0-46B0-80D1-424FC7A01C0A}" destId="{01D3CF05-2185-46E5-B40D-8623B66B702F}" srcOrd="2" destOrd="0" presId="urn:microsoft.com/office/officeart/2018/2/layout/IconVerticalSolidList"/>
    <dgm:cxn modelId="{B263D3A1-693D-49EC-9ACE-F5DF954ED1E0}" type="presParOf" srcId="{01D3CF05-2185-46E5-B40D-8623B66B702F}" destId="{36B7997B-9E23-4D21-BE73-FAFCBDA1BB3F}" srcOrd="0" destOrd="0" presId="urn:microsoft.com/office/officeart/2018/2/layout/IconVerticalSolidList"/>
    <dgm:cxn modelId="{CC306319-E0E8-4F61-9A84-3B335DEFD889}" type="presParOf" srcId="{01D3CF05-2185-46E5-B40D-8623B66B702F}" destId="{3C51AAA4-468F-4B1A-BC74-1846FB1945D1}" srcOrd="1" destOrd="0" presId="urn:microsoft.com/office/officeart/2018/2/layout/IconVerticalSolidList"/>
    <dgm:cxn modelId="{2D225472-11F8-4DBD-ADBF-D0A44E892134}" type="presParOf" srcId="{01D3CF05-2185-46E5-B40D-8623B66B702F}" destId="{248BE578-D8A6-4AD3-B721-11A3C38F2471}" srcOrd="2" destOrd="0" presId="urn:microsoft.com/office/officeart/2018/2/layout/IconVerticalSolidList"/>
    <dgm:cxn modelId="{65841FAA-3BD4-4402-A16C-B17CF0834665}" type="presParOf" srcId="{01D3CF05-2185-46E5-B40D-8623B66B702F}" destId="{A100590B-4967-42EC-9971-BCE699CD8B26}" srcOrd="3" destOrd="0" presId="urn:microsoft.com/office/officeart/2018/2/layout/IconVerticalSolidList"/>
    <dgm:cxn modelId="{D279091C-E9A0-4FDE-86EB-B4EFDA2D5E80}" type="presParOf" srcId="{F0221B62-3DD0-46B0-80D1-424FC7A01C0A}" destId="{09841425-8752-45CD-AEA9-0C8DD1A91D19}" srcOrd="3" destOrd="0" presId="urn:microsoft.com/office/officeart/2018/2/layout/IconVerticalSolidList"/>
    <dgm:cxn modelId="{50C03E7A-50B0-48DD-AA8D-4C2D5FBCF7E6}" type="presParOf" srcId="{F0221B62-3DD0-46B0-80D1-424FC7A01C0A}" destId="{1438AF18-29D6-4366-A672-ED89461D0428}" srcOrd="4" destOrd="0" presId="urn:microsoft.com/office/officeart/2018/2/layout/IconVerticalSolidList"/>
    <dgm:cxn modelId="{2EE6B0A5-243A-4DBC-B7AF-03D017FACBF8}" type="presParOf" srcId="{1438AF18-29D6-4366-A672-ED89461D0428}" destId="{9DDDC7FD-5E63-4A04-B8B0-A2E1E50FC425}" srcOrd="0" destOrd="0" presId="urn:microsoft.com/office/officeart/2018/2/layout/IconVerticalSolidList"/>
    <dgm:cxn modelId="{DFE9FD2C-19F9-4566-84B1-A8778E33C532}" type="presParOf" srcId="{1438AF18-29D6-4366-A672-ED89461D0428}" destId="{9722522C-D70B-485C-A3A3-2897DAE079A2}" srcOrd="1" destOrd="0" presId="urn:microsoft.com/office/officeart/2018/2/layout/IconVerticalSolidList"/>
    <dgm:cxn modelId="{285F67A1-0995-4B98-A6CD-50ED66A7FE71}" type="presParOf" srcId="{1438AF18-29D6-4366-A672-ED89461D0428}" destId="{CCFC4A7C-5059-4BEA-8889-BE61B17BE113}" srcOrd="2" destOrd="0" presId="urn:microsoft.com/office/officeart/2018/2/layout/IconVerticalSolidList"/>
    <dgm:cxn modelId="{631E6CBE-E960-4B03-BF3A-E9A7EBC28EBC}" type="presParOf" srcId="{1438AF18-29D6-4366-A672-ED89461D0428}" destId="{B7571FC8-BD4C-4C39-BFFF-FBEF8B86D4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CA541-4E5F-435F-9033-FBFDAAF8A822}">
      <dsp:nvSpPr>
        <dsp:cNvPr id="0" name=""/>
        <dsp:cNvSpPr/>
      </dsp:nvSpPr>
      <dsp:spPr>
        <a:xfrm>
          <a:off x="0" y="545"/>
          <a:ext cx="7886700" cy="127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EA2AD-6363-4491-BCAC-2D385183AD3F}">
      <dsp:nvSpPr>
        <dsp:cNvPr id="0" name=""/>
        <dsp:cNvSpPr/>
      </dsp:nvSpPr>
      <dsp:spPr>
        <a:xfrm>
          <a:off x="386209" y="287809"/>
          <a:ext cx="702199" cy="702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5E5A8-A4A9-47DD-BF57-F3FC0893AA4B}">
      <dsp:nvSpPr>
        <dsp:cNvPr id="0" name=""/>
        <dsp:cNvSpPr/>
      </dsp:nvSpPr>
      <dsp:spPr>
        <a:xfrm>
          <a:off x="1474619" y="545"/>
          <a:ext cx="6412080" cy="127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0" tIns="135120" rIns="135120" bIns="1351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“ so many people offering resources and ideas!”</a:t>
          </a:r>
          <a:endParaRPr lang="en-US" sz="2100" kern="1200"/>
        </a:p>
      </dsp:txBody>
      <dsp:txXfrm>
        <a:off x="1474619" y="545"/>
        <a:ext cx="6412080" cy="1276726"/>
      </dsp:txXfrm>
    </dsp:sp>
    <dsp:sp modelId="{36B7997B-9E23-4D21-BE73-FAFCBDA1BB3F}">
      <dsp:nvSpPr>
        <dsp:cNvPr id="0" name=""/>
        <dsp:cNvSpPr/>
      </dsp:nvSpPr>
      <dsp:spPr>
        <a:xfrm>
          <a:off x="0" y="1596453"/>
          <a:ext cx="7886700" cy="127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1AAA4-468F-4B1A-BC74-1846FB1945D1}">
      <dsp:nvSpPr>
        <dsp:cNvPr id="0" name=""/>
        <dsp:cNvSpPr/>
      </dsp:nvSpPr>
      <dsp:spPr>
        <a:xfrm>
          <a:off x="386209" y="1883717"/>
          <a:ext cx="702199" cy="702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0590B-4967-42EC-9971-BCE699CD8B26}">
      <dsp:nvSpPr>
        <dsp:cNvPr id="0" name=""/>
        <dsp:cNvSpPr/>
      </dsp:nvSpPr>
      <dsp:spPr>
        <a:xfrm>
          <a:off x="1474619" y="1596453"/>
          <a:ext cx="6412080" cy="127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0" tIns="135120" rIns="135120" bIns="1351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“meeting members of the community and figuring out what each of us had to offer.”</a:t>
          </a:r>
          <a:endParaRPr lang="en-US" sz="2100" kern="1200"/>
        </a:p>
      </dsp:txBody>
      <dsp:txXfrm>
        <a:off x="1474619" y="1596453"/>
        <a:ext cx="6412080" cy="1276726"/>
      </dsp:txXfrm>
    </dsp:sp>
    <dsp:sp modelId="{9DDDC7FD-5E63-4A04-B8B0-A2E1E50FC425}">
      <dsp:nvSpPr>
        <dsp:cNvPr id="0" name=""/>
        <dsp:cNvSpPr/>
      </dsp:nvSpPr>
      <dsp:spPr>
        <a:xfrm>
          <a:off x="0" y="3192361"/>
          <a:ext cx="7886700" cy="127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2522C-D70B-485C-A3A3-2897DAE079A2}">
      <dsp:nvSpPr>
        <dsp:cNvPr id="0" name=""/>
        <dsp:cNvSpPr/>
      </dsp:nvSpPr>
      <dsp:spPr>
        <a:xfrm>
          <a:off x="386209" y="3479625"/>
          <a:ext cx="702199" cy="702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71FC8-BD4C-4C39-BFFF-FBEF8B86D480}">
      <dsp:nvSpPr>
        <dsp:cNvPr id="0" name=""/>
        <dsp:cNvSpPr/>
      </dsp:nvSpPr>
      <dsp:spPr>
        <a:xfrm>
          <a:off x="1474619" y="3192361"/>
          <a:ext cx="6412080" cy="127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0" tIns="135120" rIns="135120" bIns="13512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“liked the well-rounded team that was represented in the room and enjoyed the time to brainstorm together!”</a:t>
          </a:r>
          <a:endParaRPr lang="en-US" sz="2100" kern="1200"/>
        </a:p>
      </dsp:txBody>
      <dsp:txXfrm>
        <a:off x="1474619" y="3192361"/>
        <a:ext cx="6412080" cy="127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9FC6-A38D-DD41-8F29-B56A68D9EF7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57BB1-F8D3-2B4A-BD03-4782568B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7BB1-F8D3-2B4A-BD03-4782568B6A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8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EB7A2-8599-2B76-D96D-7D0E5A192F5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5000">
                <a:schemeClr val="accent1">
                  <a:alpha val="38620"/>
                  <a:lumMod val="0"/>
                  <a:lumOff val="100000"/>
                </a:schemeClr>
              </a:gs>
              <a:gs pos="100000">
                <a:srgbClr val="DEEBFC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close-up of a colorful background&#10;&#10;AI-generated content may be incorrect.">
            <a:extLst>
              <a:ext uri="{FF2B5EF4-FFF2-40B4-BE49-F238E27FC236}">
                <a16:creationId xmlns:a16="http://schemas.microsoft.com/office/drawing/2014/main" id="{3AAFFF61-7923-B789-3725-CF2E1DE8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11153"/>
          <a:stretch/>
        </p:blipFill>
        <p:spPr>
          <a:xfrm>
            <a:off x="0" y="0"/>
            <a:ext cx="10162453" cy="686294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6F4AF8-AD46-AEB2-8E86-8BC1875B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13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  <a:lvl2pPr marL="342884" indent="0">
              <a:buNone/>
              <a:defRPr sz="1500"/>
            </a:lvl2pPr>
            <a:lvl3pPr marL="685766" indent="0">
              <a:buNone/>
              <a:defRPr sz="135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37FE5B1-2536-70B8-A300-21214F09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9D7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ECC33-FF5E-9887-4EC9-1327CD257446}"/>
              </a:ext>
            </a:extLst>
          </p:cNvPr>
          <p:cNvSpPr/>
          <p:nvPr userDrawn="1"/>
        </p:nvSpPr>
        <p:spPr>
          <a:xfrm>
            <a:off x="5" y="2"/>
            <a:ext cx="2432447" cy="271463"/>
          </a:xfrm>
          <a:prstGeom prst="rect">
            <a:avLst/>
          </a:prstGeom>
          <a:solidFill>
            <a:srgbClr val="559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20099E-7371-A2F8-C960-86B1FCFA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/>
                </a:solidFill>
              </a:defRPr>
            </a:lvl2pPr>
            <a:lvl3pPr marL="685766" indent="0">
              <a:buNone/>
              <a:defRPr sz="1350">
                <a:solidFill>
                  <a:schemeClr val="tx1"/>
                </a:solidFill>
              </a:defRPr>
            </a:lvl3pPr>
            <a:lvl4pPr marL="1028649" indent="0">
              <a:buNone/>
              <a:defRPr sz="1200">
                <a:solidFill>
                  <a:schemeClr val="tx1"/>
                </a:solidFill>
              </a:defRPr>
            </a:lvl4pPr>
            <a:lvl5pPr marL="1371532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61145A14-C457-114B-6CE8-32106F3E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160"/>
            <a:ext cx="7886700" cy="918528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A4043E33-9058-4FB7-E4EB-5BF71404E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BE5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4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5F244-825E-F289-6936-C9A5BB8DF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8010" y="2"/>
            <a:ext cx="8615993" cy="64670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22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61D66-0814-63FA-3E19-168CA40B6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5017" y="6073784"/>
            <a:ext cx="1444901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BE561F">
            <a:alpha val="331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561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3A0E26-64BC-A484-7424-1114A6C8D001}"/>
              </a:ext>
            </a:extLst>
          </p:cNvPr>
          <p:cNvSpPr/>
          <p:nvPr userDrawn="1"/>
        </p:nvSpPr>
        <p:spPr>
          <a:xfrm>
            <a:off x="5" y="2"/>
            <a:ext cx="2432447" cy="271463"/>
          </a:xfrm>
          <a:prstGeom prst="rect">
            <a:avLst/>
          </a:prstGeom>
          <a:solidFill>
            <a:srgbClr val="AC4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859352-0CA9-8683-50F8-F4D778E8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/>
                </a:solidFill>
              </a:defRPr>
            </a:lvl2pPr>
            <a:lvl3pPr marL="685766" indent="0">
              <a:buNone/>
              <a:defRPr sz="1350">
                <a:solidFill>
                  <a:schemeClr val="tx1"/>
                </a:solidFill>
              </a:defRPr>
            </a:lvl3pPr>
            <a:lvl4pPr marL="1028649" indent="0">
              <a:buNone/>
              <a:defRPr sz="1200">
                <a:solidFill>
                  <a:schemeClr val="tx1"/>
                </a:solidFill>
              </a:defRPr>
            </a:lvl4pPr>
            <a:lvl5pPr marL="1371532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19D0B352-984C-6DEE-168B-1E9CE86A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160"/>
            <a:ext cx="7886700" cy="918528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2FA75D0C-6ABA-DA36-3460-1B92201E9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44C3-C232-8DF5-5E77-CAA4747A5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39ABB-136C-175A-6FD0-446B2EAC5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BBD7-DE66-06EB-CAD5-5118271A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CE1C-0839-4C8F-AEC9-72E466A4E8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9E24-A121-E41A-1948-B511BB47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0797-1E59-6C8F-8E7A-B8879574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381B-5BF1-4AE7-B7DE-8D89CC42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colorful background&#10;&#10;AI-generated content may be incorrect.">
            <a:extLst>
              <a:ext uri="{FF2B5EF4-FFF2-40B4-BE49-F238E27FC236}">
                <a16:creationId xmlns:a16="http://schemas.microsoft.com/office/drawing/2014/main" id="{8A0E1E2D-9243-3738-E66E-13A0A3465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l="-1" r="11153"/>
          <a:stretch/>
        </p:blipFill>
        <p:spPr>
          <a:xfrm>
            <a:off x="1522161" y="0"/>
            <a:ext cx="7621840" cy="686294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D655426-9EB8-F5CB-F897-FEBF2502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6F4AF8-AD46-AEB2-8E86-8BC1875B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13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  <a:lvl2pPr marL="342884" indent="0">
              <a:buNone/>
              <a:defRPr sz="1500"/>
            </a:lvl2pPr>
            <a:lvl3pPr marL="685766" indent="0">
              <a:buNone/>
              <a:defRPr sz="135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13503CD3-B604-21CE-39E1-8B30BA4B7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0EB7F1-F60C-537D-D651-6E9A3B1CDA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5000">
                <a:schemeClr val="accent1">
                  <a:alpha val="38620"/>
                  <a:lumMod val="0"/>
                  <a:lumOff val="100000"/>
                </a:schemeClr>
              </a:gs>
              <a:gs pos="100000">
                <a:srgbClr val="DEEBFC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83D796-C5F1-286A-1E12-0184AC5A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37B2C84-3433-A675-D766-080AA8E7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160"/>
            <a:ext cx="7886700" cy="918528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6DBED-E88A-5734-0ABC-BB4BE0EF3C65}"/>
              </a:ext>
            </a:extLst>
          </p:cNvPr>
          <p:cNvSpPr/>
          <p:nvPr userDrawn="1"/>
        </p:nvSpPr>
        <p:spPr>
          <a:xfrm>
            <a:off x="5" y="2"/>
            <a:ext cx="2432447" cy="271463"/>
          </a:xfrm>
          <a:prstGeom prst="rect">
            <a:avLst/>
          </a:prstGeom>
          <a:solidFill>
            <a:srgbClr val="3F86C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438714BD-F991-6767-D81A-FD4E538FF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0EB7F1-F60C-537D-D651-6E9A3B1CDA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83D796-C5F1-286A-1E12-0184AC5A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38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37B2C84-3433-A675-D766-080AA8E7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160"/>
            <a:ext cx="7886700" cy="918528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ABF2049F-A347-24D8-2FA0-56569628D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8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5F244-825E-F289-6936-C9A5BB8DF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8010" y="2"/>
            <a:ext cx="8615993" cy="64670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22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944CB-8B34-3AF0-D681-3877B418D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5017" y="6073784"/>
            <a:ext cx="1444901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8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5F244-825E-F289-6936-C9A5BB8DF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8010" y="2"/>
            <a:ext cx="8615993" cy="64670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74FA83-B010-2691-8788-FB22FECA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200">
                <a:solidFill>
                  <a:schemeClr val="bg1"/>
                </a:solidFill>
              </a:defRPr>
            </a:lvl4pPr>
            <a:lvl5pPr marL="1371532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C6FC4-685D-0CBD-2AEF-D6AD9FEC5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5017" y="6073784"/>
            <a:ext cx="1444901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86C7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74FA83-B010-2691-8788-FB22FECA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/>
                </a:solidFill>
              </a:defRPr>
            </a:lvl2pPr>
            <a:lvl3pPr marL="685766" indent="0">
              <a:buNone/>
              <a:defRPr sz="1350">
                <a:solidFill>
                  <a:schemeClr val="tx1"/>
                </a:solidFill>
              </a:defRPr>
            </a:lvl3pPr>
            <a:lvl4pPr marL="1028649" indent="0">
              <a:buNone/>
              <a:defRPr sz="1200">
                <a:solidFill>
                  <a:schemeClr val="tx1"/>
                </a:solidFill>
              </a:defRPr>
            </a:lvl4pPr>
            <a:lvl5pPr marL="1371532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160"/>
            <a:ext cx="7886700" cy="918528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DD381-DAE9-091B-AF19-BEF7C5B59485}"/>
              </a:ext>
            </a:extLst>
          </p:cNvPr>
          <p:cNvSpPr/>
          <p:nvPr userDrawn="1"/>
        </p:nvSpPr>
        <p:spPr>
          <a:xfrm>
            <a:off x="5" y="2"/>
            <a:ext cx="2432447" cy="271463"/>
          </a:xfrm>
          <a:prstGeom prst="rect">
            <a:avLst/>
          </a:prstGeom>
          <a:solidFill>
            <a:srgbClr val="3F8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black text with a black background&#10;&#10;AI-generated content may be incorrect.">
            <a:extLst>
              <a:ext uri="{FF2B5EF4-FFF2-40B4-BE49-F238E27FC236}">
                <a16:creationId xmlns:a16="http://schemas.microsoft.com/office/drawing/2014/main" id="{028CE669-1674-C1EB-FBC5-B313B36E8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5017" y="6073784"/>
            <a:ext cx="1444902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CBFF-DC13-282C-7C4B-4D6BFA4596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9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5F244-825E-F289-6936-C9A5BB8DF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8010" y="2"/>
            <a:ext cx="8615993" cy="64670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22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6518A-436A-3FB6-864F-81DD3C6C0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5017" y="6073784"/>
            <a:ext cx="1444901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quare with black lines&#10;&#10;AI-generated content may be incorrect.">
            <a:extLst>
              <a:ext uri="{FF2B5EF4-FFF2-40B4-BE49-F238E27FC236}">
                <a16:creationId xmlns:a16="http://schemas.microsoft.com/office/drawing/2014/main" id="{3103C798-7DD8-B63E-01A3-865A7FEC4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67" r="250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7AD3FD2-BE7F-0803-1EFF-505A367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22"/>
            <a:ext cx="7886700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781B0-BCB7-A148-D36C-DA08894F2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5017" y="6073784"/>
            <a:ext cx="1444901" cy="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3ECB0-D824-AD72-3700-86301DAE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26FE-7433-8DD9-8573-04AC3619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4258-0249-DA1F-0551-48D8A0B0A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55931-90A4-7E42-AE88-118B489FD7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AA19-50C4-C61C-D23C-72676B019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D62D-E7EC-B86F-92FE-D13B2ECDC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F55A-FC74-D541-92A3-F05630006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67" r:id="rId3"/>
    <p:sldLayoutId id="2147483675" r:id="rId4"/>
    <p:sldLayoutId id="2147483649" r:id="rId5"/>
    <p:sldLayoutId id="2147483673" r:id="rId6"/>
    <p:sldLayoutId id="2147483671" r:id="rId7"/>
    <p:sldLayoutId id="2147483663" r:id="rId8"/>
    <p:sldLayoutId id="2147483665" r:id="rId9"/>
    <p:sldLayoutId id="2147483670" r:id="rId10"/>
    <p:sldLayoutId id="2147483674" r:id="rId11"/>
    <p:sldLayoutId id="2147483669" r:id="rId12"/>
    <p:sldLayoutId id="2147483676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Palatino Linotype" panose="02040502050505030304" pitchFamily="18" charset="0"/>
          <a:ea typeface="Palatino" pitchFamily="2" charset="77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sager@ncs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B6A1-7B8A-CF45-81C7-610BE226D23C}"/>
              </a:ext>
            </a:extLst>
          </p:cNvPr>
          <p:cNvSpPr txBox="1">
            <a:spLocks/>
          </p:cNvSpPr>
          <p:nvPr/>
        </p:nvSpPr>
        <p:spPr>
          <a:xfrm>
            <a:off x="472173" y="1658389"/>
            <a:ext cx="10123714" cy="177061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 kern="100" dirty="0">
                <a:cs typeface="Times New Roman" panose="02020603050405020304" pitchFamily="18" charset="0"/>
              </a:rPr>
              <a:t>Nebraska Goes Upstream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b="1" kern="100" dirty="0">
                <a:cs typeface="Times New Roman" panose="02020603050405020304" pitchFamily="18" charset="0"/>
              </a:rPr>
              <a:t>2025 CIP Children’s Summit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b="1" kern="100" dirty="0">
                <a:cs typeface="Times New Roman" panose="02020603050405020304" pitchFamily="18" charset="0"/>
              </a:rPr>
              <a:t>September 24, 2025</a:t>
            </a:r>
            <a:br>
              <a:rPr lang="en-US" b="1" kern="100" dirty="0">
                <a:cs typeface="Times New Roman" panose="02020603050405020304" pitchFamily="18" charset="0"/>
              </a:rPr>
            </a:br>
            <a:endParaRPr lang="en-US" sz="3100" b="1" kern="100" dirty="0"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05CB4A-04C0-CE7A-8C83-4A148362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4" y="652673"/>
            <a:ext cx="1331472" cy="37447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CC3806-4684-4CC9-199E-DAF7A6189D6D}"/>
              </a:ext>
            </a:extLst>
          </p:cNvPr>
          <p:cNvCxnSpPr>
            <a:cxnSpLocks/>
          </p:cNvCxnSpPr>
          <p:nvPr/>
        </p:nvCxnSpPr>
        <p:spPr>
          <a:xfrm flipH="1">
            <a:off x="713460" y="4295980"/>
            <a:ext cx="451311" cy="0"/>
          </a:xfrm>
          <a:prstGeom prst="line">
            <a:avLst/>
          </a:prstGeom>
          <a:ln w="57150">
            <a:solidFill>
              <a:srgbClr val="D54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569F98-25F8-54B8-2203-00BE98E24416}"/>
              </a:ext>
            </a:extLst>
          </p:cNvPr>
          <p:cNvSpPr txBox="1"/>
          <p:nvPr/>
        </p:nvSpPr>
        <p:spPr>
          <a:xfrm>
            <a:off x="2044932" y="5052868"/>
            <a:ext cx="367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Judge Randy Roland</a:t>
            </a:r>
          </a:p>
          <a:p>
            <a:r>
              <a:rPr lang="en-US" dirty="0"/>
              <a:t>County Court Judge – Cheyenne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2106B-2E92-C867-7DA6-7F3A9E2EA881}"/>
              </a:ext>
            </a:extLst>
          </p:cNvPr>
          <p:cNvSpPr txBox="1"/>
          <p:nvPr/>
        </p:nvSpPr>
        <p:spPr>
          <a:xfrm>
            <a:off x="5887845" y="5095398"/>
            <a:ext cx="367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Teri Deal, Ph.D. </a:t>
            </a:r>
          </a:p>
          <a:p>
            <a:r>
              <a:rPr lang="en-US" dirty="0"/>
              <a:t>National Center for State Courts</a:t>
            </a:r>
          </a:p>
          <a:p>
            <a:r>
              <a:rPr lang="en-US" dirty="0"/>
              <a:t>Court Consulting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70894-C888-15D3-346A-AA2C4201AEF3}"/>
              </a:ext>
            </a:extLst>
          </p:cNvPr>
          <p:cNvSpPr txBox="1"/>
          <p:nvPr/>
        </p:nvSpPr>
        <p:spPr>
          <a:xfrm>
            <a:off x="2044932" y="3852539"/>
            <a:ext cx="367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Judge Linda Bauer</a:t>
            </a:r>
          </a:p>
          <a:p>
            <a:r>
              <a:rPr lang="en-US" dirty="0"/>
              <a:t>County Court Judge – Jefferson, Saline, and Thayer Counties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29545-D01A-FA32-A4C4-C1EBCAC27205}"/>
              </a:ext>
            </a:extLst>
          </p:cNvPr>
          <p:cNvSpPr txBox="1"/>
          <p:nvPr/>
        </p:nvSpPr>
        <p:spPr>
          <a:xfrm>
            <a:off x="5718860" y="3852539"/>
            <a:ext cx="367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Judge Anne Paine </a:t>
            </a:r>
          </a:p>
          <a:p>
            <a:r>
              <a:rPr lang="en-US" dirty="0"/>
              <a:t>County Court Judge – Red Willow County</a:t>
            </a:r>
          </a:p>
        </p:txBody>
      </p:sp>
    </p:spTree>
    <p:extLst>
      <p:ext uri="{BB962C8B-B14F-4D97-AF65-F5344CB8AC3E}">
        <p14:creationId xmlns:p14="http://schemas.microsoft.com/office/powerpoint/2010/main" val="38246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856600-B876-C247-1E28-F8AD0DEA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1551998"/>
            <a:ext cx="8029498" cy="47523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Judicially-led, community-based </a:t>
            </a:r>
            <a:r>
              <a:rPr lang="en-US" sz="2400" dirty="0"/>
              <a:t>framework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Identifies </a:t>
            </a:r>
            <a:r>
              <a:rPr lang="en-US" sz="2400" b="1" dirty="0"/>
              <a:t>resources, services, and supports </a:t>
            </a:r>
            <a:r>
              <a:rPr lang="en-US" sz="2400" dirty="0"/>
              <a:t>that exist in a community and </a:t>
            </a:r>
            <a:r>
              <a:rPr lang="en-US" sz="2400" b="1" dirty="0"/>
              <a:t>opportunities to improve </a:t>
            </a:r>
            <a:r>
              <a:rPr lang="en-US" sz="2400" dirty="0"/>
              <a:t>communication, collaboration, and coordination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 how and why children and families enter the </a:t>
            </a:r>
            <a:r>
              <a:rPr lang="en-US" sz="2400" b="1" dirty="0"/>
              <a:t>juvenile justice and child welfare system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Collectively agree on community priorities and </a:t>
            </a:r>
            <a:r>
              <a:rPr lang="en-US" sz="2400" b="1" dirty="0"/>
              <a:t>develop action plans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4" indent="-457200">
              <a:lnSpc>
                <a:spcPct val="130000"/>
              </a:lnSpc>
              <a:spcBef>
                <a:spcPts val="750"/>
              </a:spcBef>
              <a:spcAft>
                <a:spcPts val="600"/>
              </a:spcAft>
              <a:buFontTx/>
              <a:buChar char="-"/>
              <a:defRPr/>
            </a:pPr>
            <a:endParaRPr lang="en-US" sz="2800" dirty="0"/>
          </a:p>
          <a:p>
            <a:pPr marL="257162" lvl="4" indent="-257162">
              <a:lnSpc>
                <a:spcPct val="13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EF3F1A7B-BF80-47E7-CC6E-0A2AF55A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70" y="618096"/>
            <a:ext cx="7886700" cy="521408"/>
          </a:xfrm>
        </p:spPr>
        <p:txBody>
          <a:bodyPr>
            <a:noAutofit/>
          </a:bodyPr>
          <a:lstStyle/>
          <a:p>
            <a:r>
              <a:rPr lang="en-US" sz="3300" b="1" dirty="0"/>
              <a:t>Upstream Overview</a:t>
            </a:r>
          </a:p>
        </p:txBody>
      </p:sp>
    </p:spTree>
    <p:extLst>
      <p:ext uri="{BB962C8B-B14F-4D97-AF65-F5344CB8AC3E}">
        <p14:creationId xmlns:p14="http://schemas.microsoft.com/office/powerpoint/2010/main" val="24317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0EAB2-96C0-7B5A-5881-4BA3E082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07" y="317770"/>
            <a:ext cx="5672379" cy="63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4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2">
            <a:extLst>
              <a:ext uri="{FF2B5EF4-FFF2-40B4-BE49-F238E27FC236}">
                <a16:creationId xmlns:a16="http://schemas.microsoft.com/office/drawing/2014/main" id="{766DDCAC-4C00-6AC9-1B86-3AF82781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772" y="-109622"/>
            <a:ext cx="7886700" cy="918528"/>
          </a:xfrm>
        </p:spPr>
        <p:txBody>
          <a:bodyPr anchor="ctr">
            <a:normAutofit/>
          </a:bodyPr>
          <a:lstStyle/>
          <a:p>
            <a:r>
              <a:rPr lang="en-US" b="1" dirty="0"/>
              <a:t>Jefferson County Upstream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DC161-B8D7-934F-EEA7-7F6F557E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27" y="646594"/>
            <a:ext cx="7421011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901F0A-EC64-E39A-12A0-1D25B842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89" y="221773"/>
            <a:ext cx="7886700" cy="918528"/>
          </a:xfrm>
        </p:spPr>
        <p:txBody>
          <a:bodyPr/>
          <a:lstStyle/>
          <a:p>
            <a:r>
              <a:rPr lang="en-US" dirty="0"/>
              <a:t>Post Mapping Survey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CCDEEE-3E7B-231F-8445-07464840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24409"/>
            <a:ext cx="8325239" cy="4351338"/>
          </a:xfrm>
        </p:spPr>
        <p:txBody>
          <a:bodyPr/>
          <a:lstStyle/>
          <a:p>
            <a:r>
              <a:rPr lang="en-US" b="1" dirty="0"/>
              <a:t>Upstream Mappings Achieved Its Goals: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Identified opportunities to enhance</a:t>
            </a:r>
            <a:r>
              <a:rPr lang="en-US" dirty="0"/>
              <a:t> practices, protocols, and programming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Created a shared vision </a:t>
            </a:r>
            <a:r>
              <a:rPr lang="en-US" dirty="0"/>
              <a:t>among attendees on priority areas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r>
              <a:rPr lang="en-US" b="1" dirty="0"/>
              <a:t>Participant Experience: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92% </a:t>
            </a:r>
            <a:r>
              <a:rPr lang="en-US" dirty="0"/>
              <a:t>strongly agreed it was a good use of their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92% </a:t>
            </a:r>
            <a:r>
              <a:rPr lang="en-US" dirty="0"/>
              <a:t>strongly agreed that the event was useful to their work</a:t>
            </a:r>
          </a:p>
        </p:txBody>
      </p:sp>
    </p:spTree>
    <p:extLst>
      <p:ext uri="{BB962C8B-B14F-4D97-AF65-F5344CB8AC3E}">
        <p14:creationId xmlns:p14="http://schemas.microsoft.com/office/powerpoint/2010/main" val="22035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E1AA035-25EC-E7C7-CEF1-587413813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637602"/>
              </p:ext>
            </p:extLst>
          </p:nvPr>
        </p:nvGraphicFramePr>
        <p:xfrm>
          <a:off x="628650" y="1535782"/>
          <a:ext cx="7886700" cy="446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18457D-FE60-FE0F-F00B-12BF1DE2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5287"/>
            <a:ext cx="7886700" cy="91852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cs typeface="+mj-cs"/>
              </a:rPr>
              <a:t>What aspects of the mapping session were particularly positive?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0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3EDF8-B8F8-DD58-AD9C-EC4B3A0B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3133C0-79B5-C1CC-008C-A09325AE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63" y="4954882"/>
            <a:ext cx="3133598" cy="881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4B489-AD89-A985-3A49-20D8444CBC66}"/>
              </a:ext>
            </a:extLst>
          </p:cNvPr>
          <p:cNvSpPr txBox="1"/>
          <p:nvPr/>
        </p:nvSpPr>
        <p:spPr>
          <a:xfrm>
            <a:off x="4969943" y="5836206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ncsc.org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5643C-9FAC-911D-9718-2D19D94B7129}"/>
              </a:ext>
            </a:extLst>
          </p:cNvPr>
          <p:cNvSpPr txBox="1"/>
          <p:nvPr/>
        </p:nvSpPr>
        <p:spPr>
          <a:xfrm>
            <a:off x="1177290" y="1200150"/>
            <a:ext cx="28917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Teri Deal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tdeal@ncsc.org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42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8585EF62-3866-1F41-BA30-B059850F1178}" vid="{99FDB9E4-C62B-0943-AA08-24BD0FACC8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6E7F13EA85046A771A3D221282E59" ma:contentTypeVersion="13" ma:contentTypeDescription="Create a new document." ma:contentTypeScope="" ma:versionID="0a1371b9acc125b74614d0dea7fbde5b">
  <xsd:schema xmlns:xsd="http://www.w3.org/2001/XMLSchema" xmlns:xs="http://www.w3.org/2001/XMLSchema" xmlns:p="http://schemas.microsoft.com/office/2006/metadata/properties" xmlns:ns2="998eb8c0-55ab-43a5-b91f-8b1b3af7a1de" xmlns:ns3="369010f5-c140-4df5-b747-cf01612f7f5a" targetNamespace="http://schemas.microsoft.com/office/2006/metadata/properties" ma:root="true" ma:fieldsID="3035b5884e73d9d3757b342919efb8c0" ns2:_="" ns3:_="">
    <xsd:import namespace="998eb8c0-55ab-43a5-b91f-8b1b3af7a1de"/>
    <xsd:import namespace="369010f5-c140-4df5-b747-cf01612f7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eb8c0-55ab-43a5-b91f-8b1b3af7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a9d533b-2006-471a-be92-08f3dc1c64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10f5-c140-4df5-b747-cf01612f7f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ffe9c3-463e-4d7e-a165-5ce4411bc3e3}" ma:internalName="TaxCatchAll" ma:showField="CatchAllData" ma:web="369010f5-c140-4df5-b747-cf01612f7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eb8c0-55ab-43a5-b91f-8b1b3af7a1de">
      <Terms xmlns="http://schemas.microsoft.com/office/infopath/2007/PartnerControls"/>
    </lcf76f155ced4ddcb4097134ff3c332f>
    <TaxCatchAll xmlns="369010f5-c140-4df5-b747-cf01612f7f5a" xsi:nil="true"/>
  </documentManagement>
</p:properties>
</file>

<file path=customXml/itemProps1.xml><?xml version="1.0" encoding="utf-8"?>
<ds:datastoreItem xmlns:ds="http://schemas.openxmlformats.org/officeDocument/2006/customXml" ds:itemID="{4C65F03C-53C0-4D9B-B097-1CAA51AFC396}"/>
</file>

<file path=customXml/itemProps2.xml><?xml version="1.0" encoding="utf-8"?>
<ds:datastoreItem xmlns:ds="http://schemas.openxmlformats.org/officeDocument/2006/customXml" ds:itemID="{0AD1870C-9BFA-44A4-B466-BD00263EB3A2}"/>
</file>

<file path=customXml/itemProps3.xml><?xml version="1.0" encoding="utf-8"?>
<ds:datastoreItem xmlns:ds="http://schemas.openxmlformats.org/officeDocument/2006/customXml" ds:itemID="{60E762BE-120C-4B7A-A06F-2A5CEBBF40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242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Palatino Linotype</vt:lpstr>
      <vt:lpstr>Times New Roman</vt:lpstr>
      <vt:lpstr>Verdana</vt:lpstr>
      <vt:lpstr>Wingdings</vt:lpstr>
      <vt:lpstr>Office Theme</vt:lpstr>
      <vt:lpstr>PowerPoint Presentation</vt:lpstr>
      <vt:lpstr>Upstream Overview</vt:lpstr>
      <vt:lpstr>PowerPoint Presentation</vt:lpstr>
      <vt:lpstr>Jefferson County Upstream </vt:lpstr>
      <vt:lpstr>Post Mapping Survey Highlights</vt:lpstr>
      <vt:lpstr>What aspects of the mapping session were particularly positive?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Harris, Breanne</dc:creator>
  <cp:lastModifiedBy>Deal, Teri</cp:lastModifiedBy>
  <cp:revision>4</cp:revision>
  <dcterms:created xsi:type="dcterms:W3CDTF">2025-08-12T21:04:28Z</dcterms:created>
  <dcterms:modified xsi:type="dcterms:W3CDTF">2025-09-24T19:22:32Z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0x01010034C6E7F13EA85046A771A3D221282E59</vt:lpwstr>
  </property>
</Properties>
</file>