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diagrams/drawing7.xml" ContentType="application/vnd.ms-office.drawingml.diagramDrawing+xml"/>
  <Override PartName="/ppt/theme/theme1.xml" ContentType="application/vnd.openxmlformats-officedocument.theme+xml"/>
  <Override PartName="/ppt/diagrams/colors6.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6.xml" ContentType="application/vnd.ms-office.drawingml.diagramDrawing+xml"/>
  <Override PartName="/ppt/diagrams/drawing2.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ppt/diagrams/layout6.xml" ContentType="application/vnd.openxmlformats-officedocument.drawingml.diagramLayout+xml"/>
  <Override PartName="/ppt/diagrams/quickStyle6.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notesMasterIdLst>
    <p:notesMasterId r:id="rId40"/>
  </p:notesMasterIdLst>
  <p:sldIdLst>
    <p:sldId id="356" r:id="rId3"/>
    <p:sldId id="357" r:id="rId4"/>
    <p:sldId id="299" r:id="rId5"/>
    <p:sldId id="258" r:id="rId6"/>
    <p:sldId id="275" r:id="rId7"/>
    <p:sldId id="370" r:id="rId8"/>
    <p:sldId id="363" r:id="rId9"/>
    <p:sldId id="306" r:id="rId10"/>
    <p:sldId id="372" r:id="rId11"/>
    <p:sldId id="367" r:id="rId12"/>
    <p:sldId id="322" r:id="rId13"/>
    <p:sldId id="282" r:id="rId14"/>
    <p:sldId id="326" r:id="rId15"/>
    <p:sldId id="362" r:id="rId16"/>
    <p:sldId id="344" r:id="rId17"/>
    <p:sldId id="345" r:id="rId18"/>
    <p:sldId id="280" r:id="rId19"/>
    <p:sldId id="287" r:id="rId20"/>
    <p:sldId id="261" r:id="rId21"/>
    <p:sldId id="352" r:id="rId22"/>
    <p:sldId id="351" r:id="rId23"/>
    <p:sldId id="375" r:id="rId24"/>
    <p:sldId id="338" r:id="rId25"/>
    <p:sldId id="385" r:id="rId26"/>
    <p:sldId id="376" r:id="rId27"/>
    <p:sldId id="304" r:id="rId28"/>
    <p:sldId id="373" r:id="rId29"/>
    <p:sldId id="374" r:id="rId30"/>
    <p:sldId id="378" r:id="rId31"/>
    <p:sldId id="379" r:id="rId32"/>
    <p:sldId id="380" r:id="rId33"/>
    <p:sldId id="381" r:id="rId34"/>
    <p:sldId id="382" r:id="rId35"/>
    <p:sldId id="383" r:id="rId36"/>
    <p:sldId id="268" r:id="rId37"/>
    <p:sldId id="384" r:id="rId38"/>
    <p:sldId id="350" r:id="rId39"/>
  </p:sldIdLst>
  <p:sldSz cx="12192000" cy="6858000"/>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FD5F75-E574-18A0-A64F-102208A4A852}" name="Verbrigghe, Lana" initials="VL" userId="S::Lana.Verbrigghe@nebraska.gov::bce08d51-4719-4263-9118-d9e351118c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F33"/>
    <a:srgbClr val="7E99A9"/>
    <a:srgbClr val="FEFEFE"/>
    <a:srgbClr val="B9C8D3"/>
    <a:srgbClr val="FFC843"/>
    <a:srgbClr val="036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5881" autoAdjust="0"/>
  </p:normalViewPr>
  <p:slideViewPr>
    <p:cSldViewPr snapToGrid="0">
      <p:cViewPr varScale="1">
        <p:scale>
          <a:sx n="78" d="100"/>
          <a:sy n="78" d="100"/>
        </p:scale>
        <p:origin x="941"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35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4AF54-1091-402C-B87D-84DE72F724D2}"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55E48C1F-0100-4399-B0EF-1716B1467C4B}">
      <dgm:prSet custT="1"/>
      <dgm:spPr/>
      <dgm:t>
        <a:bodyPr/>
        <a:lstStyle/>
        <a:p>
          <a:r>
            <a:rPr lang="en-US" sz="2800" b="1" dirty="0"/>
            <a:t>b2i is voluntary</a:t>
          </a:r>
          <a:endParaRPr lang="en-US" sz="2800" dirty="0"/>
        </a:p>
      </dgm:t>
    </dgm:pt>
    <dgm:pt modelId="{C887088C-A145-4F01-B763-7AE0872377FC}" type="parTrans" cxnId="{59D8D49F-E60A-4A63-90BE-55719101FBBC}">
      <dgm:prSet/>
      <dgm:spPr/>
      <dgm:t>
        <a:bodyPr/>
        <a:lstStyle/>
        <a:p>
          <a:endParaRPr lang="en-US"/>
        </a:p>
      </dgm:t>
    </dgm:pt>
    <dgm:pt modelId="{2018EACF-A7CE-4E81-8B24-CFA9217CE9DC}" type="sibTrans" cxnId="{59D8D49F-E60A-4A63-90BE-55719101FBBC}">
      <dgm:prSet/>
      <dgm:spPr/>
      <dgm:t>
        <a:bodyPr/>
        <a:lstStyle/>
        <a:p>
          <a:endParaRPr lang="en-US"/>
        </a:p>
      </dgm:t>
    </dgm:pt>
    <dgm:pt modelId="{F7B5E6F4-22C2-4FDA-89AC-15248DA2F02C}">
      <dgm:prSet custT="1"/>
      <dgm:spPr/>
      <dgm:t>
        <a:bodyPr/>
        <a:lstStyle/>
        <a:p>
          <a:r>
            <a:rPr lang="en-US" sz="1800" dirty="0"/>
            <a:t>Young people are legally adults - can choose to join and leave at any time</a:t>
          </a:r>
        </a:p>
      </dgm:t>
    </dgm:pt>
    <dgm:pt modelId="{84BA4B47-10F3-4D4C-9D9D-B6C3AECE00D6}" type="parTrans" cxnId="{EF67D12C-8010-4A04-AAD1-56BBAF8F6E02}">
      <dgm:prSet/>
      <dgm:spPr/>
      <dgm:t>
        <a:bodyPr/>
        <a:lstStyle/>
        <a:p>
          <a:endParaRPr lang="en-US"/>
        </a:p>
      </dgm:t>
    </dgm:pt>
    <dgm:pt modelId="{A8C1B9D2-A400-43C9-B913-F8ED60947596}" type="sibTrans" cxnId="{EF67D12C-8010-4A04-AAD1-56BBAF8F6E02}">
      <dgm:prSet/>
      <dgm:spPr/>
      <dgm:t>
        <a:bodyPr/>
        <a:lstStyle/>
        <a:p>
          <a:endParaRPr lang="en-US"/>
        </a:p>
      </dgm:t>
    </dgm:pt>
    <dgm:pt modelId="{5A6C8BB1-1E77-4983-B270-1313373D0135}">
      <dgm:prSet custT="1"/>
      <dgm:spPr/>
      <dgm:t>
        <a:bodyPr/>
        <a:lstStyle/>
        <a:p>
          <a:r>
            <a:rPr lang="en-US" sz="1800" dirty="0"/>
            <a:t>“b2i shall at all times recognize and respect the autonomy of the young adult.” </a:t>
          </a:r>
        </a:p>
      </dgm:t>
    </dgm:pt>
    <dgm:pt modelId="{622EA924-28E1-4924-BBD7-B5F183E4A7C9}" type="parTrans" cxnId="{6C5BEF24-B46A-45EB-BC86-29C0620E413F}">
      <dgm:prSet/>
      <dgm:spPr/>
      <dgm:t>
        <a:bodyPr/>
        <a:lstStyle/>
        <a:p>
          <a:endParaRPr lang="en-US"/>
        </a:p>
      </dgm:t>
    </dgm:pt>
    <dgm:pt modelId="{D53A2CD5-8480-49E1-A798-2889ADE911BC}" type="sibTrans" cxnId="{6C5BEF24-B46A-45EB-BC86-29C0620E413F}">
      <dgm:prSet/>
      <dgm:spPr/>
      <dgm:t>
        <a:bodyPr/>
        <a:lstStyle/>
        <a:p>
          <a:endParaRPr lang="en-US"/>
        </a:p>
      </dgm:t>
    </dgm:pt>
    <dgm:pt modelId="{F192C0D6-72B6-433F-89EB-3801E55BD22B}">
      <dgm:prSet custT="1"/>
      <dgm:spPr/>
      <dgm:t>
        <a:bodyPr/>
        <a:lstStyle/>
        <a:p>
          <a:r>
            <a:rPr lang="en-US" sz="2800" b="1" dirty="0"/>
            <a:t>BUT b2i is foster care</a:t>
          </a:r>
          <a:endParaRPr lang="en-US" sz="2800" dirty="0"/>
        </a:p>
      </dgm:t>
    </dgm:pt>
    <dgm:pt modelId="{5DBC594E-C8AC-408C-B87E-4B77E36B9A38}" type="parTrans" cxnId="{F06F8ACB-E36D-43D4-B8AC-F5473582B186}">
      <dgm:prSet/>
      <dgm:spPr/>
      <dgm:t>
        <a:bodyPr/>
        <a:lstStyle/>
        <a:p>
          <a:endParaRPr lang="en-US"/>
        </a:p>
      </dgm:t>
    </dgm:pt>
    <dgm:pt modelId="{57A5E347-EAC9-4402-BE0F-C3CF659A787A}" type="sibTrans" cxnId="{F06F8ACB-E36D-43D4-B8AC-F5473582B186}">
      <dgm:prSet/>
      <dgm:spPr/>
      <dgm:t>
        <a:bodyPr/>
        <a:lstStyle/>
        <a:p>
          <a:endParaRPr lang="en-US"/>
        </a:p>
      </dgm:t>
    </dgm:pt>
    <dgm:pt modelId="{E7B8B269-B402-4F0E-BBDC-6CC4198010D4}">
      <dgm:prSet custT="1"/>
      <dgm:spPr/>
      <dgm:t>
        <a:bodyPr/>
        <a:lstStyle/>
        <a:p>
          <a:r>
            <a:rPr lang="en-US" sz="1800" dirty="0"/>
            <a:t>Under the care of DHHS</a:t>
          </a:r>
        </a:p>
      </dgm:t>
    </dgm:pt>
    <dgm:pt modelId="{C6386DD6-935A-453A-A2D5-C978B41CC451}" type="parTrans" cxnId="{CC6FEEA6-4686-41B7-80B4-F3EE3A12634E}">
      <dgm:prSet/>
      <dgm:spPr/>
      <dgm:t>
        <a:bodyPr/>
        <a:lstStyle/>
        <a:p>
          <a:endParaRPr lang="en-US"/>
        </a:p>
      </dgm:t>
    </dgm:pt>
    <dgm:pt modelId="{9239D568-5455-4D8F-80E7-E83505DEAD99}" type="sibTrans" cxnId="{CC6FEEA6-4686-41B7-80B4-F3EE3A12634E}">
      <dgm:prSet/>
      <dgm:spPr/>
      <dgm:t>
        <a:bodyPr/>
        <a:lstStyle/>
        <a:p>
          <a:endParaRPr lang="en-US"/>
        </a:p>
      </dgm:t>
    </dgm:pt>
    <dgm:pt modelId="{09FCB316-31E7-48B3-B526-2E2B0A041A96}">
      <dgm:prSet custT="1"/>
      <dgm:spPr/>
      <dgm:t>
        <a:bodyPr/>
        <a:lstStyle/>
        <a:p>
          <a:r>
            <a:rPr lang="en-US" sz="1800" dirty="0"/>
            <a:t>Under the jurisdiction of the juvenile court</a:t>
          </a:r>
        </a:p>
      </dgm:t>
    </dgm:pt>
    <dgm:pt modelId="{98002B6B-D47F-4118-8FFE-48A557091617}" type="parTrans" cxnId="{8DE201E6-3D99-47BA-A221-CC61A3608B81}">
      <dgm:prSet/>
      <dgm:spPr/>
      <dgm:t>
        <a:bodyPr/>
        <a:lstStyle/>
        <a:p>
          <a:endParaRPr lang="en-US"/>
        </a:p>
      </dgm:t>
    </dgm:pt>
    <dgm:pt modelId="{2DC9C0A5-5F54-4F99-AC47-58F3D902FFE4}" type="sibTrans" cxnId="{8DE201E6-3D99-47BA-A221-CC61A3608B81}">
      <dgm:prSet/>
      <dgm:spPr/>
      <dgm:t>
        <a:bodyPr/>
        <a:lstStyle/>
        <a:p>
          <a:endParaRPr lang="en-US"/>
        </a:p>
      </dgm:t>
    </dgm:pt>
    <dgm:pt modelId="{395A880B-A01C-48DC-A369-AE48F5BB40E9}">
      <dgm:prSet custT="1"/>
      <dgm:spPr/>
      <dgm:t>
        <a:bodyPr/>
        <a:lstStyle/>
        <a:p>
          <a:r>
            <a:rPr lang="en-US" sz="1800" dirty="0"/>
            <a:t>Under the authority of the Foster Care Review Office</a:t>
          </a:r>
        </a:p>
      </dgm:t>
    </dgm:pt>
    <dgm:pt modelId="{9F84751F-5258-4D07-96A5-E848F2282696}" type="parTrans" cxnId="{06858D57-30F8-46F0-9B9B-0A0855BEB7B5}">
      <dgm:prSet/>
      <dgm:spPr/>
      <dgm:t>
        <a:bodyPr/>
        <a:lstStyle/>
        <a:p>
          <a:endParaRPr lang="en-US"/>
        </a:p>
      </dgm:t>
    </dgm:pt>
    <dgm:pt modelId="{063A3CFA-6358-432B-8C3F-0A24170E3646}" type="sibTrans" cxnId="{06858D57-30F8-46F0-9B9B-0A0855BEB7B5}">
      <dgm:prSet/>
      <dgm:spPr/>
      <dgm:t>
        <a:bodyPr/>
        <a:lstStyle/>
        <a:p>
          <a:endParaRPr lang="en-US"/>
        </a:p>
      </dgm:t>
    </dgm:pt>
    <dgm:pt modelId="{50DB6ECB-9DBC-4F3B-9EEA-10274BE7B8EF}">
      <dgm:prSet custT="1"/>
      <dgm:spPr/>
      <dgm:t>
        <a:bodyPr/>
        <a:lstStyle/>
        <a:p>
          <a:r>
            <a:rPr lang="en-US" sz="1800" dirty="0"/>
            <a:t>In “foster care” for the purposes of Medicaid eligibility</a:t>
          </a:r>
        </a:p>
      </dgm:t>
    </dgm:pt>
    <dgm:pt modelId="{AFB24971-8A37-4E66-8E37-4AB9C01F2AFC}" type="parTrans" cxnId="{9CCB3030-DE9C-438B-8D27-AA6075951127}">
      <dgm:prSet/>
      <dgm:spPr/>
      <dgm:t>
        <a:bodyPr/>
        <a:lstStyle/>
        <a:p>
          <a:endParaRPr lang="en-US"/>
        </a:p>
      </dgm:t>
    </dgm:pt>
    <dgm:pt modelId="{E74527FE-5AE4-4F47-97A5-C2A91D7B2302}" type="sibTrans" cxnId="{9CCB3030-DE9C-438B-8D27-AA6075951127}">
      <dgm:prSet/>
      <dgm:spPr/>
      <dgm:t>
        <a:bodyPr/>
        <a:lstStyle/>
        <a:p>
          <a:endParaRPr lang="en-US"/>
        </a:p>
      </dgm:t>
    </dgm:pt>
    <dgm:pt modelId="{302AF2C1-2A56-4264-B4E0-A83EC409BBE5}" type="pres">
      <dgm:prSet presAssocID="{3D74AF54-1091-402C-B87D-84DE72F724D2}" presName="linear" presStyleCnt="0">
        <dgm:presLayoutVars>
          <dgm:dir/>
          <dgm:animLvl val="lvl"/>
          <dgm:resizeHandles val="exact"/>
        </dgm:presLayoutVars>
      </dgm:prSet>
      <dgm:spPr/>
    </dgm:pt>
    <dgm:pt modelId="{63EB88C9-5570-4635-ACC7-F5F879819185}" type="pres">
      <dgm:prSet presAssocID="{55E48C1F-0100-4399-B0EF-1716B1467C4B}" presName="parentLin" presStyleCnt="0"/>
      <dgm:spPr/>
    </dgm:pt>
    <dgm:pt modelId="{C858BAD5-FBE4-4FD2-AF84-0170489C3125}" type="pres">
      <dgm:prSet presAssocID="{55E48C1F-0100-4399-B0EF-1716B1467C4B}" presName="parentLeftMargin" presStyleLbl="node1" presStyleIdx="0" presStyleCnt="2"/>
      <dgm:spPr/>
    </dgm:pt>
    <dgm:pt modelId="{5C9B124B-6046-4EF7-8C86-7ACDB9A9D53C}" type="pres">
      <dgm:prSet presAssocID="{55E48C1F-0100-4399-B0EF-1716B1467C4B}" presName="parentText" presStyleLbl="node1" presStyleIdx="0" presStyleCnt="2">
        <dgm:presLayoutVars>
          <dgm:chMax val="0"/>
          <dgm:bulletEnabled val="1"/>
        </dgm:presLayoutVars>
      </dgm:prSet>
      <dgm:spPr/>
    </dgm:pt>
    <dgm:pt modelId="{3E28B145-75B5-47AC-8078-3A0C48C1C68F}" type="pres">
      <dgm:prSet presAssocID="{55E48C1F-0100-4399-B0EF-1716B1467C4B}" presName="negativeSpace" presStyleCnt="0"/>
      <dgm:spPr/>
    </dgm:pt>
    <dgm:pt modelId="{102865F2-4126-4A33-8F74-CA10E6443DA2}" type="pres">
      <dgm:prSet presAssocID="{55E48C1F-0100-4399-B0EF-1716B1467C4B}" presName="childText" presStyleLbl="conFgAcc1" presStyleIdx="0" presStyleCnt="2">
        <dgm:presLayoutVars>
          <dgm:bulletEnabled val="1"/>
        </dgm:presLayoutVars>
      </dgm:prSet>
      <dgm:spPr/>
    </dgm:pt>
    <dgm:pt modelId="{5DA30772-60FA-44D1-A8E8-70D627BF4826}" type="pres">
      <dgm:prSet presAssocID="{2018EACF-A7CE-4E81-8B24-CFA9217CE9DC}" presName="spaceBetweenRectangles" presStyleCnt="0"/>
      <dgm:spPr/>
    </dgm:pt>
    <dgm:pt modelId="{0E585994-1362-4D02-8805-BC5B3118CD63}" type="pres">
      <dgm:prSet presAssocID="{F192C0D6-72B6-433F-89EB-3801E55BD22B}" presName="parentLin" presStyleCnt="0"/>
      <dgm:spPr/>
    </dgm:pt>
    <dgm:pt modelId="{A65072BA-192E-4FFB-83D6-96D2D40A54D7}" type="pres">
      <dgm:prSet presAssocID="{F192C0D6-72B6-433F-89EB-3801E55BD22B}" presName="parentLeftMargin" presStyleLbl="node1" presStyleIdx="0" presStyleCnt="2"/>
      <dgm:spPr/>
    </dgm:pt>
    <dgm:pt modelId="{4E60C670-2F3D-45B8-A981-B6DA57E7062B}" type="pres">
      <dgm:prSet presAssocID="{F192C0D6-72B6-433F-89EB-3801E55BD22B}" presName="parentText" presStyleLbl="node1" presStyleIdx="1" presStyleCnt="2">
        <dgm:presLayoutVars>
          <dgm:chMax val="0"/>
          <dgm:bulletEnabled val="1"/>
        </dgm:presLayoutVars>
      </dgm:prSet>
      <dgm:spPr/>
    </dgm:pt>
    <dgm:pt modelId="{A1DA3D95-C5E2-4140-B4B1-B3D6F96F66E7}" type="pres">
      <dgm:prSet presAssocID="{F192C0D6-72B6-433F-89EB-3801E55BD22B}" presName="negativeSpace" presStyleCnt="0"/>
      <dgm:spPr/>
    </dgm:pt>
    <dgm:pt modelId="{668AF5EB-8886-4EF8-B84E-D2968FD9CBB1}" type="pres">
      <dgm:prSet presAssocID="{F192C0D6-72B6-433F-89EB-3801E55BD22B}" presName="childText" presStyleLbl="conFgAcc1" presStyleIdx="1" presStyleCnt="2" custLinFactNeighborX="6081" custLinFactNeighborY="79945">
        <dgm:presLayoutVars>
          <dgm:bulletEnabled val="1"/>
        </dgm:presLayoutVars>
      </dgm:prSet>
      <dgm:spPr/>
    </dgm:pt>
  </dgm:ptLst>
  <dgm:cxnLst>
    <dgm:cxn modelId="{33977423-26AC-4217-A03C-8F7B5A4B3B4D}" type="presOf" srcId="{50DB6ECB-9DBC-4F3B-9EEA-10274BE7B8EF}" destId="{668AF5EB-8886-4EF8-B84E-D2968FD9CBB1}" srcOrd="0" destOrd="3" presId="urn:microsoft.com/office/officeart/2005/8/layout/list1"/>
    <dgm:cxn modelId="{6C5BEF24-B46A-45EB-BC86-29C0620E413F}" srcId="{55E48C1F-0100-4399-B0EF-1716B1467C4B}" destId="{5A6C8BB1-1E77-4983-B270-1313373D0135}" srcOrd="1" destOrd="0" parTransId="{622EA924-28E1-4924-BBD7-B5F183E4A7C9}" sibTransId="{D53A2CD5-8480-49E1-A798-2889ADE911BC}"/>
    <dgm:cxn modelId="{EF67D12C-8010-4A04-AAD1-56BBAF8F6E02}" srcId="{55E48C1F-0100-4399-B0EF-1716B1467C4B}" destId="{F7B5E6F4-22C2-4FDA-89AC-15248DA2F02C}" srcOrd="0" destOrd="0" parTransId="{84BA4B47-10F3-4D4C-9D9D-B6C3AECE00D6}" sibTransId="{A8C1B9D2-A400-43C9-B913-F8ED60947596}"/>
    <dgm:cxn modelId="{9CCB3030-DE9C-438B-8D27-AA6075951127}" srcId="{F192C0D6-72B6-433F-89EB-3801E55BD22B}" destId="{50DB6ECB-9DBC-4F3B-9EEA-10274BE7B8EF}" srcOrd="3" destOrd="0" parTransId="{AFB24971-8A37-4E66-8E37-4AB9C01F2AFC}" sibTransId="{E74527FE-5AE4-4F47-97A5-C2A91D7B2302}"/>
    <dgm:cxn modelId="{67058A32-A899-48FE-B46C-EE93E01156FD}" type="presOf" srcId="{F192C0D6-72B6-433F-89EB-3801E55BD22B}" destId="{A65072BA-192E-4FFB-83D6-96D2D40A54D7}" srcOrd="0" destOrd="0" presId="urn:microsoft.com/office/officeart/2005/8/layout/list1"/>
    <dgm:cxn modelId="{06858D57-30F8-46F0-9B9B-0A0855BEB7B5}" srcId="{F192C0D6-72B6-433F-89EB-3801E55BD22B}" destId="{395A880B-A01C-48DC-A369-AE48F5BB40E9}" srcOrd="2" destOrd="0" parTransId="{9F84751F-5258-4D07-96A5-E848F2282696}" sibTransId="{063A3CFA-6358-432B-8C3F-0A24170E3646}"/>
    <dgm:cxn modelId="{9941EA85-48D4-42AF-9D97-AEBD533DBCE3}" type="presOf" srcId="{395A880B-A01C-48DC-A369-AE48F5BB40E9}" destId="{668AF5EB-8886-4EF8-B84E-D2968FD9CBB1}" srcOrd="0" destOrd="2" presId="urn:microsoft.com/office/officeart/2005/8/layout/list1"/>
    <dgm:cxn modelId="{27A64C91-14C8-468D-94AE-DA7C75B1320C}" type="presOf" srcId="{09FCB316-31E7-48B3-B526-2E2B0A041A96}" destId="{668AF5EB-8886-4EF8-B84E-D2968FD9CBB1}" srcOrd="0" destOrd="1" presId="urn:microsoft.com/office/officeart/2005/8/layout/list1"/>
    <dgm:cxn modelId="{59D8D49F-E60A-4A63-90BE-55719101FBBC}" srcId="{3D74AF54-1091-402C-B87D-84DE72F724D2}" destId="{55E48C1F-0100-4399-B0EF-1716B1467C4B}" srcOrd="0" destOrd="0" parTransId="{C887088C-A145-4F01-B763-7AE0872377FC}" sibTransId="{2018EACF-A7CE-4E81-8B24-CFA9217CE9DC}"/>
    <dgm:cxn modelId="{CC6FEEA6-4686-41B7-80B4-F3EE3A12634E}" srcId="{F192C0D6-72B6-433F-89EB-3801E55BD22B}" destId="{E7B8B269-B402-4F0E-BBDC-6CC4198010D4}" srcOrd="0" destOrd="0" parTransId="{C6386DD6-935A-453A-A2D5-C978B41CC451}" sibTransId="{9239D568-5455-4D8F-80E7-E83505DEAD99}"/>
    <dgm:cxn modelId="{16C263AB-E2C2-4ABD-8FD4-129ADCCC404A}" type="presOf" srcId="{3D74AF54-1091-402C-B87D-84DE72F724D2}" destId="{302AF2C1-2A56-4264-B4E0-A83EC409BBE5}" srcOrd="0" destOrd="0" presId="urn:microsoft.com/office/officeart/2005/8/layout/list1"/>
    <dgm:cxn modelId="{6BB166AB-4F00-4547-8453-1E76D7A54487}" type="presOf" srcId="{F7B5E6F4-22C2-4FDA-89AC-15248DA2F02C}" destId="{102865F2-4126-4A33-8F74-CA10E6443DA2}" srcOrd="0" destOrd="0" presId="urn:microsoft.com/office/officeart/2005/8/layout/list1"/>
    <dgm:cxn modelId="{0DD615AC-2F71-4603-A76C-7B778FAF6897}" type="presOf" srcId="{5A6C8BB1-1E77-4983-B270-1313373D0135}" destId="{102865F2-4126-4A33-8F74-CA10E6443DA2}" srcOrd="0" destOrd="1" presId="urn:microsoft.com/office/officeart/2005/8/layout/list1"/>
    <dgm:cxn modelId="{91B402B4-7B29-4AF3-BCD1-D602D96767A6}" type="presOf" srcId="{55E48C1F-0100-4399-B0EF-1716B1467C4B}" destId="{5C9B124B-6046-4EF7-8C86-7ACDB9A9D53C}" srcOrd="1" destOrd="0" presId="urn:microsoft.com/office/officeart/2005/8/layout/list1"/>
    <dgm:cxn modelId="{40B7A0C8-3D4E-4678-93BA-7E9FDFD25FA0}" type="presOf" srcId="{F192C0D6-72B6-433F-89EB-3801E55BD22B}" destId="{4E60C670-2F3D-45B8-A981-B6DA57E7062B}" srcOrd="1" destOrd="0" presId="urn:microsoft.com/office/officeart/2005/8/layout/list1"/>
    <dgm:cxn modelId="{F06F8ACB-E36D-43D4-B8AC-F5473582B186}" srcId="{3D74AF54-1091-402C-B87D-84DE72F724D2}" destId="{F192C0D6-72B6-433F-89EB-3801E55BD22B}" srcOrd="1" destOrd="0" parTransId="{5DBC594E-C8AC-408C-B87E-4B77E36B9A38}" sibTransId="{57A5E347-EAC9-4402-BE0F-C3CF659A787A}"/>
    <dgm:cxn modelId="{201014E2-B002-4085-92F8-52400ED53B3B}" type="presOf" srcId="{55E48C1F-0100-4399-B0EF-1716B1467C4B}" destId="{C858BAD5-FBE4-4FD2-AF84-0170489C3125}" srcOrd="0" destOrd="0" presId="urn:microsoft.com/office/officeart/2005/8/layout/list1"/>
    <dgm:cxn modelId="{8C3998E2-CE49-485A-AB17-F00B0D633C0E}" type="presOf" srcId="{E7B8B269-B402-4F0E-BBDC-6CC4198010D4}" destId="{668AF5EB-8886-4EF8-B84E-D2968FD9CBB1}" srcOrd="0" destOrd="0" presId="urn:microsoft.com/office/officeart/2005/8/layout/list1"/>
    <dgm:cxn modelId="{8DE201E6-3D99-47BA-A221-CC61A3608B81}" srcId="{F192C0D6-72B6-433F-89EB-3801E55BD22B}" destId="{09FCB316-31E7-48B3-B526-2E2B0A041A96}" srcOrd="1" destOrd="0" parTransId="{98002B6B-D47F-4118-8FFE-48A557091617}" sibTransId="{2DC9C0A5-5F54-4F99-AC47-58F3D902FFE4}"/>
    <dgm:cxn modelId="{9988AB37-02BA-4E92-A066-2DD4547786E2}" type="presParOf" srcId="{302AF2C1-2A56-4264-B4E0-A83EC409BBE5}" destId="{63EB88C9-5570-4635-ACC7-F5F879819185}" srcOrd="0" destOrd="0" presId="urn:microsoft.com/office/officeart/2005/8/layout/list1"/>
    <dgm:cxn modelId="{B20BE1D1-B34F-46DA-B073-539519E75BB6}" type="presParOf" srcId="{63EB88C9-5570-4635-ACC7-F5F879819185}" destId="{C858BAD5-FBE4-4FD2-AF84-0170489C3125}" srcOrd="0" destOrd="0" presId="urn:microsoft.com/office/officeart/2005/8/layout/list1"/>
    <dgm:cxn modelId="{52A0F697-F371-48BA-A660-EAAF33DB3745}" type="presParOf" srcId="{63EB88C9-5570-4635-ACC7-F5F879819185}" destId="{5C9B124B-6046-4EF7-8C86-7ACDB9A9D53C}" srcOrd="1" destOrd="0" presId="urn:microsoft.com/office/officeart/2005/8/layout/list1"/>
    <dgm:cxn modelId="{4CF6AA18-E47A-4CA1-BE8F-DF5C4669ABD1}" type="presParOf" srcId="{302AF2C1-2A56-4264-B4E0-A83EC409BBE5}" destId="{3E28B145-75B5-47AC-8078-3A0C48C1C68F}" srcOrd="1" destOrd="0" presId="urn:microsoft.com/office/officeart/2005/8/layout/list1"/>
    <dgm:cxn modelId="{2F230FB2-B3C5-45BF-AB01-D509BE65236F}" type="presParOf" srcId="{302AF2C1-2A56-4264-B4E0-A83EC409BBE5}" destId="{102865F2-4126-4A33-8F74-CA10E6443DA2}" srcOrd="2" destOrd="0" presId="urn:microsoft.com/office/officeart/2005/8/layout/list1"/>
    <dgm:cxn modelId="{8D885BA6-32FC-4641-98E5-8AEA7F01087F}" type="presParOf" srcId="{302AF2C1-2A56-4264-B4E0-A83EC409BBE5}" destId="{5DA30772-60FA-44D1-A8E8-70D627BF4826}" srcOrd="3" destOrd="0" presId="urn:microsoft.com/office/officeart/2005/8/layout/list1"/>
    <dgm:cxn modelId="{15BA1A1B-C180-4C73-B05E-5BE02761BE01}" type="presParOf" srcId="{302AF2C1-2A56-4264-B4E0-A83EC409BBE5}" destId="{0E585994-1362-4D02-8805-BC5B3118CD63}" srcOrd="4" destOrd="0" presId="urn:microsoft.com/office/officeart/2005/8/layout/list1"/>
    <dgm:cxn modelId="{FAF7E0B9-7F27-4782-B48A-07989D0A7EF8}" type="presParOf" srcId="{0E585994-1362-4D02-8805-BC5B3118CD63}" destId="{A65072BA-192E-4FFB-83D6-96D2D40A54D7}" srcOrd="0" destOrd="0" presId="urn:microsoft.com/office/officeart/2005/8/layout/list1"/>
    <dgm:cxn modelId="{4B624C74-BCA4-48E4-AAC1-2227EADB0B7B}" type="presParOf" srcId="{0E585994-1362-4D02-8805-BC5B3118CD63}" destId="{4E60C670-2F3D-45B8-A981-B6DA57E7062B}" srcOrd="1" destOrd="0" presId="urn:microsoft.com/office/officeart/2005/8/layout/list1"/>
    <dgm:cxn modelId="{069C688F-1567-4E80-A4E9-4D46E173CC7C}" type="presParOf" srcId="{302AF2C1-2A56-4264-B4E0-A83EC409BBE5}" destId="{A1DA3D95-C5E2-4140-B4B1-B3D6F96F66E7}" srcOrd="5" destOrd="0" presId="urn:microsoft.com/office/officeart/2005/8/layout/list1"/>
    <dgm:cxn modelId="{EFB2BF57-5588-401E-87A6-D705AF839681}" type="presParOf" srcId="{302AF2C1-2A56-4264-B4E0-A83EC409BBE5}" destId="{668AF5EB-8886-4EF8-B84E-D2968FD9CBB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D05063-5864-46C0-AE20-D9E90E009D2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CC41465-ABE1-4982-ABDA-9618A892A13A}">
      <dgm:prSet custT="1"/>
      <dgm:spPr/>
      <dgm:t>
        <a:bodyPr/>
        <a:lstStyle/>
        <a:p>
          <a:r>
            <a:rPr lang="en-US" sz="2000" dirty="0"/>
            <a:t>As of June 2025, 275 Young Adults are actively participating in b2i. </a:t>
          </a:r>
        </a:p>
      </dgm:t>
    </dgm:pt>
    <dgm:pt modelId="{12A7D54A-3A52-4762-A962-B1F0D11415EB}" type="parTrans" cxnId="{51A15103-2160-4A36-8D0D-C37A7168ABF8}">
      <dgm:prSet/>
      <dgm:spPr/>
      <dgm:t>
        <a:bodyPr/>
        <a:lstStyle/>
        <a:p>
          <a:endParaRPr lang="en-US" sz="2000"/>
        </a:p>
      </dgm:t>
    </dgm:pt>
    <dgm:pt modelId="{740EE40E-D184-4E07-8445-903325719615}" type="sibTrans" cxnId="{51A15103-2160-4A36-8D0D-C37A7168ABF8}">
      <dgm:prSet/>
      <dgm:spPr/>
      <dgm:t>
        <a:bodyPr/>
        <a:lstStyle/>
        <a:p>
          <a:endParaRPr lang="en-US" sz="2000"/>
        </a:p>
      </dgm:t>
    </dgm:pt>
    <dgm:pt modelId="{097D4D08-6106-4440-8BC4-6CA03978C17D}">
      <dgm:prSet custT="1"/>
      <dgm:spPr>
        <a:solidFill>
          <a:srgbClr val="BABF33"/>
        </a:solidFill>
      </dgm:spPr>
      <dgm:t>
        <a:bodyPr/>
        <a:lstStyle/>
        <a:p>
          <a:r>
            <a:rPr lang="en-US" sz="2000" dirty="0"/>
            <a:t>189 aged out of foster care (from the data above). </a:t>
          </a:r>
        </a:p>
      </dgm:t>
    </dgm:pt>
    <dgm:pt modelId="{2046D10E-60BB-48B5-986B-0D28BCC2EF4A}" type="parTrans" cxnId="{52BBE543-D806-4541-983D-8C5ABA6B7F3C}">
      <dgm:prSet/>
      <dgm:spPr/>
      <dgm:t>
        <a:bodyPr/>
        <a:lstStyle/>
        <a:p>
          <a:endParaRPr lang="en-US" sz="2000"/>
        </a:p>
      </dgm:t>
    </dgm:pt>
    <dgm:pt modelId="{54A7F9A1-28DA-4FD5-B24B-C548B6FDAAEB}" type="sibTrans" cxnId="{52BBE543-D806-4541-983D-8C5ABA6B7F3C}">
      <dgm:prSet/>
      <dgm:spPr/>
      <dgm:t>
        <a:bodyPr/>
        <a:lstStyle/>
        <a:p>
          <a:endParaRPr lang="en-US" sz="2000"/>
        </a:p>
      </dgm:t>
    </dgm:pt>
    <dgm:pt modelId="{D7A21795-8010-43AE-AF56-B4AF02894237}">
      <dgm:prSet custT="1"/>
      <dgm:spPr>
        <a:solidFill>
          <a:schemeClr val="bg2"/>
        </a:solidFill>
      </dgm:spPr>
      <dgm:t>
        <a:bodyPr/>
        <a:lstStyle/>
        <a:p>
          <a:r>
            <a:rPr lang="en-US" sz="2000" dirty="0"/>
            <a:t>11 entered from tribal courts (from the data above). </a:t>
          </a:r>
        </a:p>
      </dgm:t>
    </dgm:pt>
    <dgm:pt modelId="{E7C599E6-B5C9-48F1-8BC7-290566E59EC8}" type="parTrans" cxnId="{5D9F819B-450E-41C8-92E4-8FA984F6DCC0}">
      <dgm:prSet/>
      <dgm:spPr/>
      <dgm:t>
        <a:bodyPr/>
        <a:lstStyle/>
        <a:p>
          <a:endParaRPr lang="en-US" sz="2000"/>
        </a:p>
      </dgm:t>
    </dgm:pt>
    <dgm:pt modelId="{6AEA029B-A312-421C-B758-64502FD00BCF}" type="sibTrans" cxnId="{5D9F819B-450E-41C8-92E4-8FA984F6DCC0}">
      <dgm:prSet/>
      <dgm:spPr/>
      <dgm:t>
        <a:bodyPr/>
        <a:lstStyle/>
        <a:p>
          <a:endParaRPr lang="en-US" sz="2000"/>
        </a:p>
      </dgm:t>
    </dgm:pt>
    <dgm:pt modelId="{01E5DAF4-CA8D-421C-A826-EE8CCECE4FB4}">
      <dgm:prSet custT="1"/>
      <dgm:spPr>
        <a:solidFill>
          <a:schemeClr val="tx2"/>
        </a:solidFill>
      </dgm:spPr>
      <dgm:t>
        <a:bodyPr/>
        <a:lstStyle/>
        <a:p>
          <a:r>
            <a:rPr lang="en-US" sz="2000" dirty="0"/>
            <a:t>68 entered from Guardianship or Adoptions (from the data above).</a:t>
          </a:r>
        </a:p>
      </dgm:t>
    </dgm:pt>
    <dgm:pt modelId="{AC863B9B-0554-4FBD-9350-F78CEE472FF7}" type="parTrans" cxnId="{B83CDB1C-216B-4EA6-B3B3-CB8A4433CEF4}">
      <dgm:prSet/>
      <dgm:spPr/>
      <dgm:t>
        <a:bodyPr/>
        <a:lstStyle/>
        <a:p>
          <a:endParaRPr lang="en-US" sz="2000"/>
        </a:p>
      </dgm:t>
    </dgm:pt>
    <dgm:pt modelId="{EBF5630F-8B15-4524-99E7-FA8F8CE3E4C2}" type="sibTrans" cxnId="{B83CDB1C-216B-4EA6-B3B3-CB8A4433CEF4}">
      <dgm:prSet/>
      <dgm:spPr/>
      <dgm:t>
        <a:bodyPr/>
        <a:lstStyle/>
        <a:p>
          <a:endParaRPr lang="en-US" sz="2000"/>
        </a:p>
      </dgm:t>
    </dgm:pt>
    <dgm:pt modelId="{3B295FC4-29EE-4A16-97EE-F5F2EF3C309F}">
      <dgm:prSet custT="1"/>
      <dgm:spPr>
        <a:solidFill>
          <a:srgbClr val="FFC843"/>
        </a:solidFill>
        <a:ln>
          <a:solidFill>
            <a:srgbClr val="B9C8D3"/>
          </a:solidFill>
        </a:ln>
      </dgm:spPr>
      <dgm:t>
        <a:bodyPr/>
        <a:lstStyle/>
        <a:p>
          <a:r>
            <a:rPr lang="en-US" sz="2000" dirty="0"/>
            <a:t>7 entered from the Office of Probation (with anticipation of 3 more entering before the end of 9/30/25).</a:t>
          </a:r>
        </a:p>
      </dgm:t>
    </dgm:pt>
    <dgm:pt modelId="{BA4F0FCA-D629-4C1F-A000-574A7D95F6F5}" type="parTrans" cxnId="{C5F3676F-197D-43B8-B73B-D61F9367A486}">
      <dgm:prSet/>
      <dgm:spPr/>
      <dgm:t>
        <a:bodyPr/>
        <a:lstStyle/>
        <a:p>
          <a:endParaRPr lang="en-US" sz="2000"/>
        </a:p>
      </dgm:t>
    </dgm:pt>
    <dgm:pt modelId="{842A5C44-D4EF-4256-927E-69DE0BC5D2D8}" type="sibTrans" cxnId="{C5F3676F-197D-43B8-B73B-D61F9367A486}">
      <dgm:prSet/>
      <dgm:spPr/>
      <dgm:t>
        <a:bodyPr/>
        <a:lstStyle/>
        <a:p>
          <a:endParaRPr lang="en-US" sz="2000"/>
        </a:p>
      </dgm:t>
    </dgm:pt>
    <dgm:pt modelId="{57B5E7CD-8A28-4FEC-B08D-E1D5579F65A4}">
      <dgm:prSet custT="1"/>
      <dgm:spPr>
        <a:solidFill>
          <a:srgbClr val="BABF33"/>
        </a:solidFill>
      </dgm:spPr>
      <dgm:t>
        <a:bodyPr/>
        <a:lstStyle/>
        <a:p>
          <a:r>
            <a:rPr lang="en-US" sz="2000" dirty="0"/>
            <a:t>Since the inception of b2i, 1,630 young adults have chosen to participate in b2i. </a:t>
          </a:r>
        </a:p>
      </dgm:t>
    </dgm:pt>
    <dgm:pt modelId="{43123273-A6C3-49E3-A27A-B1DDF8331C5B}" type="parTrans" cxnId="{7965C3BA-D052-4D0F-B86B-13F02CA99E86}">
      <dgm:prSet/>
      <dgm:spPr/>
      <dgm:t>
        <a:bodyPr/>
        <a:lstStyle/>
        <a:p>
          <a:endParaRPr lang="en-US" sz="2000"/>
        </a:p>
      </dgm:t>
    </dgm:pt>
    <dgm:pt modelId="{062C61AB-44EC-414F-8E28-A75934817CF5}" type="sibTrans" cxnId="{7965C3BA-D052-4D0F-B86B-13F02CA99E86}">
      <dgm:prSet/>
      <dgm:spPr/>
      <dgm:t>
        <a:bodyPr/>
        <a:lstStyle/>
        <a:p>
          <a:endParaRPr lang="en-US" sz="2000"/>
        </a:p>
      </dgm:t>
    </dgm:pt>
    <dgm:pt modelId="{45ABE81B-4717-4057-AAFA-033C6AB43427}" type="pres">
      <dgm:prSet presAssocID="{5AD05063-5864-46C0-AE20-D9E90E009D27}" presName="linear" presStyleCnt="0">
        <dgm:presLayoutVars>
          <dgm:animLvl val="lvl"/>
          <dgm:resizeHandles val="exact"/>
        </dgm:presLayoutVars>
      </dgm:prSet>
      <dgm:spPr/>
    </dgm:pt>
    <dgm:pt modelId="{A4022E1E-18CD-49EC-BF01-5FED5593F48D}" type="pres">
      <dgm:prSet presAssocID="{DCC41465-ABE1-4982-ABDA-9618A892A13A}" presName="parentText" presStyleLbl="node1" presStyleIdx="0" presStyleCnt="6">
        <dgm:presLayoutVars>
          <dgm:chMax val="0"/>
          <dgm:bulletEnabled val="1"/>
        </dgm:presLayoutVars>
      </dgm:prSet>
      <dgm:spPr/>
    </dgm:pt>
    <dgm:pt modelId="{C77AD46F-8C10-4311-9D17-CCFA835CEB2A}" type="pres">
      <dgm:prSet presAssocID="{740EE40E-D184-4E07-8445-903325719615}" presName="spacer" presStyleCnt="0"/>
      <dgm:spPr/>
    </dgm:pt>
    <dgm:pt modelId="{D77B9DB4-25CB-4C98-967B-FD542965C7D4}" type="pres">
      <dgm:prSet presAssocID="{097D4D08-6106-4440-8BC4-6CA03978C17D}" presName="parentText" presStyleLbl="node1" presStyleIdx="1" presStyleCnt="6" custLinFactNeighborX="-1041" custLinFactNeighborY="55122">
        <dgm:presLayoutVars>
          <dgm:chMax val="0"/>
          <dgm:bulletEnabled val="1"/>
        </dgm:presLayoutVars>
      </dgm:prSet>
      <dgm:spPr/>
    </dgm:pt>
    <dgm:pt modelId="{4EAB1F24-B3E9-4628-A595-CCD4AA881C37}" type="pres">
      <dgm:prSet presAssocID="{54A7F9A1-28DA-4FD5-B24B-C548B6FDAAEB}" presName="spacer" presStyleCnt="0"/>
      <dgm:spPr/>
    </dgm:pt>
    <dgm:pt modelId="{F3CFC124-D7D9-48E3-A7F9-EFE69C780BC0}" type="pres">
      <dgm:prSet presAssocID="{D7A21795-8010-43AE-AF56-B4AF02894237}" presName="parentText" presStyleLbl="node1" presStyleIdx="2" presStyleCnt="6">
        <dgm:presLayoutVars>
          <dgm:chMax val="0"/>
          <dgm:bulletEnabled val="1"/>
        </dgm:presLayoutVars>
      </dgm:prSet>
      <dgm:spPr/>
    </dgm:pt>
    <dgm:pt modelId="{07108876-2719-434A-AEA7-57654D2B9029}" type="pres">
      <dgm:prSet presAssocID="{6AEA029B-A312-421C-B758-64502FD00BCF}" presName="spacer" presStyleCnt="0"/>
      <dgm:spPr/>
    </dgm:pt>
    <dgm:pt modelId="{DE087A0B-D4ED-487A-985D-95BA2FA20EEF}" type="pres">
      <dgm:prSet presAssocID="{01E5DAF4-CA8D-421C-A826-EE8CCECE4FB4}" presName="parentText" presStyleLbl="node1" presStyleIdx="3" presStyleCnt="6">
        <dgm:presLayoutVars>
          <dgm:chMax val="0"/>
          <dgm:bulletEnabled val="1"/>
        </dgm:presLayoutVars>
      </dgm:prSet>
      <dgm:spPr/>
    </dgm:pt>
    <dgm:pt modelId="{B1F3F801-0B69-4EFF-817A-7EF223E37944}" type="pres">
      <dgm:prSet presAssocID="{EBF5630F-8B15-4524-99E7-FA8F8CE3E4C2}" presName="spacer" presStyleCnt="0"/>
      <dgm:spPr/>
    </dgm:pt>
    <dgm:pt modelId="{5E9DBB5F-4768-4D74-A18E-9F032A5F395D}" type="pres">
      <dgm:prSet presAssocID="{3B295FC4-29EE-4A16-97EE-F5F2EF3C309F}" presName="parentText" presStyleLbl="node1" presStyleIdx="4" presStyleCnt="6">
        <dgm:presLayoutVars>
          <dgm:chMax val="0"/>
          <dgm:bulletEnabled val="1"/>
        </dgm:presLayoutVars>
      </dgm:prSet>
      <dgm:spPr/>
    </dgm:pt>
    <dgm:pt modelId="{DD10AB0C-56C1-4727-AF1E-A29BFD9D863C}" type="pres">
      <dgm:prSet presAssocID="{842A5C44-D4EF-4256-927E-69DE0BC5D2D8}" presName="spacer" presStyleCnt="0"/>
      <dgm:spPr/>
    </dgm:pt>
    <dgm:pt modelId="{EC2C4194-880B-4D7D-995A-D51DB8A7FD23}" type="pres">
      <dgm:prSet presAssocID="{57B5E7CD-8A28-4FEC-B08D-E1D5579F65A4}" presName="parentText" presStyleLbl="node1" presStyleIdx="5" presStyleCnt="6">
        <dgm:presLayoutVars>
          <dgm:chMax val="0"/>
          <dgm:bulletEnabled val="1"/>
        </dgm:presLayoutVars>
      </dgm:prSet>
      <dgm:spPr/>
    </dgm:pt>
  </dgm:ptLst>
  <dgm:cxnLst>
    <dgm:cxn modelId="{51A15103-2160-4A36-8D0D-C37A7168ABF8}" srcId="{5AD05063-5864-46C0-AE20-D9E90E009D27}" destId="{DCC41465-ABE1-4982-ABDA-9618A892A13A}" srcOrd="0" destOrd="0" parTransId="{12A7D54A-3A52-4762-A962-B1F0D11415EB}" sibTransId="{740EE40E-D184-4E07-8445-903325719615}"/>
    <dgm:cxn modelId="{52299D12-B51C-42C0-BC4C-568221DA27EF}" type="presOf" srcId="{5AD05063-5864-46C0-AE20-D9E90E009D27}" destId="{45ABE81B-4717-4057-AAFA-033C6AB43427}" srcOrd="0" destOrd="0" presId="urn:microsoft.com/office/officeart/2005/8/layout/vList2"/>
    <dgm:cxn modelId="{B83CDB1C-216B-4EA6-B3B3-CB8A4433CEF4}" srcId="{5AD05063-5864-46C0-AE20-D9E90E009D27}" destId="{01E5DAF4-CA8D-421C-A826-EE8CCECE4FB4}" srcOrd="3" destOrd="0" parTransId="{AC863B9B-0554-4FBD-9350-F78CEE472FF7}" sibTransId="{EBF5630F-8B15-4524-99E7-FA8F8CE3E4C2}"/>
    <dgm:cxn modelId="{175D8125-1AEE-469E-B4F6-9FAEB1021A35}" type="presOf" srcId="{D7A21795-8010-43AE-AF56-B4AF02894237}" destId="{F3CFC124-D7D9-48E3-A7F9-EFE69C780BC0}" srcOrd="0" destOrd="0" presId="urn:microsoft.com/office/officeart/2005/8/layout/vList2"/>
    <dgm:cxn modelId="{52BBE543-D806-4541-983D-8C5ABA6B7F3C}" srcId="{5AD05063-5864-46C0-AE20-D9E90E009D27}" destId="{097D4D08-6106-4440-8BC4-6CA03978C17D}" srcOrd="1" destOrd="0" parTransId="{2046D10E-60BB-48B5-986B-0D28BCC2EF4A}" sibTransId="{54A7F9A1-28DA-4FD5-B24B-C548B6FDAAEB}"/>
    <dgm:cxn modelId="{F90F4B6E-C1F3-440B-9286-8D04990A06AB}" type="presOf" srcId="{3B295FC4-29EE-4A16-97EE-F5F2EF3C309F}" destId="{5E9DBB5F-4768-4D74-A18E-9F032A5F395D}" srcOrd="0" destOrd="0" presId="urn:microsoft.com/office/officeart/2005/8/layout/vList2"/>
    <dgm:cxn modelId="{C5F3676F-197D-43B8-B73B-D61F9367A486}" srcId="{5AD05063-5864-46C0-AE20-D9E90E009D27}" destId="{3B295FC4-29EE-4A16-97EE-F5F2EF3C309F}" srcOrd="4" destOrd="0" parTransId="{BA4F0FCA-D629-4C1F-A000-574A7D95F6F5}" sibTransId="{842A5C44-D4EF-4256-927E-69DE0BC5D2D8}"/>
    <dgm:cxn modelId="{9B566B70-E6B7-44DD-BFC1-8C32C1A5D42C}" type="presOf" srcId="{01E5DAF4-CA8D-421C-A826-EE8CCECE4FB4}" destId="{DE087A0B-D4ED-487A-985D-95BA2FA20EEF}" srcOrd="0" destOrd="0" presId="urn:microsoft.com/office/officeart/2005/8/layout/vList2"/>
    <dgm:cxn modelId="{39396B8E-E4A1-4FC3-8920-1431521F333A}" type="presOf" srcId="{097D4D08-6106-4440-8BC4-6CA03978C17D}" destId="{D77B9DB4-25CB-4C98-967B-FD542965C7D4}" srcOrd="0" destOrd="0" presId="urn:microsoft.com/office/officeart/2005/8/layout/vList2"/>
    <dgm:cxn modelId="{5D9F819B-450E-41C8-92E4-8FA984F6DCC0}" srcId="{5AD05063-5864-46C0-AE20-D9E90E009D27}" destId="{D7A21795-8010-43AE-AF56-B4AF02894237}" srcOrd="2" destOrd="0" parTransId="{E7C599E6-B5C9-48F1-8BC7-290566E59EC8}" sibTransId="{6AEA029B-A312-421C-B758-64502FD00BCF}"/>
    <dgm:cxn modelId="{7965C3BA-D052-4D0F-B86B-13F02CA99E86}" srcId="{5AD05063-5864-46C0-AE20-D9E90E009D27}" destId="{57B5E7CD-8A28-4FEC-B08D-E1D5579F65A4}" srcOrd="5" destOrd="0" parTransId="{43123273-A6C3-49E3-A27A-B1DDF8331C5B}" sibTransId="{062C61AB-44EC-414F-8E28-A75934817CF5}"/>
    <dgm:cxn modelId="{F80D56CA-E88C-4679-84BD-F4B966920ADD}" type="presOf" srcId="{57B5E7CD-8A28-4FEC-B08D-E1D5579F65A4}" destId="{EC2C4194-880B-4D7D-995A-D51DB8A7FD23}" srcOrd="0" destOrd="0" presId="urn:microsoft.com/office/officeart/2005/8/layout/vList2"/>
    <dgm:cxn modelId="{1FE930D0-40B1-45D2-B096-F31D2F095441}" type="presOf" srcId="{DCC41465-ABE1-4982-ABDA-9618A892A13A}" destId="{A4022E1E-18CD-49EC-BF01-5FED5593F48D}" srcOrd="0" destOrd="0" presId="urn:microsoft.com/office/officeart/2005/8/layout/vList2"/>
    <dgm:cxn modelId="{2980D139-F208-45E0-B858-1282E012843B}" type="presParOf" srcId="{45ABE81B-4717-4057-AAFA-033C6AB43427}" destId="{A4022E1E-18CD-49EC-BF01-5FED5593F48D}" srcOrd="0" destOrd="0" presId="urn:microsoft.com/office/officeart/2005/8/layout/vList2"/>
    <dgm:cxn modelId="{BFB3DF3C-6EA7-4BC9-AE09-6370554BA204}" type="presParOf" srcId="{45ABE81B-4717-4057-AAFA-033C6AB43427}" destId="{C77AD46F-8C10-4311-9D17-CCFA835CEB2A}" srcOrd="1" destOrd="0" presId="urn:microsoft.com/office/officeart/2005/8/layout/vList2"/>
    <dgm:cxn modelId="{FDE70589-DC8F-49FB-A615-8C88A0AAFB35}" type="presParOf" srcId="{45ABE81B-4717-4057-AAFA-033C6AB43427}" destId="{D77B9DB4-25CB-4C98-967B-FD542965C7D4}" srcOrd="2" destOrd="0" presId="urn:microsoft.com/office/officeart/2005/8/layout/vList2"/>
    <dgm:cxn modelId="{A5F319C8-8E69-4951-9802-DB0530793D35}" type="presParOf" srcId="{45ABE81B-4717-4057-AAFA-033C6AB43427}" destId="{4EAB1F24-B3E9-4628-A595-CCD4AA881C37}" srcOrd="3" destOrd="0" presId="urn:microsoft.com/office/officeart/2005/8/layout/vList2"/>
    <dgm:cxn modelId="{EF5E431D-F627-4869-8BF6-A61346970E8C}" type="presParOf" srcId="{45ABE81B-4717-4057-AAFA-033C6AB43427}" destId="{F3CFC124-D7D9-48E3-A7F9-EFE69C780BC0}" srcOrd="4" destOrd="0" presId="urn:microsoft.com/office/officeart/2005/8/layout/vList2"/>
    <dgm:cxn modelId="{39858C61-ED63-4F1E-B41D-15766A58CFA3}" type="presParOf" srcId="{45ABE81B-4717-4057-AAFA-033C6AB43427}" destId="{07108876-2719-434A-AEA7-57654D2B9029}" srcOrd="5" destOrd="0" presId="urn:microsoft.com/office/officeart/2005/8/layout/vList2"/>
    <dgm:cxn modelId="{834126E5-DCD3-4C32-8A1E-CCC3DAAFDCA1}" type="presParOf" srcId="{45ABE81B-4717-4057-AAFA-033C6AB43427}" destId="{DE087A0B-D4ED-487A-985D-95BA2FA20EEF}" srcOrd="6" destOrd="0" presId="urn:microsoft.com/office/officeart/2005/8/layout/vList2"/>
    <dgm:cxn modelId="{5D7E5BA0-7FA1-4455-A0B8-52B83BB1C9A1}" type="presParOf" srcId="{45ABE81B-4717-4057-AAFA-033C6AB43427}" destId="{B1F3F801-0B69-4EFF-817A-7EF223E37944}" srcOrd="7" destOrd="0" presId="urn:microsoft.com/office/officeart/2005/8/layout/vList2"/>
    <dgm:cxn modelId="{889B8A6C-7E52-4544-8045-CCC543BC17D2}" type="presParOf" srcId="{45ABE81B-4717-4057-AAFA-033C6AB43427}" destId="{5E9DBB5F-4768-4D74-A18E-9F032A5F395D}" srcOrd="8" destOrd="0" presId="urn:microsoft.com/office/officeart/2005/8/layout/vList2"/>
    <dgm:cxn modelId="{2E71D2ED-A5F2-4E62-A847-21658E2FC1BD}" type="presParOf" srcId="{45ABE81B-4717-4057-AAFA-033C6AB43427}" destId="{DD10AB0C-56C1-4727-AF1E-A29BFD9D863C}" srcOrd="9" destOrd="0" presId="urn:microsoft.com/office/officeart/2005/8/layout/vList2"/>
    <dgm:cxn modelId="{A48466C0-4532-4185-87CE-BB12102AAB98}" type="presParOf" srcId="{45ABE81B-4717-4057-AAFA-033C6AB43427}" destId="{EC2C4194-880B-4D7D-995A-D51DB8A7FD2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117BE29-476F-45E5-BF97-7437429AC74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72F6BDB-4B29-43D4-9012-EDC73199DA11}">
      <dgm:prSet custT="1"/>
      <dgm:spPr/>
      <dgm:t>
        <a:bodyPr/>
        <a:lstStyle/>
        <a:p>
          <a:r>
            <a:rPr lang="en-US" sz="2000" dirty="0"/>
            <a:t>2024 is the second-highest year of b2i entry by young adults in the last ten years. </a:t>
          </a:r>
        </a:p>
      </dgm:t>
    </dgm:pt>
    <dgm:pt modelId="{4069DD70-A569-4783-BF1C-EB3EF75487C4}" type="parTrans" cxnId="{DCB75F77-543C-441B-BDD9-E8E74D235E20}">
      <dgm:prSet/>
      <dgm:spPr/>
      <dgm:t>
        <a:bodyPr/>
        <a:lstStyle/>
        <a:p>
          <a:endParaRPr lang="en-US" sz="2000"/>
        </a:p>
      </dgm:t>
    </dgm:pt>
    <dgm:pt modelId="{E5DA59D4-A24D-40B6-B751-0AFA8F36D69D}" type="sibTrans" cxnId="{DCB75F77-543C-441B-BDD9-E8E74D235E20}">
      <dgm:prSet/>
      <dgm:spPr/>
      <dgm:t>
        <a:bodyPr/>
        <a:lstStyle/>
        <a:p>
          <a:endParaRPr lang="en-US" sz="2000"/>
        </a:p>
      </dgm:t>
    </dgm:pt>
    <dgm:pt modelId="{EA5D7BE8-F437-44A7-880B-D168A994CCB4}">
      <dgm:prSet custT="1"/>
      <dgm:spPr>
        <a:solidFill>
          <a:srgbClr val="BABF33"/>
        </a:solidFill>
      </dgm:spPr>
      <dgm:t>
        <a:bodyPr/>
        <a:lstStyle/>
        <a:p>
          <a:r>
            <a:rPr lang="en-US" sz="2000" dirty="0"/>
            <a:t>So far in 2025, out of 53 youth who entered a guardianship or adoption, only 7 have not taken advantage of b2i. </a:t>
          </a:r>
        </a:p>
      </dgm:t>
    </dgm:pt>
    <dgm:pt modelId="{AF23DB79-F6B5-4F1C-8A70-163CD2707EDA}" type="parTrans" cxnId="{FC574D43-2142-418E-B743-846D8FF47990}">
      <dgm:prSet/>
      <dgm:spPr/>
      <dgm:t>
        <a:bodyPr/>
        <a:lstStyle/>
        <a:p>
          <a:endParaRPr lang="en-US" sz="2000"/>
        </a:p>
      </dgm:t>
    </dgm:pt>
    <dgm:pt modelId="{07A87B3E-BFA0-4C6C-8FF0-824A4618BDAB}" type="sibTrans" cxnId="{FC574D43-2142-418E-B743-846D8FF47990}">
      <dgm:prSet/>
      <dgm:spPr/>
      <dgm:t>
        <a:bodyPr/>
        <a:lstStyle/>
        <a:p>
          <a:endParaRPr lang="en-US" sz="2000"/>
        </a:p>
      </dgm:t>
    </dgm:pt>
    <dgm:pt modelId="{09CFE7F0-77ED-4BDB-A915-CFA604CE49ED}">
      <dgm:prSet custT="1"/>
      <dgm:spPr>
        <a:solidFill>
          <a:srgbClr val="B9C8D3"/>
        </a:solidFill>
      </dgm:spPr>
      <dgm:t>
        <a:bodyPr/>
        <a:lstStyle/>
        <a:p>
          <a:r>
            <a:rPr lang="en-US" sz="2000" dirty="0"/>
            <a:t>86% are not pregnant or parenting.</a:t>
          </a:r>
        </a:p>
      </dgm:t>
    </dgm:pt>
    <dgm:pt modelId="{4A50324F-27B1-4BFE-BB8C-FC1FC2352CD1}" type="parTrans" cxnId="{AC2A8F46-11A0-498C-A9F1-3618C89BE12B}">
      <dgm:prSet/>
      <dgm:spPr/>
      <dgm:t>
        <a:bodyPr/>
        <a:lstStyle/>
        <a:p>
          <a:endParaRPr lang="en-US" sz="2000"/>
        </a:p>
      </dgm:t>
    </dgm:pt>
    <dgm:pt modelId="{C1A816C3-37BE-4FE0-8D29-1C8E66E151A7}" type="sibTrans" cxnId="{AC2A8F46-11A0-498C-A9F1-3618C89BE12B}">
      <dgm:prSet/>
      <dgm:spPr/>
      <dgm:t>
        <a:bodyPr/>
        <a:lstStyle/>
        <a:p>
          <a:endParaRPr lang="en-US" sz="2000"/>
        </a:p>
      </dgm:t>
    </dgm:pt>
    <dgm:pt modelId="{46FF42E4-FAB1-4B32-B3D1-BDB3B8805D61}">
      <dgm:prSet custT="1"/>
      <dgm:spPr>
        <a:solidFill>
          <a:srgbClr val="036080"/>
        </a:solidFill>
      </dgm:spPr>
      <dgm:t>
        <a:bodyPr/>
        <a:lstStyle/>
        <a:p>
          <a:r>
            <a:rPr lang="en-US" sz="2000" dirty="0"/>
            <a:t>Employment tends to be the highest program category youth are engaged in. </a:t>
          </a:r>
        </a:p>
      </dgm:t>
    </dgm:pt>
    <dgm:pt modelId="{85D43701-F06A-4E8D-8A25-DFDDD079E2BD}" type="parTrans" cxnId="{66899FAF-FF04-46CF-BA4F-7F6CF6361ACB}">
      <dgm:prSet/>
      <dgm:spPr/>
      <dgm:t>
        <a:bodyPr/>
        <a:lstStyle/>
        <a:p>
          <a:endParaRPr lang="en-US" sz="2000"/>
        </a:p>
      </dgm:t>
    </dgm:pt>
    <dgm:pt modelId="{F69BC911-52F5-4B01-A96D-E5B414D96E5D}" type="sibTrans" cxnId="{66899FAF-FF04-46CF-BA4F-7F6CF6361ACB}">
      <dgm:prSet/>
      <dgm:spPr/>
      <dgm:t>
        <a:bodyPr/>
        <a:lstStyle/>
        <a:p>
          <a:endParaRPr lang="en-US" sz="2000"/>
        </a:p>
      </dgm:t>
    </dgm:pt>
    <dgm:pt modelId="{7CC58504-23D2-42DB-9F3A-D2735DE8D97F}" type="pres">
      <dgm:prSet presAssocID="{9117BE29-476F-45E5-BF97-7437429AC74C}" presName="linear" presStyleCnt="0">
        <dgm:presLayoutVars>
          <dgm:animLvl val="lvl"/>
          <dgm:resizeHandles val="exact"/>
        </dgm:presLayoutVars>
      </dgm:prSet>
      <dgm:spPr/>
    </dgm:pt>
    <dgm:pt modelId="{C95CBFC3-5966-4AC5-ABE7-943AA0712E58}" type="pres">
      <dgm:prSet presAssocID="{972F6BDB-4B29-43D4-9012-EDC73199DA11}" presName="parentText" presStyleLbl="node1" presStyleIdx="0" presStyleCnt="4">
        <dgm:presLayoutVars>
          <dgm:chMax val="0"/>
          <dgm:bulletEnabled val="1"/>
        </dgm:presLayoutVars>
      </dgm:prSet>
      <dgm:spPr/>
    </dgm:pt>
    <dgm:pt modelId="{E402A736-1CB9-41B2-ADE7-469D8C193C6C}" type="pres">
      <dgm:prSet presAssocID="{E5DA59D4-A24D-40B6-B751-0AFA8F36D69D}" presName="spacer" presStyleCnt="0"/>
      <dgm:spPr/>
    </dgm:pt>
    <dgm:pt modelId="{057ECD2F-7974-46D1-BC29-1BA322B7178B}" type="pres">
      <dgm:prSet presAssocID="{EA5D7BE8-F437-44A7-880B-D168A994CCB4}" presName="parentText" presStyleLbl="node1" presStyleIdx="1" presStyleCnt="4">
        <dgm:presLayoutVars>
          <dgm:chMax val="0"/>
          <dgm:bulletEnabled val="1"/>
        </dgm:presLayoutVars>
      </dgm:prSet>
      <dgm:spPr/>
    </dgm:pt>
    <dgm:pt modelId="{3E14CF46-D3CC-423A-8715-2E20B4070994}" type="pres">
      <dgm:prSet presAssocID="{07A87B3E-BFA0-4C6C-8FF0-824A4618BDAB}" presName="spacer" presStyleCnt="0"/>
      <dgm:spPr/>
    </dgm:pt>
    <dgm:pt modelId="{B70F0190-21E9-4BA3-BE5E-DA93786E1EF9}" type="pres">
      <dgm:prSet presAssocID="{09CFE7F0-77ED-4BDB-A915-CFA604CE49ED}" presName="parentText" presStyleLbl="node1" presStyleIdx="2" presStyleCnt="4">
        <dgm:presLayoutVars>
          <dgm:chMax val="0"/>
          <dgm:bulletEnabled val="1"/>
        </dgm:presLayoutVars>
      </dgm:prSet>
      <dgm:spPr/>
    </dgm:pt>
    <dgm:pt modelId="{4F098454-CAB4-4F7C-81C9-868ED16C736B}" type="pres">
      <dgm:prSet presAssocID="{C1A816C3-37BE-4FE0-8D29-1C8E66E151A7}" presName="spacer" presStyleCnt="0"/>
      <dgm:spPr/>
    </dgm:pt>
    <dgm:pt modelId="{D6520C9D-CCD6-4C22-B994-29120D8FA146}" type="pres">
      <dgm:prSet presAssocID="{46FF42E4-FAB1-4B32-B3D1-BDB3B8805D61}" presName="parentText" presStyleLbl="node1" presStyleIdx="3" presStyleCnt="4">
        <dgm:presLayoutVars>
          <dgm:chMax val="0"/>
          <dgm:bulletEnabled val="1"/>
        </dgm:presLayoutVars>
      </dgm:prSet>
      <dgm:spPr/>
    </dgm:pt>
  </dgm:ptLst>
  <dgm:cxnLst>
    <dgm:cxn modelId="{6E1ABB3A-2498-4F12-8221-F1B5ABC2127E}" type="presOf" srcId="{EA5D7BE8-F437-44A7-880B-D168A994CCB4}" destId="{057ECD2F-7974-46D1-BC29-1BA322B7178B}" srcOrd="0" destOrd="0" presId="urn:microsoft.com/office/officeart/2005/8/layout/vList2"/>
    <dgm:cxn modelId="{1430FB40-ECE0-4415-96FA-219BCDFF9AD3}" type="presOf" srcId="{46FF42E4-FAB1-4B32-B3D1-BDB3B8805D61}" destId="{D6520C9D-CCD6-4C22-B994-29120D8FA146}" srcOrd="0" destOrd="0" presId="urn:microsoft.com/office/officeart/2005/8/layout/vList2"/>
    <dgm:cxn modelId="{FC574D43-2142-418E-B743-846D8FF47990}" srcId="{9117BE29-476F-45E5-BF97-7437429AC74C}" destId="{EA5D7BE8-F437-44A7-880B-D168A994CCB4}" srcOrd="1" destOrd="0" parTransId="{AF23DB79-F6B5-4F1C-8A70-163CD2707EDA}" sibTransId="{07A87B3E-BFA0-4C6C-8FF0-824A4618BDAB}"/>
    <dgm:cxn modelId="{AC2A8F46-11A0-498C-A9F1-3618C89BE12B}" srcId="{9117BE29-476F-45E5-BF97-7437429AC74C}" destId="{09CFE7F0-77ED-4BDB-A915-CFA604CE49ED}" srcOrd="2" destOrd="0" parTransId="{4A50324F-27B1-4BFE-BB8C-FC1FC2352CD1}" sibTransId="{C1A816C3-37BE-4FE0-8D29-1C8E66E151A7}"/>
    <dgm:cxn modelId="{DCB75F77-543C-441B-BDD9-E8E74D235E20}" srcId="{9117BE29-476F-45E5-BF97-7437429AC74C}" destId="{972F6BDB-4B29-43D4-9012-EDC73199DA11}" srcOrd="0" destOrd="0" parTransId="{4069DD70-A569-4783-BF1C-EB3EF75487C4}" sibTransId="{E5DA59D4-A24D-40B6-B751-0AFA8F36D69D}"/>
    <dgm:cxn modelId="{C304FA96-53D4-4390-89D8-D9D8E6114192}" type="presOf" srcId="{9117BE29-476F-45E5-BF97-7437429AC74C}" destId="{7CC58504-23D2-42DB-9F3A-D2735DE8D97F}" srcOrd="0" destOrd="0" presId="urn:microsoft.com/office/officeart/2005/8/layout/vList2"/>
    <dgm:cxn modelId="{66899FAF-FF04-46CF-BA4F-7F6CF6361ACB}" srcId="{9117BE29-476F-45E5-BF97-7437429AC74C}" destId="{46FF42E4-FAB1-4B32-B3D1-BDB3B8805D61}" srcOrd="3" destOrd="0" parTransId="{85D43701-F06A-4E8D-8A25-DFDDD079E2BD}" sibTransId="{F69BC911-52F5-4B01-A96D-E5B414D96E5D}"/>
    <dgm:cxn modelId="{D3E4C4BA-5B6E-4DB1-972D-E5F8E0D35E6C}" type="presOf" srcId="{972F6BDB-4B29-43D4-9012-EDC73199DA11}" destId="{C95CBFC3-5966-4AC5-ABE7-943AA0712E58}" srcOrd="0" destOrd="0" presId="urn:microsoft.com/office/officeart/2005/8/layout/vList2"/>
    <dgm:cxn modelId="{DB3A98E6-24E2-41BA-A3C6-930FC7B8D470}" type="presOf" srcId="{09CFE7F0-77ED-4BDB-A915-CFA604CE49ED}" destId="{B70F0190-21E9-4BA3-BE5E-DA93786E1EF9}" srcOrd="0" destOrd="0" presId="urn:microsoft.com/office/officeart/2005/8/layout/vList2"/>
    <dgm:cxn modelId="{0946304A-3DBC-4F18-BC9B-AB45BBFEB482}" type="presParOf" srcId="{7CC58504-23D2-42DB-9F3A-D2735DE8D97F}" destId="{C95CBFC3-5966-4AC5-ABE7-943AA0712E58}" srcOrd="0" destOrd="0" presId="urn:microsoft.com/office/officeart/2005/8/layout/vList2"/>
    <dgm:cxn modelId="{871884C2-81EB-4155-96B2-2E71D7827DC3}" type="presParOf" srcId="{7CC58504-23D2-42DB-9F3A-D2735DE8D97F}" destId="{E402A736-1CB9-41B2-ADE7-469D8C193C6C}" srcOrd="1" destOrd="0" presId="urn:microsoft.com/office/officeart/2005/8/layout/vList2"/>
    <dgm:cxn modelId="{6F17F66E-3A2D-4443-925D-C64746864722}" type="presParOf" srcId="{7CC58504-23D2-42DB-9F3A-D2735DE8D97F}" destId="{057ECD2F-7974-46D1-BC29-1BA322B7178B}" srcOrd="2" destOrd="0" presId="urn:microsoft.com/office/officeart/2005/8/layout/vList2"/>
    <dgm:cxn modelId="{AB40F15F-CBAD-4260-93D2-FC6C80705FB2}" type="presParOf" srcId="{7CC58504-23D2-42DB-9F3A-D2735DE8D97F}" destId="{3E14CF46-D3CC-423A-8715-2E20B4070994}" srcOrd="3" destOrd="0" presId="urn:microsoft.com/office/officeart/2005/8/layout/vList2"/>
    <dgm:cxn modelId="{7B4FD2D3-96BA-4B63-A078-2E213189D3AC}" type="presParOf" srcId="{7CC58504-23D2-42DB-9F3A-D2735DE8D97F}" destId="{B70F0190-21E9-4BA3-BE5E-DA93786E1EF9}" srcOrd="4" destOrd="0" presId="urn:microsoft.com/office/officeart/2005/8/layout/vList2"/>
    <dgm:cxn modelId="{86BEAA63-09EA-4856-B030-19D61756EF39}" type="presParOf" srcId="{7CC58504-23D2-42DB-9F3A-D2735DE8D97F}" destId="{4F098454-CAB4-4F7C-81C9-868ED16C736B}" srcOrd="5" destOrd="0" presId="urn:microsoft.com/office/officeart/2005/8/layout/vList2"/>
    <dgm:cxn modelId="{DE28E921-D78A-4F0B-97D1-04BAC2183331}" type="presParOf" srcId="{7CC58504-23D2-42DB-9F3A-D2735DE8D97F}" destId="{D6520C9D-CCD6-4C22-B994-29120D8FA14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D05063-5864-46C0-AE20-D9E90E009D2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CC41465-ABE1-4982-ABDA-9618A892A13A}">
      <dgm:prSet/>
      <dgm:spPr/>
      <dgm:t>
        <a:bodyPr/>
        <a:lstStyle/>
        <a:p>
          <a:r>
            <a:rPr lang="en-US" dirty="0"/>
            <a:t>2024 is the second highest year of b2i entry by young adults in the last ten years. </a:t>
          </a:r>
        </a:p>
      </dgm:t>
    </dgm:pt>
    <dgm:pt modelId="{12A7D54A-3A52-4762-A962-B1F0D11415EB}" type="parTrans" cxnId="{51A15103-2160-4A36-8D0D-C37A7168ABF8}">
      <dgm:prSet/>
      <dgm:spPr/>
      <dgm:t>
        <a:bodyPr/>
        <a:lstStyle/>
        <a:p>
          <a:endParaRPr lang="en-US"/>
        </a:p>
      </dgm:t>
    </dgm:pt>
    <dgm:pt modelId="{740EE40E-D184-4E07-8445-903325719615}" type="sibTrans" cxnId="{51A15103-2160-4A36-8D0D-C37A7168ABF8}">
      <dgm:prSet/>
      <dgm:spPr/>
      <dgm:t>
        <a:bodyPr/>
        <a:lstStyle/>
        <a:p>
          <a:endParaRPr lang="en-US"/>
        </a:p>
      </dgm:t>
    </dgm:pt>
    <dgm:pt modelId="{097D4D08-6106-4440-8BC4-6CA03978C17D}">
      <dgm:prSet/>
      <dgm:spPr/>
      <dgm:t>
        <a:bodyPr/>
        <a:lstStyle/>
        <a:p>
          <a:r>
            <a:rPr lang="en-US" dirty="0"/>
            <a:t>So far in 2025, out of 53 youth who entered a guardianship or adoption, only 7 have not taken advantage of b2i. </a:t>
          </a:r>
        </a:p>
      </dgm:t>
    </dgm:pt>
    <dgm:pt modelId="{2046D10E-60BB-48B5-986B-0D28BCC2EF4A}" type="parTrans" cxnId="{52BBE543-D806-4541-983D-8C5ABA6B7F3C}">
      <dgm:prSet/>
      <dgm:spPr/>
      <dgm:t>
        <a:bodyPr/>
        <a:lstStyle/>
        <a:p>
          <a:endParaRPr lang="en-US"/>
        </a:p>
      </dgm:t>
    </dgm:pt>
    <dgm:pt modelId="{54A7F9A1-28DA-4FD5-B24B-C548B6FDAAEB}" type="sibTrans" cxnId="{52BBE543-D806-4541-983D-8C5ABA6B7F3C}">
      <dgm:prSet/>
      <dgm:spPr/>
      <dgm:t>
        <a:bodyPr/>
        <a:lstStyle/>
        <a:p>
          <a:endParaRPr lang="en-US"/>
        </a:p>
      </dgm:t>
    </dgm:pt>
    <dgm:pt modelId="{D7A21795-8010-43AE-AF56-B4AF02894237}">
      <dgm:prSet/>
      <dgm:spPr/>
      <dgm:t>
        <a:bodyPr/>
        <a:lstStyle/>
        <a:p>
          <a:r>
            <a:rPr lang="en-US" dirty="0"/>
            <a:t>86% are not pregnant or parenting</a:t>
          </a:r>
        </a:p>
      </dgm:t>
    </dgm:pt>
    <dgm:pt modelId="{E7C599E6-B5C9-48F1-8BC7-290566E59EC8}" type="parTrans" cxnId="{5D9F819B-450E-41C8-92E4-8FA984F6DCC0}">
      <dgm:prSet/>
      <dgm:spPr/>
      <dgm:t>
        <a:bodyPr/>
        <a:lstStyle/>
        <a:p>
          <a:endParaRPr lang="en-US"/>
        </a:p>
      </dgm:t>
    </dgm:pt>
    <dgm:pt modelId="{6AEA029B-A312-421C-B758-64502FD00BCF}" type="sibTrans" cxnId="{5D9F819B-450E-41C8-92E4-8FA984F6DCC0}">
      <dgm:prSet/>
      <dgm:spPr/>
      <dgm:t>
        <a:bodyPr/>
        <a:lstStyle/>
        <a:p>
          <a:endParaRPr lang="en-US"/>
        </a:p>
      </dgm:t>
    </dgm:pt>
    <dgm:pt modelId="{01E5DAF4-CA8D-421C-A826-EE8CCECE4FB4}">
      <dgm:prSet/>
      <dgm:spPr/>
      <dgm:t>
        <a:bodyPr/>
        <a:lstStyle/>
        <a:p>
          <a:r>
            <a:rPr lang="en-US" dirty="0"/>
            <a:t>Employment tends to be the highest program category youth are engaged in. </a:t>
          </a:r>
        </a:p>
      </dgm:t>
    </dgm:pt>
    <dgm:pt modelId="{AC863B9B-0554-4FBD-9350-F78CEE472FF7}" type="parTrans" cxnId="{B83CDB1C-216B-4EA6-B3B3-CB8A4433CEF4}">
      <dgm:prSet/>
      <dgm:spPr/>
      <dgm:t>
        <a:bodyPr/>
        <a:lstStyle/>
        <a:p>
          <a:endParaRPr lang="en-US"/>
        </a:p>
      </dgm:t>
    </dgm:pt>
    <dgm:pt modelId="{EBF5630F-8B15-4524-99E7-FA8F8CE3E4C2}" type="sibTrans" cxnId="{B83CDB1C-216B-4EA6-B3B3-CB8A4433CEF4}">
      <dgm:prSet/>
      <dgm:spPr/>
      <dgm:t>
        <a:bodyPr/>
        <a:lstStyle/>
        <a:p>
          <a:endParaRPr lang="en-US"/>
        </a:p>
      </dgm:t>
    </dgm:pt>
    <dgm:pt modelId="{45ABE81B-4717-4057-AAFA-033C6AB43427}" type="pres">
      <dgm:prSet presAssocID="{5AD05063-5864-46C0-AE20-D9E90E009D27}" presName="linear" presStyleCnt="0">
        <dgm:presLayoutVars>
          <dgm:animLvl val="lvl"/>
          <dgm:resizeHandles val="exact"/>
        </dgm:presLayoutVars>
      </dgm:prSet>
      <dgm:spPr/>
    </dgm:pt>
    <dgm:pt modelId="{A4022E1E-18CD-49EC-BF01-5FED5593F48D}" type="pres">
      <dgm:prSet presAssocID="{DCC41465-ABE1-4982-ABDA-9618A892A13A}" presName="parentText" presStyleLbl="node1" presStyleIdx="0" presStyleCnt="4">
        <dgm:presLayoutVars>
          <dgm:chMax val="0"/>
          <dgm:bulletEnabled val="1"/>
        </dgm:presLayoutVars>
      </dgm:prSet>
      <dgm:spPr/>
    </dgm:pt>
    <dgm:pt modelId="{C77AD46F-8C10-4311-9D17-CCFA835CEB2A}" type="pres">
      <dgm:prSet presAssocID="{740EE40E-D184-4E07-8445-903325719615}" presName="spacer" presStyleCnt="0"/>
      <dgm:spPr/>
    </dgm:pt>
    <dgm:pt modelId="{D77B9DB4-25CB-4C98-967B-FD542965C7D4}" type="pres">
      <dgm:prSet presAssocID="{097D4D08-6106-4440-8BC4-6CA03978C17D}" presName="parentText" presStyleLbl="node1" presStyleIdx="1" presStyleCnt="4">
        <dgm:presLayoutVars>
          <dgm:chMax val="0"/>
          <dgm:bulletEnabled val="1"/>
        </dgm:presLayoutVars>
      </dgm:prSet>
      <dgm:spPr/>
    </dgm:pt>
    <dgm:pt modelId="{4EAB1F24-B3E9-4628-A595-CCD4AA881C37}" type="pres">
      <dgm:prSet presAssocID="{54A7F9A1-28DA-4FD5-B24B-C548B6FDAAEB}" presName="spacer" presStyleCnt="0"/>
      <dgm:spPr/>
    </dgm:pt>
    <dgm:pt modelId="{F3CFC124-D7D9-48E3-A7F9-EFE69C780BC0}" type="pres">
      <dgm:prSet presAssocID="{D7A21795-8010-43AE-AF56-B4AF02894237}" presName="parentText" presStyleLbl="node1" presStyleIdx="2" presStyleCnt="4">
        <dgm:presLayoutVars>
          <dgm:chMax val="0"/>
          <dgm:bulletEnabled val="1"/>
        </dgm:presLayoutVars>
      </dgm:prSet>
      <dgm:spPr/>
    </dgm:pt>
    <dgm:pt modelId="{07108876-2719-434A-AEA7-57654D2B9029}" type="pres">
      <dgm:prSet presAssocID="{6AEA029B-A312-421C-B758-64502FD00BCF}" presName="spacer" presStyleCnt="0"/>
      <dgm:spPr/>
    </dgm:pt>
    <dgm:pt modelId="{DE087A0B-D4ED-487A-985D-95BA2FA20EEF}" type="pres">
      <dgm:prSet presAssocID="{01E5DAF4-CA8D-421C-A826-EE8CCECE4FB4}" presName="parentText" presStyleLbl="node1" presStyleIdx="3" presStyleCnt="4">
        <dgm:presLayoutVars>
          <dgm:chMax val="0"/>
          <dgm:bulletEnabled val="1"/>
        </dgm:presLayoutVars>
      </dgm:prSet>
      <dgm:spPr/>
    </dgm:pt>
  </dgm:ptLst>
  <dgm:cxnLst>
    <dgm:cxn modelId="{51A15103-2160-4A36-8D0D-C37A7168ABF8}" srcId="{5AD05063-5864-46C0-AE20-D9E90E009D27}" destId="{DCC41465-ABE1-4982-ABDA-9618A892A13A}" srcOrd="0" destOrd="0" parTransId="{12A7D54A-3A52-4762-A962-B1F0D11415EB}" sibTransId="{740EE40E-D184-4E07-8445-903325719615}"/>
    <dgm:cxn modelId="{52299D12-B51C-42C0-BC4C-568221DA27EF}" type="presOf" srcId="{5AD05063-5864-46C0-AE20-D9E90E009D27}" destId="{45ABE81B-4717-4057-AAFA-033C6AB43427}" srcOrd="0" destOrd="0" presId="urn:microsoft.com/office/officeart/2005/8/layout/vList2"/>
    <dgm:cxn modelId="{B83CDB1C-216B-4EA6-B3B3-CB8A4433CEF4}" srcId="{5AD05063-5864-46C0-AE20-D9E90E009D27}" destId="{01E5DAF4-CA8D-421C-A826-EE8CCECE4FB4}" srcOrd="3" destOrd="0" parTransId="{AC863B9B-0554-4FBD-9350-F78CEE472FF7}" sibTransId="{EBF5630F-8B15-4524-99E7-FA8F8CE3E4C2}"/>
    <dgm:cxn modelId="{175D8125-1AEE-469E-B4F6-9FAEB1021A35}" type="presOf" srcId="{D7A21795-8010-43AE-AF56-B4AF02894237}" destId="{F3CFC124-D7D9-48E3-A7F9-EFE69C780BC0}" srcOrd="0" destOrd="0" presId="urn:microsoft.com/office/officeart/2005/8/layout/vList2"/>
    <dgm:cxn modelId="{52BBE543-D806-4541-983D-8C5ABA6B7F3C}" srcId="{5AD05063-5864-46C0-AE20-D9E90E009D27}" destId="{097D4D08-6106-4440-8BC4-6CA03978C17D}" srcOrd="1" destOrd="0" parTransId="{2046D10E-60BB-48B5-986B-0D28BCC2EF4A}" sibTransId="{54A7F9A1-28DA-4FD5-B24B-C548B6FDAAEB}"/>
    <dgm:cxn modelId="{9B566B70-E6B7-44DD-BFC1-8C32C1A5D42C}" type="presOf" srcId="{01E5DAF4-CA8D-421C-A826-EE8CCECE4FB4}" destId="{DE087A0B-D4ED-487A-985D-95BA2FA20EEF}" srcOrd="0" destOrd="0" presId="urn:microsoft.com/office/officeart/2005/8/layout/vList2"/>
    <dgm:cxn modelId="{39396B8E-E4A1-4FC3-8920-1431521F333A}" type="presOf" srcId="{097D4D08-6106-4440-8BC4-6CA03978C17D}" destId="{D77B9DB4-25CB-4C98-967B-FD542965C7D4}" srcOrd="0" destOrd="0" presId="urn:microsoft.com/office/officeart/2005/8/layout/vList2"/>
    <dgm:cxn modelId="{5D9F819B-450E-41C8-92E4-8FA984F6DCC0}" srcId="{5AD05063-5864-46C0-AE20-D9E90E009D27}" destId="{D7A21795-8010-43AE-AF56-B4AF02894237}" srcOrd="2" destOrd="0" parTransId="{E7C599E6-B5C9-48F1-8BC7-290566E59EC8}" sibTransId="{6AEA029B-A312-421C-B758-64502FD00BCF}"/>
    <dgm:cxn modelId="{1FE930D0-40B1-45D2-B096-F31D2F095441}" type="presOf" srcId="{DCC41465-ABE1-4982-ABDA-9618A892A13A}" destId="{A4022E1E-18CD-49EC-BF01-5FED5593F48D}" srcOrd="0" destOrd="0" presId="urn:microsoft.com/office/officeart/2005/8/layout/vList2"/>
    <dgm:cxn modelId="{2980D139-F208-45E0-B858-1282E012843B}" type="presParOf" srcId="{45ABE81B-4717-4057-AAFA-033C6AB43427}" destId="{A4022E1E-18CD-49EC-BF01-5FED5593F48D}" srcOrd="0" destOrd="0" presId="urn:microsoft.com/office/officeart/2005/8/layout/vList2"/>
    <dgm:cxn modelId="{BFB3DF3C-6EA7-4BC9-AE09-6370554BA204}" type="presParOf" srcId="{45ABE81B-4717-4057-AAFA-033C6AB43427}" destId="{C77AD46F-8C10-4311-9D17-CCFA835CEB2A}" srcOrd="1" destOrd="0" presId="urn:microsoft.com/office/officeart/2005/8/layout/vList2"/>
    <dgm:cxn modelId="{FDE70589-DC8F-49FB-A615-8C88A0AAFB35}" type="presParOf" srcId="{45ABE81B-4717-4057-AAFA-033C6AB43427}" destId="{D77B9DB4-25CB-4C98-967B-FD542965C7D4}" srcOrd="2" destOrd="0" presId="urn:microsoft.com/office/officeart/2005/8/layout/vList2"/>
    <dgm:cxn modelId="{A5F319C8-8E69-4951-9802-DB0530793D35}" type="presParOf" srcId="{45ABE81B-4717-4057-AAFA-033C6AB43427}" destId="{4EAB1F24-B3E9-4628-A595-CCD4AA881C37}" srcOrd="3" destOrd="0" presId="urn:microsoft.com/office/officeart/2005/8/layout/vList2"/>
    <dgm:cxn modelId="{EF5E431D-F627-4869-8BF6-A61346970E8C}" type="presParOf" srcId="{45ABE81B-4717-4057-AAFA-033C6AB43427}" destId="{F3CFC124-D7D9-48E3-A7F9-EFE69C780BC0}" srcOrd="4" destOrd="0" presId="urn:microsoft.com/office/officeart/2005/8/layout/vList2"/>
    <dgm:cxn modelId="{39858C61-ED63-4F1E-B41D-15766A58CFA3}" type="presParOf" srcId="{45ABE81B-4717-4057-AAFA-033C6AB43427}" destId="{07108876-2719-434A-AEA7-57654D2B9029}" srcOrd="5" destOrd="0" presId="urn:microsoft.com/office/officeart/2005/8/layout/vList2"/>
    <dgm:cxn modelId="{834126E5-DCD3-4C32-8A1E-CCC3DAAFDCA1}" type="presParOf" srcId="{45ABE81B-4717-4057-AAFA-033C6AB43427}" destId="{DE087A0B-D4ED-487A-985D-95BA2FA20EEF}"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0F8CF1-6AC0-43AF-A03E-4C89E301811E}"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496CD439-E441-42E1-9524-F772DD499C12}">
      <dgm:prSet custT="1"/>
      <dgm:spPr/>
      <dgm:t>
        <a:bodyPr/>
        <a:lstStyle/>
        <a:p>
          <a:r>
            <a:rPr lang="en-US" sz="2000" b="1"/>
            <a:t>Age:</a:t>
          </a:r>
          <a:endParaRPr lang="en-US" sz="2000"/>
        </a:p>
      </dgm:t>
    </dgm:pt>
    <dgm:pt modelId="{0600E791-24F6-4A5A-B759-183E805D3934}" type="parTrans" cxnId="{8FE769A3-E749-4588-ABAA-3F6D7FF3D16E}">
      <dgm:prSet/>
      <dgm:spPr/>
      <dgm:t>
        <a:bodyPr/>
        <a:lstStyle/>
        <a:p>
          <a:endParaRPr lang="en-US" sz="2000"/>
        </a:p>
      </dgm:t>
    </dgm:pt>
    <dgm:pt modelId="{526718D7-5964-4D3B-A48E-1D5F13CDF416}" type="sibTrans" cxnId="{8FE769A3-E749-4588-ABAA-3F6D7FF3D16E}">
      <dgm:prSet/>
      <dgm:spPr/>
      <dgm:t>
        <a:bodyPr/>
        <a:lstStyle/>
        <a:p>
          <a:endParaRPr lang="en-US" sz="2000"/>
        </a:p>
      </dgm:t>
    </dgm:pt>
    <dgm:pt modelId="{04DC8136-995E-4F07-9570-A10075F8B5C8}">
      <dgm:prSet custT="1"/>
      <dgm:spPr/>
      <dgm:t>
        <a:bodyPr/>
        <a:lstStyle/>
        <a:p>
          <a:r>
            <a:rPr lang="en-US" sz="2000"/>
            <a:t>Aged 19 up to 21</a:t>
          </a:r>
          <a:r>
            <a:rPr lang="en-US" sz="2000" baseline="30000"/>
            <a:t>st</a:t>
          </a:r>
          <a:r>
            <a:rPr lang="en-US" sz="2000"/>
            <a:t> birthday—unless a Tribal Young adult whose jurisdiction ends at age 18 according to their tribal code </a:t>
          </a:r>
        </a:p>
      </dgm:t>
    </dgm:pt>
    <dgm:pt modelId="{3D933C47-924A-4FB7-A081-DEAB6741ABB4}" type="parTrans" cxnId="{34E4C010-6B7E-42D0-8122-4E2BB7747222}">
      <dgm:prSet/>
      <dgm:spPr/>
      <dgm:t>
        <a:bodyPr/>
        <a:lstStyle/>
        <a:p>
          <a:endParaRPr lang="en-US" sz="2000"/>
        </a:p>
      </dgm:t>
    </dgm:pt>
    <dgm:pt modelId="{2DDA8A3C-FF22-4176-92FE-EF5FF4B10036}" type="sibTrans" cxnId="{34E4C010-6B7E-42D0-8122-4E2BB7747222}">
      <dgm:prSet/>
      <dgm:spPr/>
      <dgm:t>
        <a:bodyPr/>
        <a:lstStyle/>
        <a:p>
          <a:endParaRPr lang="en-US" sz="2000"/>
        </a:p>
      </dgm:t>
    </dgm:pt>
    <dgm:pt modelId="{0A4DB0DF-E1A7-4D64-B24B-C84A57446B0C}">
      <dgm:prSet custT="1"/>
      <dgm:spPr/>
      <dgm:t>
        <a:bodyPr/>
        <a:lstStyle/>
        <a:p>
          <a:r>
            <a:rPr lang="en-US" sz="2000" b="1"/>
            <a:t>Adjudication:</a:t>
          </a:r>
          <a:r>
            <a:rPr lang="en-US" sz="2000"/>
            <a:t> </a:t>
          </a:r>
        </a:p>
      </dgm:t>
    </dgm:pt>
    <dgm:pt modelId="{33488C3D-A2E1-473A-9421-AFBACDBAA172}" type="parTrans" cxnId="{1E760F86-925E-4494-B028-4E6454BF2BE0}">
      <dgm:prSet/>
      <dgm:spPr/>
      <dgm:t>
        <a:bodyPr/>
        <a:lstStyle/>
        <a:p>
          <a:endParaRPr lang="en-US" sz="2000"/>
        </a:p>
      </dgm:t>
    </dgm:pt>
    <dgm:pt modelId="{7C614012-2C9E-48FF-B2EB-2CE1846D724F}" type="sibTrans" cxnId="{1E760F86-925E-4494-B028-4E6454BF2BE0}">
      <dgm:prSet/>
      <dgm:spPr/>
      <dgm:t>
        <a:bodyPr/>
        <a:lstStyle/>
        <a:p>
          <a:endParaRPr lang="en-US" sz="2000"/>
        </a:p>
      </dgm:t>
    </dgm:pt>
    <dgm:pt modelId="{3DA3C877-FD0D-466C-A463-611CEC59BE54}">
      <dgm:prSet custT="1"/>
      <dgm:spPr/>
      <dgm:t>
        <a:bodyPr/>
        <a:lstStyle/>
        <a:p>
          <a:r>
            <a:rPr lang="en-US" sz="2000"/>
            <a:t>Juvenile Court adjudication in an abuse/neglect case under Nebraska Statute 43-247 3(a) or equivalent with Tribal Law</a:t>
          </a:r>
        </a:p>
      </dgm:t>
    </dgm:pt>
    <dgm:pt modelId="{EEBE9228-531F-463F-957C-E8D30B28B1C8}" type="parTrans" cxnId="{84100743-9F0D-4F49-ACAD-39A948D7AD05}">
      <dgm:prSet/>
      <dgm:spPr/>
      <dgm:t>
        <a:bodyPr/>
        <a:lstStyle/>
        <a:p>
          <a:endParaRPr lang="en-US" sz="2000"/>
        </a:p>
      </dgm:t>
    </dgm:pt>
    <dgm:pt modelId="{55EBF92C-C155-41E1-BF94-33716D05B882}" type="sibTrans" cxnId="{84100743-9F0D-4F49-ACAD-39A948D7AD05}">
      <dgm:prSet/>
      <dgm:spPr/>
      <dgm:t>
        <a:bodyPr/>
        <a:lstStyle/>
        <a:p>
          <a:endParaRPr lang="en-US" sz="2000"/>
        </a:p>
      </dgm:t>
    </dgm:pt>
    <dgm:pt modelId="{0AF11C98-8DC8-4716-BBAF-47814C750E8E}">
      <dgm:prSet custT="1"/>
      <dgm:spPr/>
      <dgm:t>
        <a:bodyPr/>
        <a:lstStyle/>
        <a:p>
          <a:r>
            <a:rPr lang="en-US" sz="2000"/>
            <a:t>Juvenile Court adjudication in Sub-Division (8) of section 43-247 or the equivalent under tribal law </a:t>
          </a:r>
        </a:p>
      </dgm:t>
    </dgm:pt>
    <dgm:pt modelId="{91836B62-92E0-4B14-8A29-66E362F36E9A}" type="parTrans" cxnId="{217BEBE3-BB54-4AD9-871C-C7C0F4A31C23}">
      <dgm:prSet/>
      <dgm:spPr/>
      <dgm:t>
        <a:bodyPr/>
        <a:lstStyle/>
        <a:p>
          <a:endParaRPr lang="en-US" sz="2000"/>
        </a:p>
      </dgm:t>
    </dgm:pt>
    <dgm:pt modelId="{8650E101-DB0F-44CE-ACCE-4B83EA9E25A7}" type="sibTrans" cxnId="{217BEBE3-BB54-4AD9-871C-C7C0F4A31C23}">
      <dgm:prSet/>
      <dgm:spPr/>
      <dgm:t>
        <a:bodyPr/>
        <a:lstStyle/>
        <a:p>
          <a:endParaRPr lang="en-US" sz="2000"/>
        </a:p>
      </dgm:t>
    </dgm:pt>
    <dgm:pt modelId="{F57FD930-ABF0-418B-88E3-0C2F54BCE7CD}">
      <dgm:prSet custT="1"/>
      <dgm:spPr/>
      <dgm:t>
        <a:bodyPr/>
        <a:lstStyle/>
        <a:p>
          <a:r>
            <a:rPr lang="en-US" sz="2000"/>
            <a:t>Youth who were in DHHS custody and entered into a Kinship or State state-funded guardianship Assistance Agreement at age 16 or older. </a:t>
          </a:r>
        </a:p>
      </dgm:t>
    </dgm:pt>
    <dgm:pt modelId="{12EEB0DB-013C-4EAC-9D43-C5F956D9A11B}" type="parTrans" cxnId="{122F94AE-59B7-4F95-9AC8-AC29C4A17E80}">
      <dgm:prSet/>
      <dgm:spPr/>
      <dgm:t>
        <a:bodyPr/>
        <a:lstStyle/>
        <a:p>
          <a:endParaRPr lang="en-US" sz="2000"/>
        </a:p>
      </dgm:t>
    </dgm:pt>
    <dgm:pt modelId="{D735001F-8205-4ABC-BFBB-339DB07E3BB0}" type="sibTrans" cxnId="{122F94AE-59B7-4F95-9AC8-AC29C4A17E80}">
      <dgm:prSet/>
      <dgm:spPr/>
      <dgm:t>
        <a:bodyPr/>
        <a:lstStyle/>
        <a:p>
          <a:endParaRPr lang="en-US" sz="2000"/>
        </a:p>
      </dgm:t>
    </dgm:pt>
    <dgm:pt modelId="{09F3567D-C3FD-4E91-B5B0-D346D72A6E29}">
      <dgm:prSet custT="1"/>
      <dgm:spPr/>
      <dgm:t>
        <a:bodyPr/>
        <a:lstStyle/>
        <a:p>
          <a:r>
            <a:rPr lang="en-US" sz="2000"/>
            <a:t>Youth aging out of Office of Probation (cover later in presentation)</a:t>
          </a:r>
        </a:p>
      </dgm:t>
    </dgm:pt>
    <dgm:pt modelId="{5D5F2A1E-3738-4466-BECF-67B0C45632EF}" type="parTrans" cxnId="{D78A8235-3C48-4DFE-B0A8-8CD29B571BA7}">
      <dgm:prSet/>
      <dgm:spPr/>
      <dgm:t>
        <a:bodyPr/>
        <a:lstStyle/>
        <a:p>
          <a:endParaRPr lang="en-US" sz="2000"/>
        </a:p>
      </dgm:t>
    </dgm:pt>
    <dgm:pt modelId="{C787DD8F-2F70-4B62-8286-1F41A3071F33}" type="sibTrans" cxnId="{D78A8235-3C48-4DFE-B0A8-8CD29B571BA7}">
      <dgm:prSet/>
      <dgm:spPr/>
      <dgm:t>
        <a:bodyPr/>
        <a:lstStyle/>
        <a:p>
          <a:endParaRPr lang="en-US" sz="2000"/>
        </a:p>
      </dgm:t>
    </dgm:pt>
    <dgm:pt modelId="{800E9D7D-F7C2-4D50-A862-263AA3765F9C}">
      <dgm:prSet custT="1"/>
      <dgm:spPr/>
      <dgm:t>
        <a:bodyPr/>
        <a:lstStyle/>
        <a:p>
          <a:r>
            <a:rPr lang="en-US" sz="2000" b="1"/>
            <a:t>Placement:</a:t>
          </a:r>
          <a:endParaRPr lang="en-US" sz="2000"/>
        </a:p>
      </dgm:t>
    </dgm:pt>
    <dgm:pt modelId="{CDB53FE3-FC05-49D5-A66E-FD1D70496AA2}" type="parTrans" cxnId="{47069274-FDBF-4991-9BD4-763BECD2BDDF}">
      <dgm:prSet/>
      <dgm:spPr/>
      <dgm:t>
        <a:bodyPr/>
        <a:lstStyle/>
        <a:p>
          <a:endParaRPr lang="en-US" sz="2000"/>
        </a:p>
      </dgm:t>
    </dgm:pt>
    <dgm:pt modelId="{1CD89CE5-80D9-488C-BA2D-AD417F230FE9}" type="sibTrans" cxnId="{47069274-FDBF-4991-9BD4-763BECD2BDDF}">
      <dgm:prSet/>
      <dgm:spPr/>
      <dgm:t>
        <a:bodyPr/>
        <a:lstStyle/>
        <a:p>
          <a:endParaRPr lang="en-US" sz="2000"/>
        </a:p>
      </dgm:t>
    </dgm:pt>
    <dgm:pt modelId="{1BBD8B00-528E-45E7-B262-0EB268A3A898}">
      <dgm:prSet custT="1"/>
      <dgm:spPr/>
      <dgm:t>
        <a:bodyPr/>
        <a:lstStyle/>
        <a:p>
          <a:r>
            <a:rPr lang="en-US" sz="2000"/>
            <a:t>In an out-of-home placement upon turning 19 years old OR discharged to Independent Living before age 19</a:t>
          </a:r>
        </a:p>
      </dgm:t>
    </dgm:pt>
    <dgm:pt modelId="{BD1DE8F9-38DB-4873-81EB-2C08F205E6D5}" type="parTrans" cxnId="{0F0BBC69-6527-4468-8126-BDA359EE5352}">
      <dgm:prSet/>
      <dgm:spPr/>
      <dgm:t>
        <a:bodyPr/>
        <a:lstStyle/>
        <a:p>
          <a:endParaRPr lang="en-US" sz="2000"/>
        </a:p>
      </dgm:t>
    </dgm:pt>
    <dgm:pt modelId="{615E05B0-40AC-48D5-BEFD-62674E01C048}" type="sibTrans" cxnId="{0F0BBC69-6527-4468-8126-BDA359EE5352}">
      <dgm:prSet/>
      <dgm:spPr/>
      <dgm:t>
        <a:bodyPr/>
        <a:lstStyle/>
        <a:p>
          <a:endParaRPr lang="en-US" sz="2000"/>
        </a:p>
      </dgm:t>
    </dgm:pt>
    <dgm:pt modelId="{00A492D4-2D5B-4BA2-BA8A-EA2C46133403}" type="pres">
      <dgm:prSet presAssocID="{AF0F8CF1-6AC0-43AF-A03E-4C89E301811E}" presName="linear" presStyleCnt="0">
        <dgm:presLayoutVars>
          <dgm:dir/>
          <dgm:animLvl val="lvl"/>
          <dgm:resizeHandles val="exact"/>
        </dgm:presLayoutVars>
      </dgm:prSet>
      <dgm:spPr/>
    </dgm:pt>
    <dgm:pt modelId="{1C03109F-FCDD-4156-B0E5-13BF46FEEE09}" type="pres">
      <dgm:prSet presAssocID="{496CD439-E441-42E1-9524-F772DD499C12}" presName="parentLin" presStyleCnt="0"/>
      <dgm:spPr/>
    </dgm:pt>
    <dgm:pt modelId="{7635E170-6140-4367-BD40-A47CCE0AB3AD}" type="pres">
      <dgm:prSet presAssocID="{496CD439-E441-42E1-9524-F772DD499C12}" presName="parentLeftMargin" presStyleLbl="node1" presStyleIdx="0" presStyleCnt="3"/>
      <dgm:spPr/>
    </dgm:pt>
    <dgm:pt modelId="{518601BD-8BF6-4D64-A58D-403A9598B1A5}" type="pres">
      <dgm:prSet presAssocID="{496CD439-E441-42E1-9524-F772DD499C12}" presName="parentText" presStyleLbl="node1" presStyleIdx="0" presStyleCnt="3">
        <dgm:presLayoutVars>
          <dgm:chMax val="0"/>
          <dgm:bulletEnabled val="1"/>
        </dgm:presLayoutVars>
      </dgm:prSet>
      <dgm:spPr/>
    </dgm:pt>
    <dgm:pt modelId="{9DF22823-474B-476C-BD9F-00D20C3D2078}" type="pres">
      <dgm:prSet presAssocID="{496CD439-E441-42E1-9524-F772DD499C12}" presName="negativeSpace" presStyleCnt="0"/>
      <dgm:spPr/>
    </dgm:pt>
    <dgm:pt modelId="{FCBCBD62-D073-4392-8CA8-51721670B2FC}" type="pres">
      <dgm:prSet presAssocID="{496CD439-E441-42E1-9524-F772DD499C12}" presName="childText" presStyleLbl="conFgAcc1" presStyleIdx="0" presStyleCnt="3">
        <dgm:presLayoutVars>
          <dgm:bulletEnabled val="1"/>
        </dgm:presLayoutVars>
      </dgm:prSet>
      <dgm:spPr/>
    </dgm:pt>
    <dgm:pt modelId="{4EC60D1A-A2E8-4AE2-B2AB-4D5A5C65E0C5}" type="pres">
      <dgm:prSet presAssocID="{526718D7-5964-4D3B-A48E-1D5F13CDF416}" presName="spaceBetweenRectangles" presStyleCnt="0"/>
      <dgm:spPr/>
    </dgm:pt>
    <dgm:pt modelId="{22E4867E-21A1-403B-892A-771B9781E9DD}" type="pres">
      <dgm:prSet presAssocID="{0A4DB0DF-E1A7-4D64-B24B-C84A57446B0C}" presName="parentLin" presStyleCnt="0"/>
      <dgm:spPr/>
    </dgm:pt>
    <dgm:pt modelId="{58242E4E-93CA-47D5-BA6D-6205DB466999}" type="pres">
      <dgm:prSet presAssocID="{0A4DB0DF-E1A7-4D64-B24B-C84A57446B0C}" presName="parentLeftMargin" presStyleLbl="node1" presStyleIdx="0" presStyleCnt="3"/>
      <dgm:spPr/>
    </dgm:pt>
    <dgm:pt modelId="{D4CA6161-8883-4525-935B-AAD1EE84639F}" type="pres">
      <dgm:prSet presAssocID="{0A4DB0DF-E1A7-4D64-B24B-C84A57446B0C}" presName="parentText" presStyleLbl="node1" presStyleIdx="1" presStyleCnt="3">
        <dgm:presLayoutVars>
          <dgm:chMax val="0"/>
          <dgm:bulletEnabled val="1"/>
        </dgm:presLayoutVars>
      </dgm:prSet>
      <dgm:spPr/>
    </dgm:pt>
    <dgm:pt modelId="{578442B8-1123-488B-AA61-F962DD3B80B9}" type="pres">
      <dgm:prSet presAssocID="{0A4DB0DF-E1A7-4D64-B24B-C84A57446B0C}" presName="negativeSpace" presStyleCnt="0"/>
      <dgm:spPr/>
    </dgm:pt>
    <dgm:pt modelId="{F4E07A0F-FF40-4990-877F-357FCF18ED5B}" type="pres">
      <dgm:prSet presAssocID="{0A4DB0DF-E1A7-4D64-B24B-C84A57446B0C}" presName="childText" presStyleLbl="conFgAcc1" presStyleIdx="1" presStyleCnt="3">
        <dgm:presLayoutVars>
          <dgm:bulletEnabled val="1"/>
        </dgm:presLayoutVars>
      </dgm:prSet>
      <dgm:spPr/>
    </dgm:pt>
    <dgm:pt modelId="{AF56690C-C7E2-44F8-B7C4-6ADFDAAC0692}" type="pres">
      <dgm:prSet presAssocID="{7C614012-2C9E-48FF-B2EB-2CE1846D724F}" presName="spaceBetweenRectangles" presStyleCnt="0"/>
      <dgm:spPr/>
    </dgm:pt>
    <dgm:pt modelId="{F7E404C1-3289-44D5-B84B-5AE0378FC834}" type="pres">
      <dgm:prSet presAssocID="{800E9D7D-F7C2-4D50-A862-263AA3765F9C}" presName="parentLin" presStyleCnt="0"/>
      <dgm:spPr/>
    </dgm:pt>
    <dgm:pt modelId="{802BB2D6-2F92-4552-9C94-4CFECF9CA9D2}" type="pres">
      <dgm:prSet presAssocID="{800E9D7D-F7C2-4D50-A862-263AA3765F9C}" presName="parentLeftMargin" presStyleLbl="node1" presStyleIdx="1" presStyleCnt="3"/>
      <dgm:spPr/>
    </dgm:pt>
    <dgm:pt modelId="{46D8313E-2143-4802-82F9-2D87FA3C5966}" type="pres">
      <dgm:prSet presAssocID="{800E9D7D-F7C2-4D50-A862-263AA3765F9C}" presName="parentText" presStyleLbl="node1" presStyleIdx="2" presStyleCnt="3">
        <dgm:presLayoutVars>
          <dgm:chMax val="0"/>
          <dgm:bulletEnabled val="1"/>
        </dgm:presLayoutVars>
      </dgm:prSet>
      <dgm:spPr/>
    </dgm:pt>
    <dgm:pt modelId="{4275C0FC-4062-44DC-9547-3EB07F9F30B1}" type="pres">
      <dgm:prSet presAssocID="{800E9D7D-F7C2-4D50-A862-263AA3765F9C}" presName="negativeSpace" presStyleCnt="0"/>
      <dgm:spPr/>
    </dgm:pt>
    <dgm:pt modelId="{9444F3AA-273B-41BF-8D80-DB1D6107C775}" type="pres">
      <dgm:prSet presAssocID="{800E9D7D-F7C2-4D50-A862-263AA3765F9C}" presName="childText" presStyleLbl="conFgAcc1" presStyleIdx="2" presStyleCnt="3">
        <dgm:presLayoutVars>
          <dgm:bulletEnabled val="1"/>
        </dgm:presLayoutVars>
      </dgm:prSet>
      <dgm:spPr/>
    </dgm:pt>
  </dgm:ptLst>
  <dgm:cxnLst>
    <dgm:cxn modelId="{34E4C010-6B7E-42D0-8122-4E2BB7747222}" srcId="{496CD439-E441-42E1-9524-F772DD499C12}" destId="{04DC8136-995E-4F07-9570-A10075F8B5C8}" srcOrd="0" destOrd="0" parTransId="{3D933C47-924A-4FB7-A081-DEAB6741ABB4}" sibTransId="{2DDA8A3C-FF22-4176-92FE-EF5FF4B10036}"/>
    <dgm:cxn modelId="{B600051C-7FE4-444D-8929-D025FAD7B71A}" type="presOf" srcId="{496CD439-E441-42E1-9524-F772DD499C12}" destId="{518601BD-8BF6-4D64-A58D-403A9598B1A5}" srcOrd="1" destOrd="0" presId="urn:microsoft.com/office/officeart/2005/8/layout/list1"/>
    <dgm:cxn modelId="{55E80621-E8BE-478D-913D-961A918B9E64}" type="presOf" srcId="{0AF11C98-8DC8-4716-BBAF-47814C750E8E}" destId="{F4E07A0F-FF40-4990-877F-357FCF18ED5B}" srcOrd="0" destOrd="1" presId="urn:microsoft.com/office/officeart/2005/8/layout/list1"/>
    <dgm:cxn modelId="{8C1D522A-B9C4-4911-98AB-7ED0872AEA35}" type="presOf" srcId="{09F3567D-C3FD-4E91-B5B0-D346D72A6E29}" destId="{F4E07A0F-FF40-4990-877F-357FCF18ED5B}" srcOrd="0" destOrd="3" presId="urn:microsoft.com/office/officeart/2005/8/layout/list1"/>
    <dgm:cxn modelId="{D78A8235-3C48-4DFE-B0A8-8CD29B571BA7}" srcId="{0A4DB0DF-E1A7-4D64-B24B-C84A57446B0C}" destId="{09F3567D-C3FD-4E91-B5B0-D346D72A6E29}" srcOrd="3" destOrd="0" parTransId="{5D5F2A1E-3738-4466-BECF-67B0C45632EF}" sibTransId="{C787DD8F-2F70-4B62-8286-1F41A3071F33}"/>
    <dgm:cxn modelId="{84100743-9F0D-4F49-ACAD-39A948D7AD05}" srcId="{0A4DB0DF-E1A7-4D64-B24B-C84A57446B0C}" destId="{3DA3C877-FD0D-466C-A463-611CEC59BE54}" srcOrd="0" destOrd="0" parTransId="{EEBE9228-531F-463F-957C-E8D30B28B1C8}" sibTransId="{55EBF92C-C155-41E1-BF94-33716D05B882}"/>
    <dgm:cxn modelId="{6943F543-6361-427A-A257-EBD27514B61F}" type="presOf" srcId="{0A4DB0DF-E1A7-4D64-B24B-C84A57446B0C}" destId="{D4CA6161-8883-4525-935B-AAD1EE84639F}" srcOrd="1" destOrd="0" presId="urn:microsoft.com/office/officeart/2005/8/layout/list1"/>
    <dgm:cxn modelId="{3B47B149-6C48-4CCC-85B8-9135EB204564}" type="presOf" srcId="{F57FD930-ABF0-418B-88E3-0C2F54BCE7CD}" destId="{F4E07A0F-FF40-4990-877F-357FCF18ED5B}" srcOrd="0" destOrd="2" presId="urn:microsoft.com/office/officeart/2005/8/layout/list1"/>
    <dgm:cxn modelId="{0F0BBC69-6527-4468-8126-BDA359EE5352}" srcId="{800E9D7D-F7C2-4D50-A862-263AA3765F9C}" destId="{1BBD8B00-528E-45E7-B262-0EB268A3A898}" srcOrd="0" destOrd="0" parTransId="{BD1DE8F9-38DB-4873-81EB-2C08F205E6D5}" sibTransId="{615E05B0-40AC-48D5-BEFD-62674E01C048}"/>
    <dgm:cxn modelId="{47069274-FDBF-4991-9BD4-763BECD2BDDF}" srcId="{AF0F8CF1-6AC0-43AF-A03E-4C89E301811E}" destId="{800E9D7D-F7C2-4D50-A862-263AA3765F9C}" srcOrd="2" destOrd="0" parTransId="{CDB53FE3-FC05-49D5-A66E-FD1D70496AA2}" sibTransId="{1CD89CE5-80D9-488C-BA2D-AD417F230FE9}"/>
    <dgm:cxn modelId="{9755C081-7AF5-4983-9E0D-F726B2074D14}" type="presOf" srcId="{0A4DB0DF-E1A7-4D64-B24B-C84A57446B0C}" destId="{58242E4E-93CA-47D5-BA6D-6205DB466999}" srcOrd="0" destOrd="0" presId="urn:microsoft.com/office/officeart/2005/8/layout/list1"/>
    <dgm:cxn modelId="{1E760F86-925E-4494-B028-4E6454BF2BE0}" srcId="{AF0F8CF1-6AC0-43AF-A03E-4C89E301811E}" destId="{0A4DB0DF-E1A7-4D64-B24B-C84A57446B0C}" srcOrd="1" destOrd="0" parTransId="{33488C3D-A2E1-473A-9421-AFBACDBAA172}" sibTransId="{7C614012-2C9E-48FF-B2EB-2CE1846D724F}"/>
    <dgm:cxn modelId="{8985F08E-1397-4022-AE6A-871CAFB0C886}" type="presOf" srcId="{3DA3C877-FD0D-466C-A463-611CEC59BE54}" destId="{F4E07A0F-FF40-4990-877F-357FCF18ED5B}" srcOrd="0" destOrd="0" presId="urn:microsoft.com/office/officeart/2005/8/layout/list1"/>
    <dgm:cxn modelId="{8FE769A3-E749-4588-ABAA-3F6D7FF3D16E}" srcId="{AF0F8CF1-6AC0-43AF-A03E-4C89E301811E}" destId="{496CD439-E441-42E1-9524-F772DD499C12}" srcOrd="0" destOrd="0" parTransId="{0600E791-24F6-4A5A-B759-183E805D3934}" sibTransId="{526718D7-5964-4D3B-A48E-1D5F13CDF416}"/>
    <dgm:cxn modelId="{122F94AE-59B7-4F95-9AC8-AC29C4A17E80}" srcId="{0A4DB0DF-E1A7-4D64-B24B-C84A57446B0C}" destId="{F57FD930-ABF0-418B-88E3-0C2F54BCE7CD}" srcOrd="2" destOrd="0" parTransId="{12EEB0DB-013C-4EAC-9D43-C5F956D9A11B}" sibTransId="{D735001F-8205-4ABC-BFBB-339DB07E3BB0}"/>
    <dgm:cxn modelId="{58E482B7-38A6-4696-8FA5-B8898D410D5C}" type="presOf" srcId="{04DC8136-995E-4F07-9570-A10075F8B5C8}" destId="{FCBCBD62-D073-4392-8CA8-51721670B2FC}" srcOrd="0" destOrd="0" presId="urn:microsoft.com/office/officeart/2005/8/layout/list1"/>
    <dgm:cxn modelId="{847E46C6-E799-4FE7-9F51-DB82458394E7}" type="presOf" srcId="{800E9D7D-F7C2-4D50-A862-263AA3765F9C}" destId="{46D8313E-2143-4802-82F9-2D87FA3C5966}" srcOrd="1" destOrd="0" presId="urn:microsoft.com/office/officeart/2005/8/layout/list1"/>
    <dgm:cxn modelId="{C590E3DA-A814-4726-9121-F34FD64B5CE7}" type="presOf" srcId="{1BBD8B00-528E-45E7-B262-0EB268A3A898}" destId="{9444F3AA-273B-41BF-8D80-DB1D6107C775}" srcOrd="0" destOrd="0" presId="urn:microsoft.com/office/officeart/2005/8/layout/list1"/>
    <dgm:cxn modelId="{CF96DBDB-28C4-443F-A443-A88BC1BCA2B7}" type="presOf" srcId="{AF0F8CF1-6AC0-43AF-A03E-4C89E301811E}" destId="{00A492D4-2D5B-4BA2-BA8A-EA2C46133403}" srcOrd="0" destOrd="0" presId="urn:microsoft.com/office/officeart/2005/8/layout/list1"/>
    <dgm:cxn modelId="{217BEBE3-BB54-4AD9-871C-C7C0F4A31C23}" srcId="{0A4DB0DF-E1A7-4D64-B24B-C84A57446B0C}" destId="{0AF11C98-8DC8-4716-BBAF-47814C750E8E}" srcOrd="1" destOrd="0" parTransId="{91836B62-92E0-4B14-8A29-66E362F36E9A}" sibTransId="{8650E101-DB0F-44CE-ACCE-4B83EA9E25A7}"/>
    <dgm:cxn modelId="{99D25EEA-4222-4B37-BD96-C58B8ABFF238}" type="presOf" srcId="{800E9D7D-F7C2-4D50-A862-263AA3765F9C}" destId="{802BB2D6-2F92-4552-9C94-4CFECF9CA9D2}" srcOrd="0" destOrd="0" presId="urn:microsoft.com/office/officeart/2005/8/layout/list1"/>
    <dgm:cxn modelId="{29FF94F3-73E0-4688-BC97-A6DFD1CC5DD5}" type="presOf" srcId="{496CD439-E441-42E1-9524-F772DD499C12}" destId="{7635E170-6140-4367-BD40-A47CCE0AB3AD}" srcOrd="0" destOrd="0" presId="urn:microsoft.com/office/officeart/2005/8/layout/list1"/>
    <dgm:cxn modelId="{EF165FBB-9920-412A-9582-4312EEE9BB58}" type="presParOf" srcId="{00A492D4-2D5B-4BA2-BA8A-EA2C46133403}" destId="{1C03109F-FCDD-4156-B0E5-13BF46FEEE09}" srcOrd="0" destOrd="0" presId="urn:microsoft.com/office/officeart/2005/8/layout/list1"/>
    <dgm:cxn modelId="{9D1A588D-3A4D-42F2-9442-A11C1A3F74AB}" type="presParOf" srcId="{1C03109F-FCDD-4156-B0E5-13BF46FEEE09}" destId="{7635E170-6140-4367-BD40-A47CCE0AB3AD}" srcOrd="0" destOrd="0" presId="urn:microsoft.com/office/officeart/2005/8/layout/list1"/>
    <dgm:cxn modelId="{E6385BE8-F27E-4CDE-8DB7-D360DAE8A5AA}" type="presParOf" srcId="{1C03109F-FCDD-4156-B0E5-13BF46FEEE09}" destId="{518601BD-8BF6-4D64-A58D-403A9598B1A5}" srcOrd="1" destOrd="0" presId="urn:microsoft.com/office/officeart/2005/8/layout/list1"/>
    <dgm:cxn modelId="{64ECE24A-0F25-473C-8689-3443DBEA1F85}" type="presParOf" srcId="{00A492D4-2D5B-4BA2-BA8A-EA2C46133403}" destId="{9DF22823-474B-476C-BD9F-00D20C3D2078}" srcOrd="1" destOrd="0" presId="urn:microsoft.com/office/officeart/2005/8/layout/list1"/>
    <dgm:cxn modelId="{84608577-FF82-4328-9457-2876C286069D}" type="presParOf" srcId="{00A492D4-2D5B-4BA2-BA8A-EA2C46133403}" destId="{FCBCBD62-D073-4392-8CA8-51721670B2FC}" srcOrd="2" destOrd="0" presId="urn:microsoft.com/office/officeart/2005/8/layout/list1"/>
    <dgm:cxn modelId="{CAD68F6F-B173-4A9D-A5B8-DED0304322C4}" type="presParOf" srcId="{00A492D4-2D5B-4BA2-BA8A-EA2C46133403}" destId="{4EC60D1A-A2E8-4AE2-B2AB-4D5A5C65E0C5}" srcOrd="3" destOrd="0" presId="urn:microsoft.com/office/officeart/2005/8/layout/list1"/>
    <dgm:cxn modelId="{A8744E47-C7A2-43F8-8194-55947CD3122F}" type="presParOf" srcId="{00A492D4-2D5B-4BA2-BA8A-EA2C46133403}" destId="{22E4867E-21A1-403B-892A-771B9781E9DD}" srcOrd="4" destOrd="0" presId="urn:microsoft.com/office/officeart/2005/8/layout/list1"/>
    <dgm:cxn modelId="{E9D2D317-3AC5-4D9A-AC40-CAE5F33AC4D5}" type="presParOf" srcId="{22E4867E-21A1-403B-892A-771B9781E9DD}" destId="{58242E4E-93CA-47D5-BA6D-6205DB466999}" srcOrd="0" destOrd="0" presId="urn:microsoft.com/office/officeart/2005/8/layout/list1"/>
    <dgm:cxn modelId="{424B6756-76B3-44AB-BF15-16525707B81A}" type="presParOf" srcId="{22E4867E-21A1-403B-892A-771B9781E9DD}" destId="{D4CA6161-8883-4525-935B-AAD1EE84639F}" srcOrd="1" destOrd="0" presId="urn:microsoft.com/office/officeart/2005/8/layout/list1"/>
    <dgm:cxn modelId="{D0C2605B-1D6F-4DBE-9BCA-AFAA9D41046B}" type="presParOf" srcId="{00A492D4-2D5B-4BA2-BA8A-EA2C46133403}" destId="{578442B8-1123-488B-AA61-F962DD3B80B9}" srcOrd="5" destOrd="0" presId="urn:microsoft.com/office/officeart/2005/8/layout/list1"/>
    <dgm:cxn modelId="{EFE544C5-4541-46A7-B1FB-35740B63FA75}" type="presParOf" srcId="{00A492D4-2D5B-4BA2-BA8A-EA2C46133403}" destId="{F4E07A0F-FF40-4990-877F-357FCF18ED5B}" srcOrd="6" destOrd="0" presId="urn:microsoft.com/office/officeart/2005/8/layout/list1"/>
    <dgm:cxn modelId="{B2B45AB0-7970-44F2-B9AE-257C218EBCD0}" type="presParOf" srcId="{00A492D4-2D5B-4BA2-BA8A-EA2C46133403}" destId="{AF56690C-C7E2-44F8-B7C4-6ADFDAAC0692}" srcOrd="7" destOrd="0" presId="urn:microsoft.com/office/officeart/2005/8/layout/list1"/>
    <dgm:cxn modelId="{7E9A6746-CE36-42AE-8CDA-46942071A114}" type="presParOf" srcId="{00A492D4-2D5B-4BA2-BA8A-EA2C46133403}" destId="{F7E404C1-3289-44D5-B84B-5AE0378FC834}" srcOrd="8" destOrd="0" presId="urn:microsoft.com/office/officeart/2005/8/layout/list1"/>
    <dgm:cxn modelId="{7E953006-1CC4-44FC-9F35-458BD6E91E75}" type="presParOf" srcId="{F7E404C1-3289-44D5-B84B-5AE0378FC834}" destId="{802BB2D6-2F92-4552-9C94-4CFECF9CA9D2}" srcOrd="0" destOrd="0" presId="urn:microsoft.com/office/officeart/2005/8/layout/list1"/>
    <dgm:cxn modelId="{97AE5724-9D82-4F28-BA28-648D844610DD}" type="presParOf" srcId="{F7E404C1-3289-44D5-B84B-5AE0378FC834}" destId="{46D8313E-2143-4802-82F9-2D87FA3C5966}" srcOrd="1" destOrd="0" presId="urn:microsoft.com/office/officeart/2005/8/layout/list1"/>
    <dgm:cxn modelId="{4FBAAA71-402A-4532-ABED-CCB3D9FAFFF9}" type="presParOf" srcId="{00A492D4-2D5B-4BA2-BA8A-EA2C46133403}" destId="{4275C0FC-4062-44DC-9547-3EB07F9F30B1}" srcOrd="9" destOrd="0" presId="urn:microsoft.com/office/officeart/2005/8/layout/list1"/>
    <dgm:cxn modelId="{86B625B1-4263-49F5-936C-5DF671678FEC}" type="presParOf" srcId="{00A492D4-2D5B-4BA2-BA8A-EA2C46133403}" destId="{9444F3AA-273B-41BF-8D80-DB1D6107C77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9D5B1A-AEFB-4466-8CB9-7035EB4210A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314B78-07A4-454D-95ED-17431C7D512A}">
      <dgm:prSet custT="1"/>
      <dgm:spPr/>
      <dgm:t>
        <a:bodyPr/>
        <a:lstStyle/>
        <a:p>
          <a:r>
            <a:rPr lang="en-US" sz="2000" baseline="0"/>
            <a:t>Must be a Nebraska resident</a:t>
          </a:r>
          <a:endParaRPr lang="en-US" sz="2000"/>
        </a:p>
      </dgm:t>
    </dgm:pt>
    <dgm:pt modelId="{0BD223CC-2C9C-480B-B1F6-1E66133E324A}" type="parTrans" cxnId="{1B02E0D1-1D30-4F65-B9E1-3D09D812C779}">
      <dgm:prSet/>
      <dgm:spPr/>
      <dgm:t>
        <a:bodyPr/>
        <a:lstStyle/>
        <a:p>
          <a:endParaRPr lang="en-US" sz="2000"/>
        </a:p>
      </dgm:t>
    </dgm:pt>
    <dgm:pt modelId="{B858C356-CEFB-415B-8D6B-2A7894471A9F}" type="sibTrans" cxnId="{1B02E0D1-1D30-4F65-B9E1-3D09D812C779}">
      <dgm:prSet/>
      <dgm:spPr/>
      <dgm:t>
        <a:bodyPr/>
        <a:lstStyle/>
        <a:p>
          <a:endParaRPr lang="en-US" sz="2000"/>
        </a:p>
      </dgm:t>
    </dgm:pt>
    <dgm:pt modelId="{5768B18B-294E-4626-9710-C40769443A1C}">
      <dgm:prSet custT="1"/>
      <dgm:spPr/>
      <dgm:t>
        <a:bodyPr/>
        <a:lstStyle/>
        <a:p>
          <a:r>
            <a:rPr lang="en-US" sz="2000" baseline="0"/>
            <a:t>Citizenship/lawful presence in the United States</a:t>
          </a:r>
          <a:endParaRPr lang="en-US" sz="2000"/>
        </a:p>
      </dgm:t>
    </dgm:pt>
    <dgm:pt modelId="{B16CE61E-4ABE-4706-A5B5-03D9B99DF32E}" type="parTrans" cxnId="{F0FA88B3-4CA0-46B4-880E-D5CE7ED4EA61}">
      <dgm:prSet/>
      <dgm:spPr/>
      <dgm:t>
        <a:bodyPr/>
        <a:lstStyle/>
        <a:p>
          <a:endParaRPr lang="en-US" sz="2000"/>
        </a:p>
      </dgm:t>
    </dgm:pt>
    <dgm:pt modelId="{31D927E0-C8EC-4806-8751-4E9B9AA564A5}" type="sibTrans" cxnId="{F0FA88B3-4CA0-46B4-880E-D5CE7ED4EA61}">
      <dgm:prSet/>
      <dgm:spPr/>
      <dgm:t>
        <a:bodyPr/>
        <a:lstStyle/>
        <a:p>
          <a:endParaRPr lang="en-US" sz="2000"/>
        </a:p>
      </dgm:t>
    </dgm:pt>
    <dgm:pt modelId="{F16737BB-D971-4F58-B9E0-6820A9EF20FC}">
      <dgm:prSet custT="1"/>
      <dgm:spPr/>
      <dgm:t>
        <a:bodyPr/>
        <a:lstStyle/>
        <a:p>
          <a:r>
            <a:rPr lang="en-US" sz="2000" baseline="0"/>
            <a:t>“Does not meet the level of care for a nursing facility, skilled nursing facility, or for an intermediate care facility for persons with developmental disabilities.”</a:t>
          </a:r>
          <a:endParaRPr lang="en-US" sz="2000"/>
        </a:p>
      </dgm:t>
    </dgm:pt>
    <dgm:pt modelId="{92D75095-7871-4AE9-AE2C-888E31E95894}" type="parTrans" cxnId="{477E154A-64DD-467E-8300-DE72D3A3783C}">
      <dgm:prSet/>
      <dgm:spPr/>
      <dgm:t>
        <a:bodyPr/>
        <a:lstStyle/>
        <a:p>
          <a:endParaRPr lang="en-US" sz="2000"/>
        </a:p>
      </dgm:t>
    </dgm:pt>
    <dgm:pt modelId="{85BEB49A-C023-4148-AC27-09196FC259B3}" type="sibTrans" cxnId="{477E154A-64DD-467E-8300-DE72D3A3783C}">
      <dgm:prSet/>
      <dgm:spPr/>
      <dgm:t>
        <a:bodyPr/>
        <a:lstStyle/>
        <a:p>
          <a:endParaRPr lang="en-US" sz="2000"/>
        </a:p>
      </dgm:t>
    </dgm:pt>
    <dgm:pt modelId="{E5E9014E-5E58-4A42-82AA-6350A499B4EE}">
      <dgm:prSet custT="1"/>
      <dgm:spPr>
        <a:solidFill>
          <a:srgbClr val="BABF33"/>
        </a:solidFill>
      </dgm:spPr>
      <dgm:t>
        <a:bodyPr/>
        <a:lstStyle/>
        <a:p>
          <a:r>
            <a:rPr lang="en-US" sz="2000" baseline="0"/>
            <a:t>Probation Youth cannot have a pending motion for Revocation at the time of the Contrary to Best Interest Court Order. </a:t>
          </a:r>
          <a:endParaRPr lang="en-US" sz="2000"/>
        </a:p>
      </dgm:t>
    </dgm:pt>
    <dgm:pt modelId="{A3BD6C6F-95BD-4AA0-9407-A7BB4C8251D2}" type="parTrans" cxnId="{7ADE697F-62B4-4B1B-BB23-2D5684550BC7}">
      <dgm:prSet/>
      <dgm:spPr/>
      <dgm:t>
        <a:bodyPr/>
        <a:lstStyle/>
        <a:p>
          <a:endParaRPr lang="en-US" sz="2000"/>
        </a:p>
      </dgm:t>
    </dgm:pt>
    <dgm:pt modelId="{042B1465-30C2-4BE5-927D-B5D6B80E9F39}" type="sibTrans" cxnId="{7ADE697F-62B4-4B1B-BB23-2D5684550BC7}">
      <dgm:prSet/>
      <dgm:spPr/>
      <dgm:t>
        <a:bodyPr/>
        <a:lstStyle/>
        <a:p>
          <a:endParaRPr lang="en-US" sz="2000"/>
        </a:p>
      </dgm:t>
    </dgm:pt>
    <dgm:pt modelId="{FC212623-80BF-4586-B744-37F9DF45779B}" type="pres">
      <dgm:prSet presAssocID="{589D5B1A-AEFB-4466-8CB9-7035EB4210AE}" presName="diagram" presStyleCnt="0">
        <dgm:presLayoutVars>
          <dgm:dir/>
          <dgm:resizeHandles val="exact"/>
        </dgm:presLayoutVars>
      </dgm:prSet>
      <dgm:spPr/>
    </dgm:pt>
    <dgm:pt modelId="{576DAD7A-E594-402E-A1CD-A4653B97F54C}" type="pres">
      <dgm:prSet presAssocID="{65314B78-07A4-454D-95ED-17431C7D512A}" presName="node" presStyleLbl="node1" presStyleIdx="0" presStyleCnt="4">
        <dgm:presLayoutVars>
          <dgm:bulletEnabled val="1"/>
        </dgm:presLayoutVars>
      </dgm:prSet>
      <dgm:spPr/>
    </dgm:pt>
    <dgm:pt modelId="{6EB9CF41-9968-45F1-9070-8807E47C845C}" type="pres">
      <dgm:prSet presAssocID="{B858C356-CEFB-415B-8D6B-2A7894471A9F}" presName="sibTrans" presStyleCnt="0"/>
      <dgm:spPr/>
    </dgm:pt>
    <dgm:pt modelId="{01CDD189-2D53-403E-A3A8-F7389291A90B}" type="pres">
      <dgm:prSet presAssocID="{5768B18B-294E-4626-9710-C40769443A1C}" presName="node" presStyleLbl="node1" presStyleIdx="1" presStyleCnt="4">
        <dgm:presLayoutVars>
          <dgm:bulletEnabled val="1"/>
        </dgm:presLayoutVars>
      </dgm:prSet>
      <dgm:spPr/>
    </dgm:pt>
    <dgm:pt modelId="{F0CB6E91-C0E9-42DD-89C8-1ED9171A9552}" type="pres">
      <dgm:prSet presAssocID="{31D927E0-C8EC-4806-8751-4E9B9AA564A5}" presName="sibTrans" presStyleCnt="0"/>
      <dgm:spPr/>
    </dgm:pt>
    <dgm:pt modelId="{17B9C1C2-ABFD-42B1-A9EA-89E62679AF7F}" type="pres">
      <dgm:prSet presAssocID="{F16737BB-D971-4F58-B9E0-6820A9EF20FC}" presName="node" presStyleLbl="node1" presStyleIdx="2" presStyleCnt="4">
        <dgm:presLayoutVars>
          <dgm:bulletEnabled val="1"/>
        </dgm:presLayoutVars>
      </dgm:prSet>
      <dgm:spPr/>
    </dgm:pt>
    <dgm:pt modelId="{661FABCA-4761-4318-BB56-2ECF5E5B5D9B}" type="pres">
      <dgm:prSet presAssocID="{85BEB49A-C023-4148-AC27-09196FC259B3}" presName="sibTrans" presStyleCnt="0"/>
      <dgm:spPr/>
    </dgm:pt>
    <dgm:pt modelId="{E1F1AA69-5525-4540-8DAF-D8359CA26389}" type="pres">
      <dgm:prSet presAssocID="{E5E9014E-5E58-4A42-82AA-6350A499B4EE}" presName="node" presStyleLbl="node1" presStyleIdx="3" presStyleCnt="4">
        <dgm:presLayoutVars>
          <dgm:bulletEnabled val="1"/>
        </dgm:presLayoutVars>
      </dgm:prSet>
      <dgm:spPr/>
    </dgm:pt>
  </dgm:ptLst>
  <dgm:cxnLst>
    <dgm:cxn modelId="{6730CA23-5B0D-4BF2-B581-BD18EA674773}" type="presOf" srcId="{E5E9014E-5E58-4A42-82AA-6350A499B4EE}" destId="{E1F1AA69-5525-4540-8DAF-D8359CA26389}" srcOrd="0" destOrd="0" presId="urn:microsoft.com/office/officeart/2005/8/layout/default"/>
    <dgm:cxn modelId="{477E154A-64DD-467E-8300-DE72D3A3783C}" srcId="{589D5B1A-AEFB-4466-8CB9-7035EB4210AE}" destId="{F16737BB-D971-4F58-B9E0-6820A9EF20FC}" srcOrd="2" destOrd="0" parTransId="{92D75095-7871-4AE9-AE2C-888E31E95894}" sibTransId="{85BEB49A-C023-4148-AC27-09196FC259B3}"/>
    <dgm:cxn modelId="{0C55DD55-B783-412F-9B9D-F4C0D88E688F}" type="presOf" srcId="{5768B18B-294E-4626-9710-C40769443A1C}" destId="{01CDD189-2D53-403E-A3A8-F7389291A90B}" srcOrd="0" destOrd="0" presId="urn:microsoft.com/office/officeart/2005/8/layout/default"/>
    <dgm:cxn modelId="{7ADE697F-62B4-4B1B-BB23-2D5684550BC7}" srcId="{589D5B1A-AEFB-4466-8CB9-7035EB4210AE}" destId="{E5E9014E-5E58-4A42-82AA-6350A499B4EE}" srcOrd="3" destOrd="0" parTransId="{A3BD6C6F-95BD-4AA0-9407-A7BB4C8251D2}" sibTransId="{042B1465-30C2-4BE5-927D-B5D6B80E9F39}"/>
    <dgm:cxn modelId="{8C3B5099-DA40-432E-9FA4-6BE25B185F4E}" type="presOf" srcId="{589D5B1A-AEFB-4466-8CB9-7035EB4210AE}" destId="{FC212623-80BF-4586-B744-37F9DF45779B}" srcOrd="0" destOrd="0" presId="urn:microsoft.com/office/officeart/2005/8/layout/default"/>
    <dgm:cxn modelId="{6E3755AE-1769-458E-823B-D136177F859E}" type="presOf" srcId="{65314B78-07A4-454D-95ED-17431C7D512A}" destId="{576DAD7A-E594-402E-A1CD-A4653B97F54C}" srcOrd="0" destOrd="0" presId="urn:microsoft.com/office/officeart/2005/8/layout/default"/>
    <dgm:cxn modelId="{F0FA88B3-4CA0-46B4-880E-D5CE7ED4EA61}" srcId="{589D5B1A-AEFB-4466-8CB9-7035EB4210AE}" destId="{5768B18B-294E-4626-9710-C40769443A1C}" srcOrd="1" destOrd="0" parTransId="{B16CE61E-4ABE-4706-A5B5-03D9B99DF32E}" sibTransId="{31D927E0-C8EC-4806-8751-4E9B9AA564A5}"/>
    <dgm:cxn modelId="{921E1BB8-7FC3-4FAF-BB99-ED4669BABB1C}" type="presOf" srcId="{F16737BB-D971-4F58-B9E0-6820A9EF20FC}" destId="{17B9C1C2-ABFD-42B1-A9EA-89E62679AF7F}" srcOrd="0" destOrd="0" presId="urn:microsoft.com/office/officeart/2005/8/layout/default"/>
    <dgm:cxn modelId="{1B02E0D1-1D30-4F65-B9E1-3D09D812C779}" srcId="{589D5B1A-AEFB-4466-8CB9-7035EB4210AE}" destId="{65314B78-07A4-454D-95ED-17431C7D512A}" srcOrd="0" destOrd="0" parTransId="{0BD223CC-2C9C-480B-B1F6-1E66133E324A}" sibTransId="{B858C356-CEFB-415B-8D6B-2A7894471A9F}"/>
    <dgm:cxn modelId="{4AC99107-376C-40DB-969B-49D9B719B8DB}" type="presParOf" srcId="{FC212623-80BF-4586-B744-37F9DF45779B}" destId="{576DAD7A-E594-402E-A1CD-A4653B97F54C}" srcOrd="0" destOrd="0" presId="urn:microsoft.com/office/officeart/2005/8/layout/default"/>
    <dgm:cxn modelId="{090C850F-E607-4BFB-810B-2608D143DEC7}" type="presParOf" srcId="{FC212623-80BF-4586-B744-37F9DF45779B}" destId="{6EB9CF41-9968-45F1-9070-8807E47C845C}" srcOrd="1" destOrd="0" presId="urn:microsoft.com/office/officeart/2005/8/layout/default"/>
    <dgm:cxn modelId="{651DA382-0D78-41FB-BB81-12AAD5F7B462}" type="presParOf" srcId="{FC212623-80BF-4586-B744-37F9DF45779B}" destId="{01CDD189-2D53-403E-A3A8-F7389291A90B}" srcOrd="2" destOrd="0" presId="urn:microsoft.com/office/officeart/2005/8/layout/default"/>
    <dgm:cxn modelId="{C120D593-F0C7-40D4-A3DF-6256F45073E2}" type="presParOf" srcId="{FC212623-80BF-4586-B744-37F9DF45779B}" destId="{F0CB6E91-C0E9-42DD-89C8-1ED9171A9552}" srcOrd="3" destOrd="0" presId="urn:microsoft.com/office/officeart/2005/8/layout/default"/>
    <dgm:cxn modelId="{DFACEE95-BED1-4850-905A-03D10A998A81}" type="presParOf" srcId="{FC212623-80BF-4586-B744-37F9DF45779B}" destId="{17B9C1C2-ABFD-42B1-A9EA-89E62679AF7F}" srcOrd="4" destOrd="0" presId="urn:microsoft.com/office/officeart/2005/8/layout/default"/>
    <dgm:cxn modelId="{0255AC9F-721D-4B49-9AF3-485D02F72939}" type="presParOf" srcId="{FC212623-80BF-4586-B744-37F9DF45779B}" destId="{661FABCA-4761-4318-BB56-2ECF5E5B5D9B}" srcOrd="5" destOrd="0" presId="urn:microsoft.com/office/officeart/2005/8/layout/default"/>
    <dgm:cxn modelId="{1DAFDD4C-B074-4A5B-8248-A5510251C252}" type="presParOf" srcId="{FC212623-80BF-4586-B744-37F9DF45779B}" destId="{E1F1AA69-5525-4540-8DAF-D8359CA2638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F4FECD-5A80-4D60-AD38-59E4BCBBBE9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1E35E3DC-3FCC-4E62-A10D-AE76E4574909}">
      <dgm:prSet custT="1"/>
      <dgm:spPr/>
      <dgm:t>
        <a:bodyPr/>
        <a:lstStyle/>
        <a:p>
          <a:r>
            <a:rPr lang="en-US" sz="2000" b="1" baseline="0" dirty="0"/>
            <a:t>A Petition must be filed to the Juvenile Court.</a:t>
          </a:r>
          <a:endParaRPr lang="en-US" sz="2000" dirty="0"/>
        </a:p>
      </dgm:t>
    </dgm:pt>
    <dgm:pt modelId="{EEAA3D5C-D618-4658-94A2-A171A76991E0}" type="parTrans" cxnId="{59FA0EDF-A8FE-4514-82BE-39D2D1CFF836}">
      <dgm:prSet/>
      <dgm:spPr/>
      <dgm:t>
        <a:bodyPr/>
        <a:lstStyle/>
        <a:p>
          <a:endParaRPr lang="en-US" sz="2000"/>
        </a:p>
      </dgm:t>
    </dgm:pt>
    <dgm:pt modelId="{6B530A2D-BD37-4B83-9DC0-A1225A546D58}" type="sibTrans" cxnId="{59FA0EDF-A8FE-4514-82BE-39D2D1CFF836}">
      <dgm:prSet/>
      <dgm:spPr/>
      <dgm:t>
        <a:bodyPr/>
        <a:lstStyle/>
        <a:p>
          <a:endParaRPr lang="en-US" sz="2000"/>
        </a:p>
      </dgm:t>
    </dgm:pt>
    <dgm:pt modelId="{14D21D0E-8780-4A41-BD18-13AFFFEF6B34}">
      <dgm:prSet custT="1"/>
      <dgm:spPr/>
      <dgm:t>
        <a:bodyPr/>
        <a:lstStyle/>
        <a:p>
          <a:r>
            <a:rPr lang="en-US" sz="2000" baseline="0"/>
            <a:t>The Court needs to determine a “Best Interest” finding within 180 days.</a:t>
          </a:r>
          <a:endParaRPr lang="en-US" sz="2000"/>
        </a:p>
      </dgm:t>
    </dgm:pt>
    <dgm:pt modelId="{F627665E-7BF8-46D4-A395-8B11BC1A833F}" type="parTrans" cxnId="{8FFAF3A7-4D28-43AF-8E46-5843DF7A37AC}">
      <dgm:prSet/>
      <dgm:spPr/>
      <dgm:t>
        <a:bodyPr/>
        <a:lstStyle/>
        <a:p>
          <a:endParaRPr lang="en-US" sz="2000"/>
        </a:p>
      </dgm:t>
    </dgm:pt>
    <dgm:pt modelId="{9CE4CA16-1B8D-4D66-8E64-8AB4EC17CED0}" type="sibTrans" cxnId="{8FFAF3A7-4D28-43AF-8E46-5843DF7A37AC}">
      <dgm:prSet/>
      <dgm:spPr/>
      <dgm:t>
        <a:bodyPr/>
        <a:lstStyle/>
        <a:p>
          <a:endParaRPr lang="en-US" sz="2000"/>
        </a:p>
      </dgm:t>
    </dgm:pt>
    <dgm:pt modelId="{348051F1-DA02-4CB1-AC9C-6A3111A4EBCC}">
      <dgm:prSet custT="1"/>
      <dgm:spPr/>
      <dgm:t>
        <a:bodyPr/>
        <a:lstStyle/>
        <a:p>
          <a:r>
            <a:rPr lang="en-US" sz="2000"/>
            <a:t>The court shall determine whether the Bridge To Independence Program is providing the appropriate services and support.</a:t>
          </a:r>
        </a:p>
      </dgm:t>
    </dgm:pt>
    <dgm:pt modelId="{69EE6EB8-E7DF-434D-AF52-19813307C4CA}" type="parTrans" cxnId="{380371F3-DC8E-45D3-B5BA-9A2C90ECABDE}">
      <dgm:prSet/>
      <dgm:spPr/>
      <dgm:t>
        <a:bodyPr/>
        <a:lstStyle/>
        <a:p>
          <a:endParaRPr lang="en-US" sz="2000"/>
        </a:p>
      </dgm:t>
    </dgm:pt>
    <dgm:pt modelId="{21D2A20B-6177-4EDD-AEE9-BB2E9F8A01EF}" type="sibTrans" cxnId="{380371F3-DC8E-45D3-B5BA-9A2C90ECABDE}">
      <dgm:prSet/>
      <dgm:spPr/>
      <dgm:t>
        <a:bodyPr/>
        <a:lstStyle/>
        <a:p>
          <a:endParaRPr lang="en-US" sz="2000"/>
        </a:p>
      </dgm:t>
    </dgm:pt>
    <dgm:pt modelId="{39BEB5C0-7D0B-4687-9327-AC03C7574B63}">
      <dgm:prSet custT="1"/>
      <dgm:spPr/>
      <dgm:t>
        <a:bodyPr/>
        <a:lstStyle/>
        <a:p>
          <a:r>
            <a:rPr lang="en-US" sz="2000" dirty="0"/>
            <a:t>If the court believes that the young adult requires additional services and support to achieve their goals, the Court may make appropriate findings or order DHHS to take action to ensure that the Young Adult receives the identified services and support. </a:t>
          </a:r>
        </a:p>
      </dgm:t>
    </dgm:pt>
    <dgm:pt modelId="{B768894D-77F3-4DFE-BC77-9EA2EEBBCC9A}" type="parTrans" cxnId="{4CB11D3E-33BE-4457-8A15-86A72D6C6297}">
      <dgm:prSet/>
      <dgm:spPr/>
      <dgm:t>
        <a:bodyPr/>
        <a:lstStyle/>
        <a:p>
          <a:endParaRPr lang="en-US" sz="2000"/>
        </a:p>
      </dgm:t>
    </dgm:pt>
    <dgm:pt modelId="{2DB1AC16-1E66-4E70-A359-E8665851ACA0}" type="sibTrans" cxnId="{4CB11D3E-33BE-4457-8A15-86A72D6C6297}">
      <dgm:prSet/>
      <dgm:spPr/>
      <dgm:t>
        <a:bodyPr/>
        <a:lstStyle/>
        <a:p>
          <a:endParaRPr lang="en-US" sz="2000"/>
        </a:p>
      </dgm:t>
    </dgm:pt>
    <dgm:pt modelId="{A30EEED8-2352-44D2-8C3C-9F11E6302109}">
      <dgm:prSet custT="1"/>
      <dgm:spPr/>
      <dgm:t>
        <a:bodyPr/>
        <a:lstStyle/>
        <a:p>
          <a:r>
            <a:rPr lang="en-US" sz="2000"/>
            <a:t>Permanency Hearing must occur at least once a year. </a:t>
          </a:r>
        </a:p>
      </dgm:t>
    </dgm:pt>
    <dgm:pt modelId="{D3402302-548E-4938-8A60-565492283CED}" type="parTrans" cxnId="{D3839A90-49A5-4D65-BD8A-AB52CAA7CF87}">
      <dgm:prSet/>
      <dgm:spPr/>
      <dgm:t>
        <a:bodyPr/>
        <a:lstStyle/>
        <a:p>
          <a:endParaRPr lang="en-US" sz="2000"/>
        </a:p>
      </dgm:t>
    </dgm:pt>
    <dgm:pt modelId="{D5368838-C3D0-4850-8C8C-7920FA96D73C}" type="sibTrans" cxnId="{D3839A90-49A5-4D65-BD8A-AB52CAA7CF87}">
      <dgm:prSet/>
      <dgm:spPr/>
      <dgm:t>
        <a:bodyPr/>
        <a:lstStyle/>
        <a:p>
          <a:endParaRPr lang="en-US" sz="2000"/>
        </a:p>
      </dgm:t>
    </dgm:pt>
    <dgm:pt modelId="{D1621524-B4B0-4F07-B923-E6D22F635C86}">
      <dgm:prSet custT="1"/>
      <dgm:spPr/>
      <dgm:t>
        <a:bodyPr/>
        <a:lstStyle/>
        <a:p>
          <a:r>
            <a:rPr lang="en-US" sz="2000" dirty="0"/>
            <a:t>Young Adult can request more hearings if they choose. </a:t>
          </a:r>
        </a:p>
      </dgm:t>
    </dgm:pt>
    <dgm:pt modelId="{EDCB1B31-5670-4493-951B-95FE2AFBBF47}" type="parTrans" cxnId="{D9CC2686-6FBB-44C8-A26E-90542C058082}">
      <dgm:prSet/>
      <dgm:spPr/>
      <dgm:t>
        <a:bodyPr/>
        <a:lstStyle/>
        <a:p>
          <a:endParaRPr lang="en-US" sz="2000"/>
        </a:p>
      </dgm:t>
    </dgm:pt>
    <dgm:pt modelId="{D2B7C176-F5B7-48A9-AA5E-184A8FA6E81A}" type="sibTrans" cxnId="{D9CC2686-6FBB-44C8-A26E-90542C058082}">
      <dgm:prSet/>
      <dgm:spPr/>
      <dgm:t>
        <a:bodyPr/>
        <a:lstStyle/>
        <a:p>
          <a:endParaRPr lang="en-US" sz="2000"/>
        </a:p>
      </dgm:t>
    </dgm:pt>
    <dgm:pt modelId="{BD5FB57A-F283-44B3-A65D-FF864D8BB0E3}">
      <dgm:prSet custT="1"/>
      <dgm:spPr/>
      <dgm:t>
        <a:bodyPr/>
        <a:lstStyle/>
        <a:p>
          <a:r>
            <a:rPr lang="en-US" sz="2000" b="1" baseline="0" dirty="0"/>
            <a:t>Foster Care Review Office </a:t>
          </a:r>
          <a:r>
            <a:rPr lang="en-US" sz="2000" baseline="0" dirty="0"/>
            <a:t>oversees the progress and will make recommendations to the court.</a:t>
          </a:r>
          <a:endParaRPr lang="en-US" sz="2000" dirty="0"/>
        </a:p>
      </dgm:t>
    </dgm:pt>
    <dgm:pt modelId="{42AB2AA6-40E1-46FF-A361-1E6B8FF2005B}" type="parTrans" cxnId="{BADE9709-A26B-4AA1-A5C8-C8BBDB9017D8}">
      <dgm:prSet/>
      <dgm:spPr/>
      <dgm:t>
        <a:bodyPr/>
        <a:lstStyle/>
        <a:p>
          <a:endParaRPr lang="en-US" sz="2000"/>
        </a:p>
      </dgm:t>
    </dgm:pt>
    <dgm:pt modelId="{0C461838-B3DA-44A6-AFEF-BC406164717F}" type="sibTrans" cxnId="{BADE9709-A26B-4AA1-A5C8-C8BBDB9017D8}">
      <dgm:prSet/>
      <dgm:spPr/>
      <dgm:t>
        <a:bodyPr/>
        <a:lstStyle/>
        <a:p>
          <a:endParaRPr lang="en-US" sz="2000"/>
        </a:p>
      </dgm:t>
    </dgm:pt>
    <dgm:pt modelId="{5C7ED862-6105-4D10-AA5C-CED67CEA6018}">
      <dgm:prSet custT="1"/>
      <dgm:spPr/>
      <dgm:t>
        <a:bodyPr/>
        <a:lstStyle/>
        <a:p>
          <a:pPr>
            <a:buNone/>
          </a:pPr>
          <a:endParaRPr lang="en-US" sz="2000" dirty="0"/>
        </a:p>
      </dgm:t>
    </dgm:pt>
    <dgm:pt modelId="{C95D06D7-1575-48F5-9E03-2B3AD84EE8FE}" type="parTrans" cxnId="{2C210F78-2FF5-4077-A63E-C2B1610D07D2}">
      <dgm:prSet/>
      <dgm:spPr/>
      <dgm:t>
        <a:bodyPr/>
        <a:lstStyle/>
        <a:p>
          <a:endParaRPr lang="en-US"/>
        </a:p>
      </dgm:t>
    </dgm:pt>
    <dgm:pt modelId="{0B3B45A7-1595-4C52-92D9-C8D360BF62F9}" type="sibTrans" cxnId="{2C210F78-2FF5-4077-A63E-C2B1610D07D2}">
      <dgm:prSet/>
      <dgm:spPr/>
      <dgm:t>
        <a:bodyPr/>
        <a:lstStyle/>
        <a:p>
          <a:endParaRPr lang="en-US"/>
        </a:p>
      </dgm:t>
    </dgm:pt>
    <dgm:pt modelId="{84A2A85B-6518-4EFF-A3BB-1E46BCD365D0}" type="pres">
      <dgm:prSet presAssocID="{4CF4FECD-5A80-4D60-AD38-59E4BCBBBE90}" presName="linear" presStyleCnt="0">
        <dgm:presLayoutVars>
          <dgm:animLvl val="lvl"/>
          <dgm:resizeHandles val="exact"/>
        </dgm:presLayoutVars>
      </dgm:prSet>
      <dgm:spPr/>
    </dgm:pt>
    <dgm:pt modelId="{97519B5F-CE06-47CE-B35D-1C6A948AE9CB}" type="pres">
      <dgm:prSet presAssocID="{1E35E3DC-3FCC-4E62-A10D-AE76E4574909}" presName="parentText" presStyleLbl="node1" presStyleIdx="0" presStyleCnt="3" custScaleY="84713">
        <dgm:presLayoutVars>
          <dgm:chMax val="0"/>
          <dgm:bulletEnabled val="1"/>
        </dgm:presLayoutVars>
      </dgm:prSet>
      <dgm:spPr/>
    </dgm:pt>
    <dgm:pt modelId="{E5DCC0FE-0B67-41AA-81C6-1D8F7EB00DE8}" type="pres">
      <dgm:prSet presAssocID="{6B530A2D-BD37-4B83-9DC0-A1225A546D58}" presName="spacer" presStyleCnt="0"/>
      <dgm:spPr/>
    </dgm:pt>
    <dgm:pt modelId="{006D5B56-7773-4971-9799-C8C4B36674FD}" type="pres">
      <dgm:prSet presAssocID="{14D21D0E-8780-4A41-BD18-13AFFFEF6B34}" presName="parentText" presStyleLbl="node1" presStyleIdx="1" presStyleCnt="3" custScaleY="82179">
        <dgm:presLayoutVars>
          <dgm:chMax val="0"/>
          <dgm:bulletEnabled val="1"/>
        </dgm:presLayoutVars>
      </dgm:prSet>
      <dgm:spPr/>
    </dgm:pt>
    <dgm:pt modelId="{629809B2-CB5A-4470-983A-B56696A69E4E}" type="pres">
      <dgm:prSet presAssocID="{14D21D0E-8780-4A41-BD18-13AFFFEF6B34}" presName="childText" presStyleLbl="revTx" presStyleIdx="0" presStyleCnt="1">
        <dgm:presLayoutVars>
          <dgm:bulletEnabled val="1"/>
        </dgm:presLayoutVars>
      </dgm:prSet>
      <dgm:spPr/>
    </dgm:pt>
    <dgm:pt modelId="{9DF33139-70DC-439F-81B5-C5E129BE6332}" type="pres">
      <dgm:prSet presAssocID="{BD5FB57A-F283-44B3-A65D-FF864D8BB0E3}" presName="parentText" presStyleLbl="node1" presStyleIdx="2" presStyleCnt="3" custScaleY="85914">
        <dgm:presLayoutVars>
          <dgm:chMax val="0"/>
          <dgm:bulletEnabled val="1"/>
        </dgm:presLayoutVars>
      </dgm:prSet>
      <dgm:spPr/>
    </dgm:pt>
  </dgm:ptLst>
  <dgm:cxnLst>
    <dgm:cxn modelId="{AFF75105-4AA4-4699-A847-0B14DDDF8AC6}" type="presOf" srcId="{A30EEED8-2352-44D2-8C3C-9F11E6302109}" destId="{629809B2-CB5A-4470-983A-B56696A69E4E}" srcOrd="0" destOrd="2" presId="urn:microsoft.com/office/officeart/2005/8/layout/vList2"/>
    <dgm:cxn modelId="{BADE9709-A26B-4AA1-A5C8-C8BBDB9017D8}" srcId="{4CF4FECD-5A80-4D60-AD38-59E4BCBBBE90}" destId="{BD5FB57A-F283-44B3-A65D-FF864D8BB0E3}" srcOrd="2" destOrd="0" parTransId="{42AB2AA6-40E1-46FF-A361-1E6B8FF2005B}" sibTransId="{0C461838-B3DA-44A6-AFEF-BC406164717F}"/>
    <dgm:cxn modelId="{831D3835-B2B0-42A7-999E-54A0CFF14F47}" type="presOf" srcId="{5C7ED862-6105-4D10-AA5C-CED67CEA6018}" destId="{629809B2-CB5A-4470-983A-B56696A69E4E}" srcOrd="0" destOrd="4" presId="urn:microsoft.com/office/officeart/2005/8/layout/vList2"/>
    <dgm:cxn modelId="{4CB11D3E-33BE-4457-8A15-86A72D6C6297}" srcId="{14D21D0E-8780-4A41-BD18-13AFFFEF6B34}" destId="{39BEB5C0-7D0B-4687-9327-AC03C7574B63}" srcOrd="1" destOrd="0" parTransId="{B768894D-77F3-4DFE-BC77-9EA2EEBBCC9A}" sibTransId="{2DB1AC16-1E66-4E70-A359-E8665851ACA0}"/>
    <dgm:cxn modelId="{5EEB166D-82B6-4521-8E33-52F09FA2FC46}" type="presOf" srcId="{BD5FB57A-F283-44B3-A65D-FF864D8BB0E3}" destId="{9DF33139-70DC-439F-81B5-C5E129BE6332}" srcOrd="0" destOrd="0" presId="urn:microsoft.com/office/officeart/2005/8/layout/vList2"/>
    <dgm:cxn modelId="{E8659751-E1DF-400F-B65C-4798B6BDB6C2}" type="presOf" srcId="{348051F1-DA02-4CB1-AC9C-6A3111A4EBCC}" destId="{629809B2-CB5A-4470-983A-B56696A69E4E}" srcOrd="0" destOrd="0" presId="urn:microsoft.com/office/officeart/2005/8/layout/vList2"/>
    <dgm:cxn modelId="{2C210F78-2FF5-4077-A63E-C2B1610D07D2}" srcId="{14D21D0E-8780-4A41-BD18-13AFFFEF6B34}" destId="{5C7ED862-6105-4D10-AA5C-CED67CEA6018}" srcOrd="4" destOrd="0" parTransId="{C95D06D7-1575-48F5-9E03-2B3AD84EE8FE}" sibTransId="{0B3B45A7-1595-4C52-92D9-C8D360BF62F9}"/>
    <dgm:cxn modelId="{9B7DDC82-EEAD-40BA-B09B-21897FB3A3EB}" type="presOf" srcId="{1E35E3DC-3FCC-4E62-A10D-AE76E4574909}" destId="{97519B5F-CE06-47CE-B35D-1C6A948AE9CB}" srcOrd="0" destOrd="0" presId="urn:microsoft.com/office/officeart/2005/8/layout/vList2"/>
    <dgm:cxn modelId="{D9CC2686-6FBB-44C8-A26E-90542C058082}" srcId="{14D21D0E-8780-4A41-BD18-13AFFFEF6B34}" destId="{D1621524-B4B0-4F07-B923-E6D22F635C86}" srcOrd="3" destOrd="0" parTransId="{EDCB1B31-5670-4493-951B-95FE2AFBBF47}" sibTransId="{D2B7C176-F5B7-48A9-AA5E-184A8FA6E81A}"/>
    <dgm:cxn modelId="{D3839A90-49A5-4D65-BD8A-AB52CAA7CF87}" srcId="{14D21D0E-8780-4A41-BD18-13AFFFEF6B34}" destId="{A30EEED8-2352-44D2-8C3C-9F11E6302109}" srcOrd="2" destOrd="0" parTransId="{D3402302-548E-4938-8A60-565492283CED}" sibTransId="{D5368838-C3D0-4850-8C8C-7920FA96D73C}"/>
    <dgm:cxn modelId="{8D203C96-326E-40B0-B262-5FEAE8C36A74}" type="presOf" srcId="{39BEB5C0-7D0B-4687-9327-AC03C7574B63}" destId="{629809B2-CB5A-4470-983A-B56696A69E4E}" srcOrd="0" destOrd="1" presId="urn:microsoft.com/office/officeart/2005/8/layout/vList2"/>
    <dgm:cxn modelId="{F04067A3-ADAF-47D1-A692-1D5FAC85E61D}" type="presOf" srcId="{4CF4FECD-5A80-4D60-AD38-59E4BCBBBE90}" destId="{84A2A85B-6518-4EFF-A3BB-1E46BCD365D0}" srcOrd="0" destOrd="0" presId="urn:microsoft.com/office/officeart/2005/8/layout/vList2"/>
    <dgm:cxn modelId="{8FFAF3A7-4D28-43AF-8E46-5843DF7A37AC}" srcId="{4CF4FECD-5A80-4D60-AD38-59E4BCBBBE90}" destId="{14D21D0E-8780-4A41-BD18-13AFFFEF6B34}" srcOrd="1" destOrd="0" parTransId="{F627665E-7BF8-46D4-A395-8B11BC1A833F}" sibTransId="{9CE4CA16-1B8D-4D66-8E64-8AB4EC17CED0}"/>
    <dgm:cxn modelId="{5C6D8CA8-C6DD-4E9C-9152-EA256D8756D9}" type="presOf" srcId="{14D21D0E-8780-4A41-BD18-13AFFFEF6B34}" destId="{006D5B56-7773-4971-9799-C8C4B36674FD}" srcOrd="0" destOrd="0" presId="urn:microsoft.com/office/officeart/2005/8/layout/vList2"/>
    <dgm:cxn modelId="{59FA0EDF-A8FE-4514-82BE-39D2D1CFF836}" srcId="{4CF4FECD-5A80-4D60-AD38-59E4BCBBBE90}" destId="{1E35E3DC-3FCC-4E62-A10D-AE76E4574909}" srcOrd="0" destOrd="0" parTransId="{EEAA3D5C-D618-4658-94A2-A171A76991E0}" sibTransId="{6B530A2D-BD37-4B83-9DC0-A1225A546D58}"/>
    <dgm:cxn modelId="{380371F3-DC8E-45D3-B5BA-9A2C90ECABDE}" srcId="{14D21D0E-8780-4A41-BD18-13AFFFEF6B34}" destId="{348051F1-DA02-4CB1-AC9C-6A3111A4EBCC}" srcOrd="0" destOrd="0" parTransId="{69EE6EB8-E7DF-434D-AF52-19813307C4CA}" sibTransId="{21D2A20B-6177-4EDD-AEE9-BB2E9F8A01EF}"/>
    <dgm:cxn modelId="{5488FDF9-6AB8-47A2-B642-C36FDD5669CF}" type="presOf" srcId="{D1621524-B4B0-4F07-B923-E6D22F635C86}" destId="{629809B2-CB5A-4470-983A-B56696A69E4E}" srcOrd="0" destOrd="3" presId="urn:microsoft.com/office/officeart/2005/8/layout/vList2"/>
    <dgm:cxn modelId="{9F05E850-EC0D-4D14-AD0E-8359B4831937}" type="presParOf" srcId="{84A2A85B-6518-4EFF-A3BB-1E46BCD365D0}" destId="{97519B5F-CE06-47CE-B35D-1C6A948AE9CB}" srcOrd="0" destOrd="0" presId="urn:microsoft.com/office/officeart/2005/8/layout/vList2"/>
    <dgm:cxn modelId="{819C79AF-ACAA-4470-9A94-9CDCBFB4B772}" type="presParOf" srcId="{84A2A85B-6518-4EFF-A3BB-1E46BCD365D0}" destId="{E5DCC0FE-0B67-41AA-81C6-1D8F7EB00DE8}" srcOrd="1" destOrd="0" presId="urn:microsoft.com/office/officeart/2005/8/layout/vList2"/>
    <dgm:cxn modelId="{23B520C1-9D9A-4C2B-B13C-3DBF8FFF9097}" type="presParOf" srcId="{84A2A85B-6518-4EFF-A3BB-1E46BCD365D0}" destId="{006D5B56-7773-4971-9799-C8C4B36674FD}" srcOrd="2" destOrd="0" presId="urn:microsoft.com/office/officeart/2005/8/layout/vList2"/>
    <dgm:cxn modelId="{D2ABF8B7-FC91-4D74-A4E4-333600D36AB8}" type="presParOf" srcId="{84A2A85B-6518-4EFF-A3BB-1E46BCD365D0}" destId="{629809B2-CB5A-4470-983A-B56696A69E4E}" srcOrd="3" destOrd="0" presId="urn:microsoft.com/office/officeart/2005/8/layout/vList2"/>
    <dgm:cxn modelId="{40D7E8DE-8A92-4547-AE09-9F5D74FA708C}" type="presParOf" srcId="{84A2A85B-6518-4EFF-A3BB-1E46BCD365D0}" destId="{9DF33139-70DC-439F-81B5-C5E129BE633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E774A1-E4EE-40FE-8A01-1ADB0C30731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35E561C-AC27-4B37-8417-550BDF577C22}">
      <dgm:prSet custT="1"/>
      <dgm:spPr/>
      <dgm:t>
        <a:bodyPr/>
        <a:lstStyle/>
        <a:p>
          <a:r>
            <a:rPr lang="en-US" sz="2000" baseline="0" dirty="0"/>
            <a:t>The Young Adult:</a:t>
          </a:r>
          <a:endParaRPr lang="en-US" sz="2000" dirty="0"/>
        </a:p>
      </dgm:t>
    </dgm:pt>
    <dgm:pt modelId="{2B9C8C55-C48F-4881-BDC8-3ADFE2D42EBC}" type="parTrans" cxnId="{AC7B51DC-D559-4A82-8944-373939D00CAE}">
      <dgm:prSet/>
      <dgm:spPr/>
      <dgm:t>
        <a:bodyPr/>
        <a:lstStyle/>
        <a:p>
          <a:endParaRPr lang="en-US" sz="2000"/>
        </a:p>
      </dgm:t>
    </dgm:pt>
    <dgm:pt modelId="{67F87548-C549-420A-BAB0-B2026CB8AA6C}" type="sibTrans" cxnId="{AC7B51DC-D559-4A82-8944-373939D00CAE}">
      <dgm:prSet/>
      <dgm:spPr/>
      <dgm:t>
        <a:bodyPr/>
        <a:lstStyle/>
        <a:p>
          <a:endParaRPr lang="en-US" sz="2000"/>
        </a:p>
      </dgm:t>
    </dgm:pt>
    <dgm:pt modelId="{49D969AB-0B85-43DF-A2F0-1A9E53B2D50D}">
      <dgm:prSet custT="1"/>
      <dgm:spPr/>
      <dgm:t>
        <a:bodyPr/>
        <a:lstStyle/>
        <a:p>
          <a:r>
            <a:rPr lang="en-US" sz="2000" baseline="0"/>
            <a:t>Fails to meet any of the eligibility requirements.</a:t>
          </a:r>
          <a:endParaRPr lang="en-US" sz="2000"/>
        </a:p>
      </dgm:t>
    </dgm:pt>
    <dgm:pt modelId="{3607567E-9940-484B-984E-4030A968B085}" type="parTrans" cxnId="{422B1E4E-7A65-4710-8A39-D1EE870BEB2C}">
      <dgm:prSet/>
      <dgm:spPr/>
      <dgm:t>
        <a:bodyPr/>
        <a:lstStyle/>
        <a:p>
          <a:endParaRPr lang="en-US" sz="2000"/>
        </a:p>
      </dgm:t>
    </dgm:pt>
    <dgm:pt modelId="{70F34A97-1750-4A89-BAF9-3F9D9472B451}" type="sibTrans" cxnId="{422B1E4E-7A65-4710-8A39-D1EE870BEB2C}">
      <dgm:prSet/>
      <dgm:spPr/>
      <dgm:t>
        <a:bodyPr/>
        <a:lstStyle/>
        <a:p>
          <a:endParaRPr lang="en-US" sz="2000"/>
        </a:p>
      </dgm:t>
    </dgm:pt>
    <dgm:pt modelId="{40302499-5533-48CC-921F-AA8C9F7A0AD6}">
      <dgm:prSet custT="1"/>
      <dgm:spPr/>
      <dgm:t>
        <a:bodyPr/>
        <a:lstStyle/>
        <a:p>
          <a:r>
            <a:rPr lang="en-US" sz="2000" baseline="0"/>
            <a:t>Is incarcerated, committed, or placed in a residential facility by a court. </a:t>
          </a:r>
          <a:endParaRPr lang="en-US" sz="2000"/>
        </a:p>
      </dgm:t>
    </dgm:pt>
    <dgm:pt modelId="{259B8F64-D66C-4753-AE4E-64F55D7338E9}" type="parTrans" cxnId="{037AFDB2-6E55-493F-9CBA-F33E10F4A8C8}">
      <dgm:prSet/>
      <dgm:spPr/>
      <dgm:t>
        <a:bodyPr/>
        <a:lstStyle/>
        <a:p>
          <a:endParaRPr lang="en-US" sz="2000"/>
        </a:p>
      </dgm:t>
    </dgm:pt>
    <dgm:pt modelId="{7B42E6FC-54E1-4963-8533-C4FA9A9AE751}" type="sibTrans" cxnId="{037AFDB2-6E55-493F-9CBA-F33E10F4A8C8}">
      <dgm:prSet/>
      <dgm:spPr/>
      <dgm:t>
        <a:bodyPr/>
        <a:lstStyle/>
        <a:p>
          <a:endParaRPr lang="en-US" sz="2000"/>
        </a:p>
      </dgm:t>
    </dgm:pt>
    <dgm:pt modelId="{434F0E76-A8EC-433D-B8FC-6888DF1E622D}">
      <dgm:prSet custT="1"/>
      <dgm:spPr/>
      <dgm:t>
        <a:bodyPr/>
        <a:lstStyle/>
        <a:p>
          <a:r>
            <a:rPr lang="en-US" sz="2000" baseline="0" dirty="0"/>
            <a:t>Fails to meet with the Independence Coordinator for at least 30 days. </a:t>
          </a:r>
          <a:endParaRPr lang="en-US" sz="2000" dirty="0"/>
        </a:p>
      </dgm:t>
    </dgm:pt>
    <dgm:pt modelId="{2D1496B0-A260-4D97-B541-275E61CC98AD}" type="parTrans" cxnId="{FABC52C4-464F-4F38-8A4D-B11DF25562D2}">
      <dgm:prSet/>
      <dgm:spPr/>
      <dgm:t>
        <a:bodyPr/>
        <a:lstStyle/>
        <a:p>
          <a:endParaRPr lang="en-US" sz="2000"/>
        </a:p>
      </dgm:t>
    </dgm:pt>
    <dgm:pt modelId="{2DEE7105-3D06-4A15-B3C7-E2F879DA83E2}" type="sibTrans" cxnId="{FABC52C4-464F-4F38-8A4D-B11DF25562D2}">
      <dgm:prSet/>
      <dgm:spPr/>
      <dgm:t>
        <a:bodyPr/>
        <a:lstStyle/>
        <a:p>
          <a:endParaRPr lang="en-US" sz="2000"/>
        </a:p>
      </dgm:t>
    </dgm:pt>
    <dgm:pt modelId="{8DAFC992-6EAA-4F65-8AC4-43D534E4FE94}">
      <dgm:prSet custT="1"/>
      <dgm:spPr/>
      <dgm:t>
        <a:bodyPr/>
        <a:lstStyle/>
        <a:p>
          <a:r>
            <a:rPr lang="en-US" sz="2000" baseline="0"/>
            <a:t>Cannot be located for at least 30 days. </a:t>
          </a:r>
          <a:endParaRPr lang="en-US" sz="2000"/>
        </a:p>
      </dgm:t>
    </dgm:pt>
    <dgm:pt modelId="{E4E290F0-5F85-4FBF-8211-06AC053EB3FA}" type="parTrans" cxnId="{F56DBF7E-A6BC-4ED8-B056-93695EF903B5}">
      <dgm:prSet/>
      <dgm:spPr/>
      <dgm:t>
        <a:bodyPr/>
        <a:lstStyle/>
        <a:p>
          <a:endParaRPr lang="en-US" sz="2000"/>
        </a:p>
      </dgm:t>
    </dgm:pt>
    <dgm:pt modelId="{B88E364D-D362-4AC1-8B9D-20EABE1AF67B}" type="sibTrans" cxnId="{F56DBF7E-A6BC-4ED8-B056-93695EF903B5}">
      <dgm:prSet/>
      <dgm:spPr/>
      <dgm:t>
        <a:bodyPr/>
        <a:lstStyle/>
        <a:p>
          <a:endParaRPr lang="en-US" sz="2000"/>
        </a:p>
      </dgm:t>
    </dgm:pt>
    <dgm:pt modelId="{2BF4F86C-48D9-4579-97B7-7D7CF9E2F32C}">
      <dgm:prSet custT="1"/>
      <dgm:spPr/>
      <dgm:t>
        <a:bodyPr/>
        <a:lstStyle/>
        <a:p>
          <a:r>
            <a:rPr lang="en-US" sz="2000" baseline="0" dirty="0"/>
            <a:t>Moves outside of Nebraska and does not meet the residency definition.</a:t>
          </a:r>
          <a:endParaRPr lang="en-US" sz="2000" dirty="0"/>
        </a:p>
      </dgm:t>
    </dgm:pt>
    <dgm:pt modelId="{D2A050DA-2161-44E1-AE55-35D02F393158}" type="parTrans" cxnId="{5A74D6A6-C712-4E44-BF49-EA671D8188AE}">
      <dgm:prSet/>
      <dgm:spPr/>
      <dgm:t>
        <a:bodyPr/>
        <a:lstStyle/>
        <a:p>
          <a:endParaRPr lang="en-US" sz="2000"/>
        </a:p>
      </dgm:t>
    </dgm:pt>
    <dgm:pt modelId="{B290A6C3-29CC-4801-A9C0-601779CDD1E1}" type="sibTrans" cxnId="{5A74D6A6-C712-4E44-BF49-EA671D8188AE}">
      <dgm:prSet/>
      <dgm:spPr/>
      <dgm:t>
        <a:bodyPr/>
        <a:lstStyle/>
        <a:p>
          <a:endParaRPr lang="en-US" sz="2000"/>
        </a:p>
      </dgm:t>
    </dgm:pt>
    <dgm:pt modelId="{028F046A-1496-4C22-A6AB-0F9D838D47B6}">
      <dgm:prSet custT="1"/>
      <dgm:spPr/>
      <dgm:t>
        <a:bodyPr/>
        <a:lstStyle/>
        <a:p>
          <a:r>
            <a:rPr lang="en-US" sz="2000" baseline="0"/>
            <a:t>The Young Adult can appeal a Termination. </a:t>
          </a:r>
          <a:endParaRPr lang="en-US" sz="2000"/>
        </a:p>
      </dgm:t>
    </dgm:pt>
    <dgm:pt modelId="{6B404BFD-CB1B-4E82-9B95-122BA956FBF0}" type="parTrans" cxnId="{1E710438-7986-4C1A-9C73-7A66CD1CA451}">
      <dgm:prSet/>
      <dgm:spPr/>
      <dgm:t>
        <a:bodyPr/>
        <a:lstStyle/>
        <a:p>
          <a:endParaRPr lang="en-US" sz="2000"/>
        </a:p>
      </dgm:t>
    </dgm:pt>
    <dgm:pt modelId="{B739691C-BD88-4E32-A0D1-D9CFC28A45B8}" type="sibTrans" cxnId="{1E710438-7986-4C1A-9C73-7A66CD1CA451}">
      <dgm:prSet/>
      <dgm:spPr/>
      <dgm:t>
        <a:bodyPr/>
        <a:lstStyle/>
        <a:p>
          <a:endParaRPr lang="en-US" sz="2000"/>
        </a:p>
      </dgm:t>
    </dgm:pt>
    <dgm:pt modelId="{6003072F-89C4-47CF-9C8E-C3C45039A5CD}">
      <dgm:prSet custT="1"/>
      <dgm:spPr/>
      <dgm:t>
        <a:bodyPr/>
        <a:lstStyle/>
        <a:p>
          <a:pPr>
            <a:buNone/>
          </a:pPr>
          <a:r>
            <a:rPr lang="en-US" sz="2000" baseline="0" dirty="0"/>
            <a:t> </a:t>
          </a:r>
          <a:endParaRPr lang="en-US" sz="2000" dirty="0"/>
        </a:p>
      </dgm:t>
    </dgm:pt>
    <dgm:pt modelId="{6A8BDF61-4C9F-422F-8C1F-710F6722AC0C}" type="parTrans" cxnId="{FAB4D7EA-0019-4D78-9A04-9336E63B0968}">
      <dgm:prSet/>
      <dgm:spPr/>
      <dgm:t>
        <a:bodyPr/>
        <a:lstStyle/>
        <a:p>
          <a:endParaRPr lang="en-US"/>
        </a:p>
      </dgm:t>
    </dgm:pt>
    <dgm:pt modelId="{26C2B551-1B45-4A1B-A1BB-78ECF5020B82}" type="sibTrans" cxnId="{FAB4D7EA-0019-4D78-9A04-9336E63B0968}">
      <dgm:prSet/>
      <dgm:spPr/>
      <dgm:t>
        <a:bodyPr/>
        <a:lstStyle/>
        <a:p>
          <a:endParaRPr lang="en-US"/>
        </a:p>
      </dgm:t>
    </dgm:pt>
    <dgm:pt modelId="{9D745435-7571-4927-9E27-8A9EDAE11666}" type="pres">
      <dgm:prSet presAssocID="{FCE774A1-E4EE-40FE-8A01-1ADB0C307311}" presName="linear" presStyleCnt="0">
        <dgm:presLayoutVars>
          <dgm:animLvl val="lvl"/>
          <dgm:resizeHandles val="exact"/>
        </dgm:presLayoutVars>
      </dgm:prSet>
      <dgm:spPr/>
    </dgm:pt>
    <dgm:pt modelId="{3E95C6FE-A291-4C73-B214-3D0935355D64}" type="pres">
      <dgm:prSet presAssocID="{635E561C-AC27-4B37-8417-550BDF577C22}" presName="parentText" presStyleLbl="node1" presStyleIdx="0" presStyleCnt="2" custScaleY="61710">
        <dgm:presLayoutVars>
          <dgm:chMax val="0"/>
          <dgm:bulletEnabled val="1"/>
        </dgm:presLayoutVars>
      </dgm:prSet>
      <dgm:spPr/>
    </dgm:pt>
    <dgm:pt modelId="{4113F583-1DB1-4883-8A6E-856B31152FE2}" type="pres">
      <dgm:prSet presAssocID="{635E561C-AC27-4B37-8417-550BDF577C22}" presName="childText" presStyleLbl="revTx" presStyleIdx="0" presStyleCnt="1">
        <dgm:presLayoutVars>
          <dgm:bulletEnabled val="1"/>
        </dgm:presLayoutVars>
      </dgm:prSet>
      <dgm:spPr/>
    </dgm:pt>
    <dgm:pt modelId="{19DD2C21-90F2-41DE-AAEC-F21BAF2E892C}" type="pres">
      <dgm:prSet presAssocID="{028F046A-1496-4C22-A6AB-0F9D838D47B6}" presName="parentText" presStyleLbl="node1" presStyleIdx="1" presStyleCnt="2" custScaleY="64772">
        <dgm:presLayoutVars>
          <dgm:chMax val="0"/>
          <dgm:bulletEnabled val="1"/>
        </dgm:presLayoutVars>
      </dgm:prSet>
      <dgm:spPr/>
    </dgm:pt>
  </dgm:ptLst>
  <dgm:cxnLst>
    <dgm:cxn modelId="{844AAD02-91F7-492D-8093-C6E3F2EA6939}" type="presOf" srcId="{028F046A-1496-4C22-A6AB-0F9D838D47B6}" destId="{19DD2C21-90F2-41DE-AAEC-F21BAF2E892C}" srcOrd="0" destOrd="0" presId="urn:microsoft.com/office/officeart/2005/8/layout/vList2"/>
    <dgm:cxn modelId="{9671C119-21B2-45F5-947D-5A9842132F87}" type="presOf" srcId="{40302499-5533-48CC-921F-AA8C9F7A0AD6}" destId="{4113F583-1DB1-4883-8A6E-856B31152FE2}" srcOrd="0" destOrd="1" presId="urn:microsoft.com/office/officeart/2005/8/layout/vList2"/>
    <dgm:cxn modelId="{3A385D27-3AAD-4472-BD37-137F0D32DE3E}" type="presOf" srcId="{2BF4F86C-48D9-4579-97B7-7D7CF9E2F32C}" destId="{4113F583-1DB1-4883-8A6E-856B31152FE2}" srcOrd="0" destOrd="4" presId="urn:microsoft.com/office/officeart/2005/8/layout/vList2"/>
    <dgm:cxn modelId="{1E710438-7986-4C1A-9C73-7A66CD1CA451}" srcId="{FCE774A1-E4EE-40FE-8A01-1ADB0C307311}" destId="{028F046A-1496-4C22-A6AB-0F9D838D47B6}" srcOrd="1" destOrd="0" parTransId="{6B404BFD-CB1B-4E82-9B95-122BA956FBF0}" sibTransId="{B739691C-BD88-4E32-A0D1-D9CFC28A45B8}"/>
    <dgm:cxn modelId="{63EBA05B-45CD-4DFF-81F5-1E25671D52FE}" type="presOf" srcId="{6003072F-89C4-47CF-9C8E-C3C45039A5CD}" destId="{4113F583-1DB1-4883-8A6E-856B31152FE2}" srcOrd="0" destOrd="5" presId="urn:microsoft.com/office/officeart/2005/8/layout/vList2"/>
    <dgm:cxn modelId="{B0013E63-6ED1-4542-B848-0161DB9FD8A8}" type="presOf" srcId="{FCE774A1-E4EE-40FE-8A01-1ADB0C307311}" destId="{9D745435-7571-4927-9E27-8A9EDAE11666}" srcOrd="0" destOrd="0" presId="urn:microsoft.com/office/officeart/2005/8/layout/vList2"/>
    <dgm:cxn modelId="{422B1E4E-7A65-4710-8A39-D1EE870BEB2C}" srcId="{635E561C-AC27-4B37-8417-550BDF577C22}" destId="{49D969AB-0B85-43DF-A2F0-1A9E53B2D50D}" srcOrd="0" destOrd="0" parTransId="{3607567E-9940-484B-984E-4030A968B085}" sibTransId="{70F34A97-1750-4A89-BAF9-3F9D9472B451}"/>
    <dgm:cxn modelId="{F56DBF7E-A6BC-4ED8-B056-93695EF903B5}" srcId="{635E561C-AC27-4B37-8417-550BDF577C22}" destId="{8DAFC992-6EAA-4F65-8AC4-43D534E4FE94}" srcOrd="3" destOrd="0" parTransId="{E4E290F0-5F85-4FBF-8211-06AC053EB3FA}" sibTransId="{B88E364D-D362-4AC1-8B9D-20EABE1AF67B}"/>
    <dgm:cxn modelId="{35D08082-209F-41BC-BC23-70301F324F39}" type="presOf" srcId="{49D969AB-0B85-43DF-A2F0-1A9E53B2D50D}" destId="{4113F583-1DB1-4883-8A6E-856B31152FE2}" srcOrd="0" destOrd="0" presId="urn:microsoft.com/office/officeart/2005/8/layout/vList2"/>
    <dgm:cxn modelId="{5A74D6A6-C712-4E44-BF49-EA671D8188AE}" srcId="{635E561C-AC27-4B37-8417-550BDF577C22}" destId="{2BF4F86C-48D9-4579-97B7-7D7CF9E2F32C}" srcOrd="4" destOrd="0" parTransId="{D2A050DA-2161-44E1-AE55-35D02F393158}" sibTransId="{B290A6C3-29CC-4801-A9C0-601779CDD1E1}"/>
    <dgm:cxn modelId="{037AFDB2-6E55-493F-9CBA-F33E10F4A8C8}" srcId="{635E561C-AC27-4B37-8417-550BDF577C22}" destId="{40302499-5533-48CC-921F-AA8C9F7A0AD6}" srcOrd="1" destOrd="0" parTransId="{259B8F64-D66C-4753-AE4E-64F55D7338E9}" sibTransId="{7B42E6FC-54E1-4963-8533-C4FA9A9AE751}"/>
    <dgm:cxn modelId="{B67411B9-D862-4D18-8057-C68AADCC348F}" type="presOf" srcId="{434F0E76-A8EC-433D-B8FC-6888DF1E622D}" destId="{4113F583-1DB1-4883-8A6E-856B31152FE2}" srcOrd="0" destOrd="2" presId="urn:microsoft.com/office/officeart/2005/8/layout/vList2"/>
    <dgm:cxn modelId="{FABC52C4-464F-4F38-8A4D-B11DF25562D2}" srcId="{635E561C-AC27-4B37-8417-550BDF577C22}" destId="{434F0E76-A8EC-433D-B8FC-6888DF1E622D}" srcOrd="2" destOrd="0" parTransId="{2D1496B0-A260-4D97-B541-275E61CC98AD}" sibTransId="{2DEE7105-3D06-4A15-B3C7-E2F879DA83E2}"/>
    <dgm:cxn modelId="{A77552C9-DCE0-4A93-88D3-245FD829FB48}" type="presOf" srcId="{635E561C-AC27-4B37-8417-550BDF577C22}" destId="{3E95C6FE-A291-4C73-B214-3D0935355D64}" srcOrd="0" destOrd="0" presId="urn:microsoft.com/office/officeart/2005/8/layout/vList2"/>
    <dgm:cxn modelId="{AC7B51DC-D559-4A82-8944-373939D00CAE}" srcId="{FCE774A1-E4EE-40FE-8A01-1ADB0C307311}" destId="{635E561C-AC27-4B37-8417-550BDF577C22}" srcOrd="0" destOrd="0" parTransId="{2B9C8C55-C48F-4881-BDC8-3ADFE2D42EBC}" sibTransId="{67F87548-C549-420A-BAB0-B2026CB8AA6C}"/>
    <dgm:cxn modelId="{9CBB4AE3-7D2C-475A-A6F0-AB8DAF770860}" type="presOf" srcId="{8DAFC992-6EAA-4F65-8AC4-43D534E4FE94}" destId="{4113F583-1DB1-4883-8A6E-856B31152FE2}" srcOrd="0" destOrd="3" presId="urn:microsoft.com/office/officeart/2005/8/layout/vList2"/>
    <dgm:cxn modelId="{FAB4D7EA-0019-4D78-9A04-9336E63B0968}" srcId="{635E561C-AC27-4B37-8417-550BDF577C22}" destId="{6003072F-89C4-47CF-9C8E-C3C45039A5CD}" srcOrd="5" destOrd="0" parTransId="{6A8BDF61-4C9F-422F-8C1F-710F6722AC0C}" sibTransId="{26C2B551-1B45-4A1B-A1BB-78ECF5020B82}"/>
    <dgm:cxn modelId="{099A54CD-BE9F-4117-9A76-D1AE9CB588A0}" type="presParOf" srcId="{9D745435-7571-4927-9E27-8A9EDAE11666}" destId="{3E95C6FE-A291-4C73-B214-3D0935355D64}" srcOrd="0" destOrd="0" presId="urn:microsoft.com/office/officeart/2005/8/layout/vList2"/>
    <dgm:cxn modelId="{97309D68-8AAD-4795-84D1-C32F31AAE320}" type="presParOf" srcId="{9D745435-7571-4927-9E27-8A9EDAE11666}" destId="{4113F583-1DB1-4883-8A6E-856B31152FE2}" srcOrd="1" destOrd="0" presId="urn:microsoft.com/office/officeart/2005/8/layout/vList2"/>
    <dgm:cxn modelId="{70A1D26A-6B14-4397-B9E3-9D4C42B84589}" type="presParOf" srcId="{9D745435-7571-4927-9E27-8A9EDAE11666}" destId="{19DD2C21-90F2-41DE-AAEC-F21BAF2E892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865F2-4126-4A33-8F74-CA10E6443DA2}">
      <dsp:nvSpPr>
        <dsp:cNvPr id="0" name=""/>
        <dsp:cNvSpPr/>
      </dsp:nvSpPr>
      <dsp:spPr>
        <a:xfrm>
          <a:off x="0" y="269961"/>
          <a:ext cx="8037923" cy="15025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832" tIns="374904" rIns="62383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Young people are legally adults - can choose to join and leave at any time</a:t>
          </a:r>
        </a:p>
        <a:p>
          <a:pPr marL="171450" lvl="1" indent="-171450" algn="l" defTabSz="800100">
            <a:lnSpc>
              <a:spcPct val="90000"/>
            </a:lnSpc>
            <a:spcBef>
              <a:spcPct val="0"/>
            </a:spcBef>
            <a:spcAft>
              <a:spcPct val="15000"/>
            </a:spcAft>
            <a:buChar char="•"/>
          </a:pPr>
          <a:r>
            <a:rPr lang="en-US" sz="1800" kern="1200" dirty="0"/>
            <a:t>“b2i shall at all times recognize and respect the autonomy of the young adult.” </a:t>
          </a:r>
        </a:p>
      </dsp:txBody>
      <dsp:txXfrm>
        <a:off x="0" y="269961"/>
        <a:ext cx="8037923" cy="1502550"/>
      </dsp:txXfrm>
    </dsp:sp>
    <dsp:sp modelId="{5C9B124B-6046-4EF7-8C86-7ACDB9A9D53C}">
      <dsp:nvSpPr>
        <dsp:cNvPr id="0" name=""/>
        <dsp:cNvSpPr/>
      </dsp:nvSpPr>
      <dsp:spPr>
        <a:xfrm>
          <a:off x="401896" y="4281"/>
          <a:ext cx="5626546"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670" tIns="0" rIns="212670" bIns="0" numCol="1" spcCol="1270" anchor="ctr" anchorCtr="0">
          <a:noAutofit/>
        </a:bodyPr>
        <a:lstStyle/>
        <a:p>
          <a:pPr marL="0" lvl="0" indent="0" algn="l" defTabSz="1244600">
            <a:lnSpc>
              <a:spcPct val="90000"/>
            </a:lnSpc>
            <a:spcBef>
              <a:spcPct val="0"/>
            </a:spcBef>
            <a:spcAft>
              <a:spcPct val="35000"/>
            </a:spcAft>
            <a:buNone/>
          </a:pPr>
          <a:r>
            <a:rPr lang="en-US" sz="2800" b="1" kern="1200" dirty="0"/>
            <a:t>b2i is voluntary</a:t>
          </a:r>
          <a:endParaRPr lang="en-US" sz="2800" kern="1200" dirty="0"/>
        </a:p>
      </dsp:txBody>
      <dsp:txXfrm>
        <a:off x="427835" y="30220"/>
        <a:ext cx="5574668" cy="479482"/>
      </dsp:txXfrm>
    </dsp:sp>
    <dsp:sp modelId="{668AF5EB-8886-4EF8-B84E-D2968FD9CBB1}">
      <dsp:nvSpPr>
        <dsp:cNvPr id="0" name=""/>
        <dsp:cNvSpPr/>
      </dsp:nvSpPr>
      <dsp:spPr>
        <a:xfrm>
          <a:off x="0" y="2139673"/>
          <a:ext cx="8037923" cy="158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3832" tIns="374904" rIns="62383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Under the care of DHHS</a:t>
          </a:r>
        </a:p>
        <a:p>
          <a:pPr marL="171450" lvl="1" indent="-171450" algn="l" defTabSz="800100">
            <a:lnSpc>
              <a:spcPct val="90000"/>
            </a:lnSpc>
            <a:spcBef>
              <a:spcPct val="0"/>
            </a:spcBef>
            <a:spcAft>
              <a:spcPct val="15000"/>
            </a:spcAft>
            <a:buChar char="•"/>
          </a:pPr>
          <a:r>
            <a:rPr lang="en-US" sz="1800" kern="1200" dirty="0"/>
            <a:t>Under the jurisdiction of the juvenile court</a:t>
          </a:r>
        </a:p>
        <a:p>
          <a:pPr marL="171450" lvl="1" indent="-171450" algn="l" defTabSz="800100">
            <a:lnSpc>
              <a:spcPct val="90000"/>
            </a:lnSpc>
            <a:spcBef>
              <a:spcPct val="0"/>
            </a:spcBef>
            <a:spcAft>
              <a:spcPct val="15000"/>
            </a:spcAft>
            <a:buChar char="•"/>
          </a:pPr>
          <a:r>
            <a:rPr lang="en-US" sz="1800" kern="1200" dirty="0"/>
            <a:t>Under the authority of the Foster Care Review Office</a:t>
          </a:r>
        </a:p>
        <a:p>
          <a:pPr marL="171450" lvl="1" indent="-171450" algn="l" defTabSz="800100">
            <a:lnSpc>
              <a:spcPct val="90000"/>
            </a:lnSpc>
            <a:spcBef>
              <a:spcPct val="0"/>
            </a:spcBef>
            <a:spcAft>
              <a:spcPct val="15000"/>
            </a:spcAft>
            <a:buChar char="•"/>
          </a:pPr>
          <a:r>
            <a:rPr lang="en-US" sz="1800" kern="1200" dirty="0"/>
            <a:t>In “foster care” for the purposes of Medicaid eligibility</a:t>
          </a:r>
        </a:p>
      </dsp:txBody>
      <dsp:txXfrm>
        <a:off x="0" y="2139673"/>
        <a:ext cx="8037923" cy="1587600"/>
      </dsp:txXfrm>
    </dsp:sp>
    <dsp:sp modelId="{4E60C670-2F3D-45B8-A981-B6DA57E7062B}">
      <dsp:nvSpPr>
        <dsp:cNvPr id="0" name=""/>
        <dsp:cNvSpPr/>
      </dsp:nvSpPr>
      <dsp:spPr>
        <a:xfrm>
          <a:off x="401896" y="1869711"/>
          <a:ext cx="5626546"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670" tIns="0" rIns="212670" bIns="0" numCol="1" spcCol="1270" anchor="ctr" anchorCtr="0">
          <a:noAutofit/>
        </a:bodyPr>
        <a:lstStyle/>
        <a:p>
          <a:pPr marL="0" lvl="0" indent="0" algn="l" defTabSz="1244600">
            <a:lnSpc>
              <a:spcPct val="90000"/>
            </a:lnSpc>
            <a:spcBef>
              <a:spcPct val="0"/>
            </a:spcBef>
            <a:spcAft>
              <a:spcPct val="35000"/>
            </a:spcAft>
            <a:buNone/>
          </a:pPr>
          <a:r>
            <a:rPr lang="en-US" sz="2800" b="1" kern="1200" dirty="0"/>
            <a:t>BUT b2i is foster care</a:t>
          </a:r>
          <a:endParaRPr lang="en-US" sz="2800" kern="1200" dirty="0"/>
        </a:p>
      </dsp:txBody>
      <dsp:txXfrm>
        <a:off x="427835" y="1895650"/>
        <a:ext cx="5574668"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22E1E-18CD-49EC-BF01-5FED5593F48D}">
      <dsp:nvSpPr>
        <dsp:cNvPr id="0" name=""/>
        <dsp:cNvSpPr/>
      </dsp:nvSpPr>
      <dsp:spPr>
        <a:xfrm>
          <a:off x="0" y="3740"/>
          <a:ext cx="10689997" cy="7528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 of June 2025, 275 Young Adults are actively participating in b2i. </a:t>
          </a:r>
        </a:p>
      </dsp:txBody>
      <dsp:txXfrm>
        <a:off x="36753" y="40493"/>
        <a:ext cx="10616491" cy="679388"/>
      </dsp:txXfrm>
    </dsp:sp>
    <dsp:sp modelId="{D77B9DB4-25CB-4C98-967B-FD542965C7D4}">
      <dsp:nvSpPr>
        <dsp:cNvPr id="0" name=""/>
        <dsp:cNvSpPr/>
      </dsp:nvSpPr>
      <dsp:spPr>
        <a:xfrm>
          <a:off x="0" y="863855"/>
          <a:ext cx="10689997" cy="752894"/>
        </a:xfrm>
        <a:prstGeom prst="roundRect">
          <a:avLst/>
        </a:prstGeom>
        <a:solidFill>
          <a:srgbClr val="BAB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189 aged out of foster care (from the data above). </a:t>
          </a:r>
        </a:p>
      </dsp:txBody>
      <dsp:txXfrm>
        <a:off x="36753" y="900608"/>
        <a:ext cx="10616491" cy="679388"/>
      </dsp:txXfrm>
    </dsp:sp>
    <dsp:sp modelId="{F3CFC124-D7D9-48E3-A7F9-EFE69C780BC0}">
      <dsp:nvSpPr>
        <dsp:cNvPr id="0" name=""/>
        <dsp:cNvSpPr/>
      </dsp:nvSpPr>
      <dsp:spPr>
        <a:xfrm>
          <a:off x="0" y="1647770"/>
          <a:ext cx="10689997" cy="752894"/>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11 entered from tribal courts (from the data above). </a:t>
          </a:r>
        </a:p>
      </dsp:txBody>
      <dsp:txXfrm>
        <a:off x="36753" y="1684523"/>
        <a:ext cx="10616491" cy="679388"/>
      </dsp:txXfrm>
    </dsp:sp>
    <dsp:sp modelId="{DE087A0B-D4ED-487A-985D-95BA2FA20EEF}">
      <dsp:nvSpPr>
        <dsp:cNvPr id="0" name=""/>
        <dsp:cNvSpPr/>
      </dsp:nvSpPr>
      <dsp:spPr>
        <a:xfrm>
          <a:off x="0" y="2469785"/>
          <a:ext cx="10689997" cy="75289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68 entered from Guardianship or Adoptions (from the data above).</a:t>
          </a:r>
        </a:p>
      </dsp:txBody>
      <dsp:txXfrm>
        <a:off x="36753" y="2506538"/>
        <a:ext cx="10616491" cy="679388"/>
      </dsp:txXfrm>
    </dsp:sp>
    <dsp:sp modelId="{5E9DBB5F-4768-4D74-A18E-9F032A5F395D}">
      <dsp:nvSpPr>
        <dsp:cNvPr id="0" name=""/>
        <dsp:cNvSpPr/>
      </dsp:nvSpPr>
      <dsp:spPr>
        <a:xfrm>
          <a:off x="0" y="3291799"/>
          <a:ext cx="10689997" cy="752894"/>
        </a:xfrm>
        <a:prstGeom prst="roundRect">
          <a:avLst/>
        </a:prstGeom>
        <a:solidFill>
          <a:srgbClr val="FFC843"/>
        </a:solidFill>
        <a:ln w="12700" cap="flat" cmpd="sng" algn="ctr">
          <a:solidFill>
            <a:srgbClr val="B9C8D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7 entered from the Office of Probation (with anticipation of 3 more entering before the end of 9/30/25).</a:t>
          </a:r>
        </a:p>
      </dsp:txBody>
      <dsp:txXfrm>
        <a:off x="36753" y="3328552"/>
        <a:ext cx="10616491" cy="679388"/>
      </dsp:txXfrm>
    </dsp:sp>
    <dsp:sp modelId="{EC2C4194-880B-4D7D-995A-D51DB8A7FD23}">
      <dsp:nvSpPr>
        <dsp:cNvPr id="0" name=""/>
        <dsp:cNvSpPr/>
      </dsp:nvSpPr>
      <dsp:spPr>
        <a:xfrm>
          <a:off x="0" y="4113814"/>
          <a:ext cx="10689997" cy="752894"/>
        </a:xfrm>
        <a:prstGeom prst="roundRect">
          <a:avLst/>
        </a:prstGeom>
        <a:solidFill>
          <a:srgbClr val="BAB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Since the inception of b2i, 1,630 young adults have chosen to participate in b2i. </a:t>
          </a:r>
        </a:p>
      </dsp:txBody>
      <dsp:txXfrm>
        <a:off x="36753" y="4150567"/>
        <a:ext cx="10616491" cy="679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CBFC3-5966-4AC5-ABE7-943AA0712E58}">
      <dsp:nvSpPr>
        <dsp:cNvPr id="0" name=""/>
        <dsp:cNvSpPr/>
      </dsp:nvSpPr>
      <dsp:spPr>
        <a:xfrm>
          <a:off x="0" y="7519"/>
          <a:ext cx="11560739" cy="1067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2024 is the second-highest year of b2i entry by young adults in the last ten years. </a:t>
          </a:r>
        </a:p>
      </dsp:txBody>
      <dsp:txXfrm>
        <a:off x="52089" y="59608"/>
        <a:ext cx="11456561" cy="962862"/>
      </dsp:txXfrm>
    </dsp:sp>
    <dsp:sp modelId="{057ECD2F-7974-46D1-BC29-1BA322B7178B}">
      <dsp:nvSpPr>
        <dsp:cNvPr id="0" name=""/>
        <dsp:cNvSpPr/>
      </dsp:nvSpPr>
      <dsp:spPr>
        <a:xfrm>
          <a:off x="0" y="1238719"/>
          <a:ext cx="11560739" cy="1067040"/>
        </a:xfrm>
        <a:prstGeom prst="roundRect">
          <a:avLst/>
        </a:prstGeom>
        <a:solidFill>
          <a:srgbClr val="BAB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So far in 2025, out of 53 youth who entered a guardianship or adoption, only 7 have not taken advantage of b2i. </a:t>
          </a:r>
        </a:p>
      </dsp:txBody>
      <dsp:txXfrm>
        <a:off x="52089" y="1290808"/>
        <a:ext cx="11456561" cy="962862"/>
      </dsp:txXfrm>
    </dsp:sp>
    <dsp:sp modelId="{B70F0190-21E9-4BA3-BE5E-DA93786E1EF9}">
      <dsp:nvSpPr>
        <dsp:cNvPr id="0" name=""/>
        <dsp:cNvSpPr/>
      </dsp:nvSpPr>
      <dsp:spPr>
        <a:xfrm>
          <a:off x="0" y="2469920"/>
          <a:ext cx="11560739" cy="1067040"/>
        </a:xfrm>
        <a:prstGeom prst="roundRect">
          <a:avLst/>
        </a:prstGeom>
        <a:solidFill>
          <a:srgbClr val="B9C8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86% are not pregnant or parenting.</a:t>
          </a:r>
        </a:p>
      </dsp:txBody>
      <dsp:txXfrm>
        <a:off x="52089" y="2522009"/>
        <a:ext cx="11456561" cy="962862"/>
      </dsp:txXfrm>
    </dsp:sp>
    <dsp:sp modelId="{D6520C9D-CCD6-4C22-B994-29120D8FA146}">
      <dsp:nvSpPr>
        <dsp:cNvPr id="0" name=""/>
        <dsp:cNvSpPr/>
      </dsp:nvSpPr>
      <dsp:spPr>
        <a:xfrm>
          <a:off x="0" y="3701120"/>
          <a:ext cx="11560739" cy="1067040"/>
        </a:xfrm>
        <a:prstGeom prst="roundRect">
          <a:avLst/>
        </a:prstGeom>
        <a:solidFill>
          <a:srgbClr val="036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Employment tends to be the highest program category youth are engaged in. </a:t>
          </a:r>
        </a:p>
      </dsp:txBody>
      <dsp:txXfrm>
        <a:off x="52089" y="3753209"/>
        <a:ext cx="11456561" cy="9628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22E1E-18CD-49EC-BF01-5FED5593F48D}">
      <dsp:nvSpPr>
        <dsp:cNvPr id="0" name=""/>
        <dsp:cNvSpPr/>
      </dsp:nvSpPr>
      <dsp:spPr>
        <a:xfrm>
          <a:off x="0" y="395960"/>
          <a:ext cx="10000000" cy="22112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2024 is the second highest year of b2i entry by young adults in the last ten years. </a:t>
          </a:r>
        </a:p>
      </dsp:txBody>
      <dsp:txXfrm>
        <a:off x="107947" y="503907"/>
        <a:ext cx="9784106" cy="1995405"/>
      </dsp:txXfrm>
    </dsp:sp>
    <dsp:sp modelId="{D77B9DB4-25CB-4C98-967B-FD542965C7D4}">
      <dsp:nvSpPr>
        <dsp:cNvPr id="0" name=""/>
        <dsp:cNvSpPr/>
      </dsp:nvSpPr>
      <dsp:spPr>
        <a:xfrm>
          <a:off x="0" y="2728220"/>
          <a:ext cx="10000000" cy="2211299"/>
        </a:xfrm>
        <a:prstGeom prst="roundRect">
          <a:avLst/>
        </a:prstGeom>
        <a:solidFill>
          <a:schemeClr val="accent2">
            <a:hueOff val="3258778"/>
            <a:satOff val="-25731"/>
            <a:lumOff val="48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So far in 2025, out of 53 youth who entered a guardianship or adoption, only 7 have not taken advantage of b2i. </a:t>
          </a:r>
        </a:p>
      </dsp:txBody>
      <dsp:txXfrm>
        <a:off x="107947" y="2836167"/>
        <a:ext cx="9784106" cy="1995405"/>
      </dsp:txXfrm>
    </dsp:sp>
    <dsp:sp modelId="{F3CFC124-D7D9-48E3-A7F9-EFE69C780BC0}">
      <dsp:nvSpPr>
        <dsp:cNvPr id="0" name=""/>
        <dsp:cNvSpPr/>
      </dsp:nvSpPr>
      <dsp:spPr>
        <a:xfrm>
          <a:off x="0" y="5060480"/>
          <a:ext cx="10000000" cy="2211299"/>
        </a:xfrm>
        <a:prstGeom prst="roundRect">
          <a:avLst/>
        </a:prstGeom>
        <a:solidFill>
          <a:schemeClr val="accent2">
            <a:hueOff val="6517556"/>
            <a:satOff val="-51461"/>
            <a:lumOff val="9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86% are not pregnant or parenting</a:t>
          </a:r>
        </a:p>
      </dsp:txBody>
      <dsp:txXfrm>
        <a:off x="107947" y="5168427"/>
        <a:ext cx="9784106" cy="1995405"/>
      </dsp:txXfrm>
    </dsp:sp>
    <dsp:sp modelId="{DE087A0B-D4ED-487A-985D-95BA2FA20EEF}">
      <dsp:nvSpPr>
        <dsp:cNvPr id="0" name=""/>
        <dsp:cNvSpPr/>
      </dsp:nvSpPr>
      <dsp:spPr>
        <a:xfrm>
          <a:off x="0" y="7392740"/>
          <a:ext cx="10000000" cy="2211299"/>
        </a:xfrm>
        <a:prstGeom prst="roundRect">
          <a:avLst/>
        </a:prstGeom>
        <a:solidFill>
          <a:schemeClr val="accent2">
            <a:hueOff val="9776334"/>
            <a:satOff val="-77192"/>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4200" kern="1200" dirty="0"/>
            <a:t>Employment tends to be the highest program category youth are engaged in. </a:t>
          </a:r>
        </a:p>
      </dsp:txBody>
      <dsp:txXfrm>
        <a:off x="107947" y="7500687"/>
        <a:ext cx="9784106" cy="1995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CBD62-D073-4392-8CA8-51721670B2FC}">
      <dsp:nvSpPr>
        <dsp:cNvPr id="0" name=""/>
        <dsp:cNvSpPr/>
      </dsp:nvSpPr>
      <dsp:spPr>
        <a:xfrm>
          <a:off x="0" y="199670"/>
          <a:ext cx="11552348" cy="9009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91" tIns="229108" rIns="89659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Aged 19 up to 21</a:t>
          </a:r>
          <a:r>
            <a:rPr lang="en-US" sz="2000" kern="1200" baseline="30000"/>
            <a:t>st</a:t>
          </a:r>
          <a:r>
            <a:rPr lang="en-US" sz="2000" kern="1200"/>
            <a:t> birthday—unless a Tribal Young adult whose jurisdiction ends at age 18 according to their tribal code </a:t>
          </a:r>
        </a:p>
      </dsp:txBody>
      <dsp:txXfrm>
        <a:off x="0" y="199670"/>
        <a:ext cx="11552348" cy="900900"/>
      </dsp:txXfrm>
    </dsp:sp>
    <dsp:sp modelId="{518601BD-8BF6-4D64-A58D-403A9598B1A5}">
      <dsp:nvSpPr>
        <dsp:cNvPr id="0" name=""/>
        <dsp:cNvSpPr/>
      </dsp:nvSpPr>
      <dsp:spPr>
        <a:xfrm>
          <a:off x="577617" y="37310"/>
          <a:ext cx="8086644"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56" tIns="0" rIns="305656" bIns="0" numCol="1" spcCol="1270" anchor="ctr" anchorCtr="0">
          <a:noAutofit/>
        </a:bodyPr>
        <a:lstStyle/>
        <a:p>
          <a:pPr marL="0" lvl="0" indent="0" algn="l" defTabSz="889000">
            <a:lnSpc>
              <a:spcPct val="90000"/>
            </a:lnSpc>
            <a:spcBef>
              <a:spcPct val="0"/>
            </a:spcBef>
            <a:spcAft>
              <a:spcPct val="35000"/>
            </a:spcAft>
            <a:buNone/>
          </a:pPr>
          <a:r>
            <a:rPr lang="en-US" sz="2000" b="1" kern="1200"/>
            <a:t>Age:</a:t>
          </a:r>
          <a:endParaRPr lang="en-US" sz="2000" kern="1200"/>
        </a:p>
      </dsp:txBody>
      <dsp:txXfrm>
        <a:off x="593469" y="53162"/>
        <a:ext cx="8054940" cy="293016"/>
      </dsp:txXfrm>
    </dsp:sp>
    <dsp:sp modelId="{F4E07A0F-FF40-4990-877F-357FCF18ED5B}">
      <dsp:nvSpPr>
        <dsp:cNvPr id="0" name=""/>
        <dsp:cNvSpPr/>
      </dsp:nvSpPr>
      <dsp:spPr>
        <a:xfrm>
          <a:off x="0" y="1322330"/>
          <a:ext cx="11552348" cy="2356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91" tIns="229108" rIns="89659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Juvenile Court adjudication in an abuse/neglect case under Nebraska Statute 43-247 3(a) or equivalent with Tribal Law</a:t>
          </a:r>
        </a:p>
        <a:p>
          <a:pPr marL="228600" lvl="1" indent="-228600" algn="l" defTabSz="889000">
            <a:lnSpc>
              <a:spcPct val="90000"/>
            </a:lnSpc>
            <a:spcBef>
              <a:spcPct val="0"/>
            </a:spcBef>
            <a:spcAft>
              <a:spcPct val="15000"/>
            </a:spcAft>
            <a:buChar char="•"/>
          </a:pPr>
          <a:r>
            <a:rPr lang="en-US" sz="2000" kern="1200"/>
            <a:t>Juvenile Court adjudication in Sub-Division (8) of section 43-247 or the equivalent under tribal law </a:t>
          </a:r>
        </a:p>
        <a:p>
          <a:pPr marL="228600" lvl="1" indent="-228600" algn="l" defTabSz="889000">
            <a:lnSpc>
              <a:spcPct val="90000"/>
            </a:lnSpc>
            <a:spcBef>
              <a:spcPct val="0"/>
            </a:spcBef>
            <a:spcAft>
              <a:spcPct val="15000"/>
            </a:spcAft>
            <a:buChar char="•"/>
          </a:pPr>
          <a:r>
            <a:rPr lang="en-US" sz="2000" kern="1200"/>
            <a:t>Youth who were in DHHS custody and entered into a Kinship or State state-funded guardianship Assistance Agreement at age 16 or older. </a:t>
          </a:r>
        </a:p>
        <a:p>
          <a:pPr marL="228600" lvl="1" indent="-228600" algn="l" defTabSz="889000">
            <a:lnSpc>
              <a:spcPct val="90000"/>
            </a:lnSpc>
            <a:spcBef>
              <a:spcPct val="0"/>
            </a:spcBef>
            <a:spcAft>
              <a:spcPct val="15000"/>
            </a:spcAft>
            <a:buChar char="•"/>
          </a:pPr>
          <a:r>
            <a:rPr lang="en-US" sz="2000" kern="1200"/>
            <a:t>Youth aging out of Office of Probation (cover later in presentation)</a:t>
          </a:r>
        </a:p>
      </dsp:txBody>
      <dsp:txXfrm>
        <a:off x="0" y="1322330"/>
        <a:ext cx="11552348" cy="2356200"/>
      </dsp:txXfrm>
    </dsp:sp>
    <dsp:sp modelId="{D4CA6161-8883-4525-935B-AAD1EE84639F}">
      <dsp:nvSpPr>
        <dsp:cNvPr id="0" name=""/>
        <dsp:cNvSpPr/>
      </dsp:nvSpPr>
      <dsp:spPr>
        <a:xfrm>
          <a:off x="577617" y="1159970"/>
          <a:ext cx="8086644" cy="324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56" tIns="0" rIns="305656" bIns="0" numCol="1" spcCol="1270" anchor="ctr" anchorCtr="0">
          <a:noAutofit/>
        </a:bodyPr>
        <a:lstStyle/>
        <a:p>
          <a:pPr marL="0" lvl="0" indent="0" algn="l" defTabSz="889000">
            <a:lnSpc>
              <a:spcPct val="90000"/>
            </a:lnSpc>
            <a:spcBef>
              <a:spcPct val="0"/>
            </a:spcBef>
            <a:spcAft>
              <a:spcPct val="35000"/>
            </a:spcAft>
            <a:buNone/>
          </a:pPr>
          <a:r>
            <a:rPr lang="en-US" sz="2000" b="1" kern="1200"/>
            <a:t>Adjudication:</a:t>
          </a:r>
          <a:r>
            <a:rPr lang="en-US" sz="2000" kern="1200"/>
            <a:t> </a:t>
          </a:r>
        </a:p>
      </dsp:txBody>
      <dsp:txXfrm>
        <a:off x="593469" y="1175822"/>
        <a:ext cx="8054940" cy="293016"/>
      </dsp:txXfrm>
    </dsp:sp>
    <dsp:sp modelId="{9444F3AA-273B-41BF-8D80-DB1D6107C775}">
      <dsp:nvSpPr>
        <dsp:cNvPr id="0" name=""/>
        <dsp:cNvSpPr/>
      </dsp:nvSpPr>
      <dsp:spPr>
        <a:xfrm>
          <a:off x="0" y="3900290"/>
          <a:ext cx="11552348" cy="9009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6591" tIns="229108" rIns="89659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In an out-of-home placement upon turning 19 years old OR discharged to Independent Living before age 19</a:t>
          </a:r>
        </a:p>
      </dsp:txBody>
      <dsp:txXfrm>
        <a:off x="0" y="3900290"/>
        <a:ext cx="11552348" cy="900900"/>
      </dsp:txXfrm>
    </dsp:sp>
    <dsp:sp modelId="{46D8313E-2143-4802-82F9-2D87FA3C5966}">
      <dsp:nvSpPr>
        <dsp:cNvPr id="0" name=""/>
        <dsp:cNvSpPr/>
      </dsp:nvSpPr>
      <dsp:spPr>
        <a:xfrm>
          <a:off x="577617" y="3737930"/>
          <a:ext cx="8086644" cy="32472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656" tIns="0" rIns="305656" bIns="0" numCol="1" spcCol="1270" anchor="ctr" anchorCtr="0">
          <a:noAutofit/>
        </a:bodyPr>
        <a:lstStyle/>
        <a:p>
          <a:pPr marL="0" lvl="0" indent="0" algn="l" defTabSz="889000">
            <a:lnSpc>
              <a:spcPct val="90000"/>
            </a:lnSpc>
            <a:spcBef>
              <a:spcPct val="0"/>
            </a:spcBef>
            <a:spcAft>
              <a:spcPct val="35000"/>
            </a:spcAft>
            <a:buNone/>
          </a:pPr>
          <a:r>
            <a:rPr lang="en-US" sz="2000" b="1" kern="1200"/>
            <a:t>Placement:</a:t>
          </a:r>
          <a:endParaRPr lang="en-US" sz="2000" kern="1200"/>
        </a:p>
      </dsp:txBody>
      <dsp:txXfrm>
        <a:off x="593469" y="3753782"/>
        <a:ext cx="8054940" cy="2930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DAD7A-E594-402E-A1CD-A4653B97F54C}">
      <dsp:nvSpPr>
        <dsp:cNvPr id="0" name=""/>
        <dsp:cNvSpPr/>
      </dsp:nvSpPr>
      <dsp:spPr>
        <a:xfrm>
          <a:off x="1884871" y="2610"/>
          <a:ext cx="3706002" cy="2223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Must be a Nebraska resident</a:t>
          </a:r>
          <a:endParaRPr lang="en-US" sz="2000" kern="1200"/>
        </a:p>
      </dsp:txBody>
      <dsp:txXfrm>
        <a:off x="1884871" y="2610"/>
        <a:ext cx="3706002" cy="2223601"/>
      </dsp:txXfrm>
    </dsp:sp>
    <dsp:sp modelId="{01CDD189-2D53-403E-A3A8-F7389291A90B}">
      <dsp:nvSpPr>
        <dsp:cNvPr id="0" name=""/>
        <dsp:cNvSpPr/>
      </dsp:nvSpPr>
      <dsp:spPr>
        <a:xfrm>
          <a:off x="5961474" y="2610"/>
          <a:ext cx="3706002" cy="2223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Citizenship/lawful presence in the United States</a:t>
          </a:r>
          <a:endParaRPr lang="en-US" sz="2000" kern="1200"/>
        </a:p>
      </dsp:txBody>
      <dsp:txXfrm>
        <a:off x="5961474" y="2610"/>
        <a:ext cx="3706002" cy="2223601"/>
      </dsp:txXfrm>
    </dsp:sp>
    <dsp:sp modelId="{17B9C1C2-ABFD-42B1-A9EA-89E62679AF7F}">
      <dsp:nvSpPr>
        <dsp:cNvPr id="0" name=""/>
        <dsp:cNvSpPr/>
      </dsp:nvSpPr>
      <dsp:spPr>
        <a:xfrm>
          <a:off x="1884871" y="2596812"/>
          <a:ext cx="3706002" cy="2223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“Does not meet the level of care for a nursing facility, skilled nursing facility, or for an intermediate care facility for persons with developmental disabilities.”</a:t>
          </a:r>
          <a:endParaRPr lang="en-US" sz="2000" kern="1200"/>
        </a:p>
      </dsp:txBody>
      <dsp:txXfrm>
        <a:off x="1884871" y="2596812"/>
        <a:ext cx="3706002" cy="2223601"/>
      </dsp:txXfrm>
    </dsp:sp>
    <dsp:sp modelId="{E1F1AA69-5525-4540-8DAF-D8359CA26389}">
      <dsp:nvSpPr>
        <dsp:cNvPr id="0" name=""/>
        <dsp:cNvSpPr/>
      </dsp:nvSpPr>
      <dsp:spPr>
        <a:xfrm>
          <a:off x="5961474" y="2596812"/>
          <a:ext cx="3706002" cy="2223601"/>
        </a:xfrm>
        <a:prstGeom prst="rect">
          <a:avLst/>
        </a:prstGeom>
        <a:solidFill>
          <a:srgbClr val="BAB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baseline="0"/>
            <a:t>Probation Youth cannot have a pending motion for Revocation at the time of the Contrary to Best Interest Court Order. </a:t>
          </a:r>
          <a:endParaRPr lang="en-US" sz="2000" kern="1200"/>
        </a:p>
      </dsp:txBody>
      <dsp:txXfrm>
        <a:off x="5961474" y="2596812"/>
        <a:ext cx="3706002" cy="22236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19B5F-CE06-47CE-B35D-1C6A948AE9CB}">
      <dsp:nvSpPr>
        <dsp:cNvPr id="0" name=""/>
        <dsp:cNvSpPr/>
      </dsp:nvSpPr>
      <dsp:spPr>
        <a:xfrm>
          <a:off x="0" y="29242"/>
          <a:ext cx="11552348" cy="6977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A Petition must be filed to the Juvenile Court.</a:t>
          </a:r>
          <a:endParaRPr lang="en-US" sz="2000" kern="1200" dirty="0"/>
        </a:p>
      </dsp:txBody>
      <dsp:txXfrm>
        <a:off x="34062" y="63304"/>
        <a:ext cx="11484224" cy="629640"/>
      </dsp:txXfrm>
    </dsp:sp>
    <dsp:sp modelId="{006D5B56-7773-4971-9799-C8C4B36674FD}">
      <dsp:nvSpPr>
        <dsp:cNvPr id="0" name=""/>
        <dsp:cNvSpPr/>
      </dsp:nvSpPr>
      <dsp:spPr>
        <a:xfrm>
          <a:off x="0" y="853726"/>
          <a:ext cx="11552348" cy="67689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The Court needs to determine a “Best Interest” finding within 180 days.</a:t>
          </a:r>
          <a:endParaRPr lang="en-US" sz="2000" kern="1200"/>
        </a:p>
      </dsp:txBody>
      <dsp:txXfrm>
        <a:off x="33043" y="886769"/>
        <a:ext cx="11486262" cy="610805"/>
      </dsp:txXfrm>
    </dsp:sp>
    <dsp:sp modelId="{629809B2-CB5A-4470-983A-B56696A69E4E}">
      <dsp:nvSpPr>
        <dsp:cNvPr id="0" name=""/>
        <dsp:cNvSpPr/>
      </dsp:nvSpPr>
      <dsp:spPr>
        <a:xfrm>
          <a:off x="0" y="1530618"/>
          <a:ext cx="11552348" cy="241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78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a:t>The court shall determine whether the Bridge To Independence Program is providing the appropriate services and support.</a:t>
          </a:r>
        </a:p>
        <a:p>
          <a:pPr marL="228600" lvl="1" indent="-228600" algn="l" defTabSz="889000">
            <a:lnSpc>
              <a:spcPct val="90000"/>
            </a:lnSpc>
            <a:spcBef>
              <a:spcPct val="0"/>
            </a:spcBef>
            <a:spcAft>
              <a:spcPct val="20000"/>
            </a:spcAft>
            <a:buChar char="•"/>
          </a:pPr>
          <a:r>
            <a:rPr lang="en-US" sz="2000" kern="1200" dirty="0"/>
            <a:t>If the court believes that the young adult requires additional services and support to achieve their goals, the Court may make appropriate findings or order DHHS to take action to ensure that the Young Adult receives the identified services and support. </a:t>
          </a:r>
        </a:p>
        <a:p>
          <a:pPr marL="228600" lvl="1" indent="-228600" algn="l" defTabSz="889000">
            <a:lnSpc>
              <a:spcPct val="90000"/>
            </a:lnSpc>
            <a:spcBef>
              <a:spcPct val="0"/>
            </a:spcBef>
            <a:spcAft>
              <a:spcPct val="20000"/>
            </a:spcAft>
            <a:buChar char="•"/>
          </a:pPr>
          <a:r>
            <a:rPr lang="en-US" sz="2000" kern="1200"/>
            <a:t>Permanency Hearing must occur at least once a year. </a:t>
          </a:r>
        </a:p>
        <a:p>
          <a:pPr marL="228600" lvl="1" indent="-228600" algn="l" defTabSz="889000">
            <a:lnSpc>
              <a:spcPct val="90000"/>
            </a:lnSpc>
            <a:spcBef>
              <a:spcPct val="0"/>
            </a:spcBef>
            <a:spcAft>
              <a:spcPct val="20000"/>
            </a:spcAft>
            <a:buChar char="•"/>
          </a:pPr>
          <a:r>
            <a:rPr lang="en-US" sz="2000" kern="1200" dirty="0"/>
            <a:t>Young Adult can request more hearings if they choose. </a:t>
          </a:r>
        </a:p>
        <a:p>
          <a:pPr marL="228600" lvl="1" indent="-228600" algn="l" defTabSz="889000">
            <a:lnSpc>
              <a:spcPct val="90000"/>
            </a:lnSpc>
            <a:spcBef>
              <a:spcPct val="0"/>
            </a:spcBef>
            <a:spcAft>
              <a:spcPct val="20000"/>
            </a:spcAft>
            <a:buNone/>
          </a:pPr>
          <a:endParaRPr lang="en-US" sz="2000" kern="1200" dirty="0"/>
        </a:p>
      </dsp:txBody>
      <dsp:txXfrm>
        <a:off x="0" y="1530618"/>
        <a:ext cx="11552348" cy="2413620"/>
      </dsp:txXfrm>
    </dsp:sp>
    <dsp:sp modelId="{9DF33139-70DC-439F-81B5-C5E129BE6332}">
      <dsp:nvSpPr>
        <dsp:cNvPr id="0" name=""/>
        <dsp:cNvSpPr/>
      </dsp:nvSpPr>
      <dsp:spPr>
        <a:xfrm>
          <a:off x="0" y="3944238"/>
          <a:ext cx="11552348" cy="70765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baseline="0" dirty="0"/>
            <a:t>Foster Care Review Office </a:t>
          </a:r>
          <a:r>
            <a:rPr lang="en-US" sz="2000" kern="1200" baseline="0" dirty="0"/>
            <a:t>oversees the progress and will make recommendations to the court.</a:t>
          </a:r>
          <a:endParaRPr lang="en-US" sz="2000" kern="1200" dirty="0"/>
        </a:p>
      </dsp:txBody>
      <dsp:txXfrm>
        <a:off x="34545" y="3978783"/>
        <a:ext cx="11483258" cy="6385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5C6FE-A291-4C73-B214-3D0935355D64}">
      <dsp:nvSpPr>
        <dsp:cNvPr id="0" name=""/>
        <dsp:cNvSpPr/>
      </dsp:nvSpPr>
      <dsp:spPr>
        <a:xfrm>
          <a:off x="0" y="419967"/>
          <a:ext cx="11560739" cy="7508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t>The Young Adult:</a:t>
          </a:r>
          <a:endParaRPr lang="en-US" sz="2000" kern="1200" dirty="0"/>
        </a:p>
      </dsp:txBody>
      <dsp:txXfrm>
        <a:off x="36655" y="456622"/>
        <a:ext cx="11487429" cy="677577"/>
      </dsp:txXfrm>
    </dsp:sp>
    <dsp:sp modelId="{4113F583-1DB1-4883-8A6E-856B31152FE2}">
      <dsp:nvSpPr>
        <dsp:cNvPr id="0" name=""/>
        <dsp:cNvSpPr/>
      </dsp:nvSpPr>
      <dsp:spPr>
        <a:xfrm>
          <a:off x="0" y="1170854"/>
          <a:ext cx="11560739" cy="1950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05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t>Fails to meet any of the eligibility requirements.</a:t>
          </a:r>
          <a:endParaRPr lang="en-US" sz="2000" kern="1200"/>
        </a:p>
        <a:p>
          <a:pPr marL="228600" lvl="1" indent="-228600" algn="l" defTabSz="889000">
            <a:lnSpc>
              <a:spcPct val="90000"/>
            </a:lnSpc>
            <a:spcBef>
              <a:spcPct val="0"/>
            </a:spcBef>
            <a:spcAft>
              <a:spcPct val="20000"/>
            </a:spcAft>
            <a:buChar char="•"/>
          </a:pPr>
          <a:r>
            <a:rPr lang="en-US" sz="2000" kern="1200" baseline="0"/>
            <a:t>Is incarcerated, committed, or placed in a residential facility by a court. </a:t>
          </a:r>
          <a:endParaRPr lang="en-US" sz="2000" kern="1200"/>
        </a:p>
        <a:p>
          <a:pPr marL="228600" lvl="1" indent="-228600" algn="l" defTabSz="889000">
            <a:lnSpc>
              <a:spcPct val="90000"/>
            </a:lnSpc>
            <a:spcBef>
              <a:spcPct val="0"/>
            </a:spcBef>
            <a:spcAft>
              <a:spcPct val="20000"/>
            </a:spcAft>
            <a:buChar char="•"/>
          </a:pPr>
          <a:r>
            <a:rPr lang="en-US" sz="2000" kern="1200" baseline="0" dirty="0"/>
            <a:t>Fails to meet with the Independence Coordinator for at least 30 days. </a:t>
          </a:r>
          <a:endParaRPr lang="en-US" sz="2000" kern="1200" dirty="0"/>
        </a:p>
        <a:p>
          <a:pPr marL="228600" lvl="1" indent="-228600" algn="l" defTabSz="889000">
            <a:lnSpc>
              <a:spcPct val="90000"/>
            </a:lnSpc>
            <a:spcBef>
              <a:spcPct val="0"/>
            </a:spcBef>
            <a:spcAft>
              <a:spcPct val="20000"/>
            </a:spcAft>
            <a:buChar char="•"/>
          </a:pPr>
          <a:r>
            <a:rPr lang="en-US" sz="2000" kern="1200" baseline="0"/>
            <a:t>Cannot be located for at least 30 days. </a:t>
          </a:r>
          <a:endParaRPr lang="en-US" sz="2000" kern="1200"/>
        </a:p>
        <a:p>
          <a:pPr marL="228600" lvl="1" indent="-228600" algn="l" defTabSz="889000">
            <a:lnSpc>
              <a:spcPct val="90000"/>
            </a:lnSpc>
            <a:spcBef>
              <a:spcPct val="0"/>
            </a:spcBef>
            <a:spcAft>
              <a:spcPct val="20000"/>
            </a:spcAft>
            <a:buChar char="•"/>
          </a:pPr>
          <a:r>
            <a:rPr lang="en-US" sz="2000" kern="1200" baseline="0" dirty="0"/>
            <a:t>Moves outside of Nebraska and does not meet the residency definition.</a:t>
          </a:r>
          <a:endParaRPr lang="en-US" sz="2000" kern="1200" dirty="0"/>
        </a:p>
        <a:p>
          <a:pPr marL="228600" lvl="1" indent="-228600" algn="l" defTabSz="889000">
            <a:lnSpc>
              <a:spcPct val="90000"/>
            </a:lnSpc>
            <a:spcBef>
              <a:spcPct val="0"/>
            </a:spcBef>
            <a:spcAft>
              <a:spcPct val="20000"/>
            </a:spcAft>
            <a:buNone/>
          </a:pPr>
          <a:r>
            <a:rPr lang="en-US" sz="2000" kern="1200" baseline="0" dirty="0"/>
            <a:t> </a:t>
          </a:r>
          <a:endParaRPr lang="en-US" sz="2000" kern="1200" dirty="0"/>
        </a:p>
      </dsp:txBody>
      <dsp:txXfrm>
        <a:off x="0" y="1170854"/>
        <a:ext cx="11560739" cy="1950975"/>
      </dsp:txXfrm>
    </dsp:sp>
    <dsp:sp modelId="{19DD2C21-90F2-41DE-AAEC-F21BAF2E892C}">
      <dsp:nvSpPr>
        <dsp:cNvPr id="0" name=""/>
        <dsp:cNvSpPr/>
      </dsp:nvSpPr>
      <dsp:spPr>
        <a:xfrm>
          <a:off x="0" y="3121829"/>
          <a:ext cx="11560739" cy="7881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a:t>The Young Adult can appeal a Termination. </a:t>
          </a:r>
          <a:endParaRPr lang="en-US" sz="2000" kern="1200"/>
        </a:p>
      </dsp:txBody>
      <dsp:txXfrm>
        <a:off x="38474" y="3160303"/>
        <a:ext cx="11483791" cy="7111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AAFEAB87-44D4-4FC1-8EB9-E721FB8DD100}" type="datetimeFigureOut">
              <a:rPr lang="en-US" smtClean="0"/>
              <a:t>9/8/2025</a:t>
            </a:fld>
            <a:endParaRPr lang="en-US" dirty="0"/>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A46294E7-AE29-47F9-AE22-9754D9CF0CB8}" type="slidenum">
              <a:rPr lang="en-US" smtClean="0"/>
              <a:t>‹#›</a:t>
            </a:fld>
            <a:endParaRPr lang="en-US" dirty="0"/>
          </a:p>
        </p:txBody>
      </p:sp>
    </p:spTree>
    <p:extLst>
      <p:ext uri="{BB962C8B-B14F-4D97-AF65-F5344CB8AC3E}">
        <p14:creationId xmlns:p14="http://schemas.microsoft.com/office/powerpoint/2010/main" val="859367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CIP team do intro and overview/etc. </a:t>
            </a:r>
          </a:p>
        </p:txBody>
      </p:sp>
      <p:sp>
        <p:nvSpPr>
          <p:cNvPr id="4" name="Slide Number Placeholder 3"/>
          <p:cNvSpPr>
            <a:spLocks noGrp="1"/>
          </p:cNvSpPr>
          <p:nvPr>
            <p:ph type="sldNum" sz="quarter" idx="5"/>
          </p:nvPr>
        </p:nvSpPr>
        <p:spPr/>
        <p:txBody>
          <a:bodyPr/>
          <a:lstStyle/>
          <a:p>
            <a:fld id="{A46294E7-AE29-47F9-AE22-9754D9CF0CB8}" type="slidenum">
              <a:rPr lang="en-US" smtClean="0"/>
              <a:t>1</a:t>
            </a:fld>
            <a:endParaRPr lang="en-US" dirty="0"/>
          </a:p>
        </p:txBody>
      </p:sp>
    </p:spTree>
    <p:extLst>
      <p:ext uri="{BB962C8B-B14F-4D97-AF65-F5344CB8AC3E}">
        <p14:creationId xmlns:p14="http://schemas.microsoft.com/office/powerpoint/2010/main" val="410846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Terrence </a:t>
            </a:r>
          </a:p>
          <a:p>
            <a:r>
              <a:rPr lang="en-US" sz="1800" dirty="0">
                <a:effectLst/>
                <a:latin typeface="Times New Roman" panose="02020603050405020304" pitchFamily="18" charset="0"/>
                <a:ea typeface="Times New Roman" panose="02020603050405020304" pitchFamily="18" charset="0"/>
              </a:rPr>
              <a:t>The assigned case managers for the b2i program are known as Independence Coordinators. Independence Coordinators are placed strategically across the state and are responsible for traveling to meet with young adults in the program. Currently, there are 12 specialized Independence Coordinators who primarily work with young adults in the b2i program. The two b2i Supervisors are located in Omaha and Lincoln. </a:t>
            </a:r>
          </a:p>
          <a:p>
            <a:pPr marL="0" marR="0" fontAlgn="base">
              <a:spcBef>
                <a:spcPts val="43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fontAlgn="base">
              <a:spcBef>
                <a:spcPts val="430"/>
              </a:spcBef>
              <a:spcAft>
                <a:spcPts val="0"/>
              </a:spcAft>
            </a:pPr>
            <a:r>
              <a:rPr lang="en-US" sz="1800" dirty="0">
                <a:effectLst/>
                <a:latin typeface="Times New Roman" panose="02020603050405020304" pitchFamily="18" charset="0"/>
                <a:ea typeface="Times New Roman" panose="02020603050405020304" pitchFamily="18" charset="0"/>
              </a:rPr>
              <a:t>With more youth entering the program, CFS plans to hire four additional staff members. However, the locations of those additional staff members have yet to be determined.</a:t>
            </a:r>
          </a:p>
          <a:p>
            <a:pPr marL="0" marR="0">
              <a:spcBef>
                <a:spcPts val="0"/>
              </a:spcBef>
              <a:spcAft>
                <a:spcPts val="0"/>
              </a:spcAft>
            </a:pPr>
            <a:r>
              <a:rPr lang="en-US" sz="1800" kern="1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a:defRPr/>
            </a:pPr>
            <a:fld id="{B65E8765-4669-48A5-A606-0627996DC909}" type="slidenum">
              <a:rPr lang="en-US" smtClean="0"/>
              <a:pPr>
                <a:defRPr/>
              </a:pPr>
              <a:t>11</a:t>
            </a:fld>
            <a:endParaRPr lang="en-US" dirty="0"/>
          </a:p>
        </p:txBody>
      </p:sp>
    </p:spTree>
    <p:extLst>
      <p:ext uri="{BB962C8B-B14F-4D97-AF65-F5344CB8AC3E}">
        <p14:creationId xmlns:p14="http://schemas.microsoft.com/office/powerpoint/2010/main" val="158770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43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Terrence </a:t>
            </a:r>
          </a:p>
          <a:p>
            <a:pPr marL="0" marR="0" fontAlgn="base">
              <a:spcBef>
                <a:spcPts val="430"/>
              </a:spcBef>
              <a:spcAft>
                <a:spcPts val="0"/>
              </a:spcAft>
            </a:pPr>
            <a:r>
              <a:rPr lang="en-US" sz="1800" dirty="0">
                <a:effectLst/>
                <a:latin typeface="Times New Roman" panose="02020603050405020304" pitchFamily="18" charset="0"/>
                <a:ea typeface="Times New Roman" panose="02020603050405020304" pitchFamily="18" charset="0"/>
              </a:rPr>
              <a:t> b2i is a program that aims to support young adults in their transition to adulthood, helping them become self-sufficient and establish permanent relationships. The program offers three main types of services: medical care, case management, and a monthly financial stipend to assist with expenses. Qualifying young adults in b2i may be eligible for Medicaid if federal regulations are met and the young adult meets IV-E eligibility. Most young adults in b2i will apply for Medicaid as income-eligible single adults. Medical coverage must be discussed during transitional meetings to determine if a Medicaid application is necessary.</a:t>
            </a:r>
          </a:p>
          <a:p>
            <a:pPr marL="0" marR="0" fontAlgn="base">
              <a:spcBef>
                <a:spcPts val="43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fontAlgn="base">
              <a:spcBef>
                <a:spcPts val="430"/>
              </a:spcBef>
              <a:spcAft>
                <a:spcPts val="0"/>
              </a:spcAft>
            </a:pPr>
            <a:r>
              <a:rPr lang="en-US" sz="1800" dirty="0">
                <a:effectLst/>
                <a:latin typeface="Times New Roman" panose="02020603050405020304" pitchFamily="18" charset="0"/>
                <a:ea typeface="Times New Roman" panose="02020603050405020304" pitchFamily="18" charset="0"/>
              </a:rPr>
              <a:t>Young adults must meet with their Independence Coordinator at least once a month. Depending on their needs, the location of these monthly visits may vary from the young adult's home to community settings. If additional support is required, the visit frequency can also vary.</a:t>
            </a:r>
          </a:p>
          <a:p>
            <a:pPr marL="0" marR="0" fontAlgn="base">
              <a:spcBef>
                <a:spcPts val="43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fontAlgn="base">
              <a:spcBef>
                <a:spcPts val="430"/>
              </a:spcBef>
              <a:spcAft>
                <a:spcPts val="0"/>
              </a:spcAft>
            </a:pPr>
            <a:r>
              <a:rPr lang="en-US" sz="1800" dirty="0">
                <a:effectLst/>
                <a:latin typeface="Times New Roman" panose="02020603050405020304" pitchFamily="18" charset="0"/>
                <a:ea typeface="Times New Roman" panose="02020603050405020304" pitchFamily="18" charset="0"/>
              </a:rPr>
              <a:t>b2i provides a monthly foster care maintenance stipend of $991.89 to young adults, which is the only payment or funding they will receive. The program does not cover costs for services, programs, college tuition, or fees. However, young adults will be referred to adult or community services for additional support, such as drivers ed, educational support, employment/skill building, mental health, substance abuse, and housing assistance.</a:t>
            </a:r>
          </a:p>
          <a:p>
            <a:pPr marL="0" marR="0">
              <a:spcBef>
                <a:spcPts val="0"/>
              </a:spcBef>
              <a:spcAft>
                <a:spcPts val="0"/>
              </a:spcAft>
            </a:pPr>
            <a:r>
              <a:rPr lang="en-US" sz="1800" kern="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kern="100" dirty="0">
                <a:effectLst/>
                <a:latin typeface="Times New Roman" panose="02020603050405020304" pitchFamily="18" charset="0"/>
                <a:ea typeface="Times New Roman" panose="02020603050405020304"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B65E8765-4669-48A5-A606-0627996DC909}" type="slidenum">
              <a:rPr lang="en-US" smtClean="0"/>
              <a:pPr>
                <a:defRPr/>
              </a:pPr>
              <a:t>12</a:t>
            </a:fld>
            <a:endParaRPr lang="en-US" dirty="0"/>
          </a:p>
        </p:txBody>
      </p:sp>
    </p:spTree>
    <p:extLst>
      <p:ext uri="{BB962C8B-B14F-4D97-AF65-F5344CB8AC3E}">
        <p14:creationId xmlns:p14="http://schemas.microsoft.com/office/powerpoint/2010/main" val="2016420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Terrence </a:t>
            </a:r>
          </a:p>
          <a:p>
            <a:r>
              <a:rPr lang="en-US" dirty="0"/>
              <a:t> Since the inception of b2i, eligibility for the program has been modified and enhanced several times.   The current eligibility includes young adults from the age of 19 until their 21</a:t>
            </a:r>
            <a:r>
              <a:rPr lang="en-US" baseline="30000" dirty="0"/>
              <a:t>st</a:t>
            </a:r>
            <a:r>
              <a:rPr lang="en-US" dirty="0"/>
              <a:t> birthday.  With the exception of tribal young adults who can enter at age 18 if their Tribal codes close jurisdiction at age 18. If this is the case, they can receive support through the b2i program for three years instead of the standard two years. </a:t>
            </a:r>
          </a:p>
          <a:p>
            <a:endParaRPr lang="en-US" dirty="0"/>
          </a:p>
          <a:p>
            <a:r>
              <a:rPr lang="en-US" dirty="0"/>
              <a:t>Youth must have been adjudicated as 43-247 3 (a) which is an abuse or neglect filing, or Sub-Division (8) which is a disrupted guardianship or for youth who were adopted or entered a guardianship at age 16 or older with a subsidized adoption of guardianship agreement. </a:t>
            </a:r>
          </a:p>
          <a:p>
            <a:endParaRPr lang="en-US" dirty="0"/>
          </a:p>
          <a:p>
            <a:r>
              <a:rPr lang="en-US" dirty="0"/>
              <a:t>On the youth’s 19</a:t>
            </a:r>
            <a:r>
              <a:rPr lang="en-US" baseline="30000" dirty="0"/>
              <a:t>th</a:t>
            </a:r>
            <a:r>
              <a:rPr lang="en-US" dirty="0"/>
              <a:t> birthday, they must be in out-of-home care, or the youth's court case was closed due to the youth achieving Independent Living prior to their 19</a:t>
            </a:r>
            <a:r>
              <a:rPr lang="en-US" baseline="30000" dirty="0"/>
              <a:t>th</a:t>
            </a:r>
            <a:r>
              <a:rPr lang="en-US" dirty="0"/>
              <a:t> birthday. </a:t>
            </a:r>
          </a:p>
          <a:p>
            <a:endParaRPr lang="en-US" dirty="0"/>
          </a:p>
        </p:txBody>
      </p:sp>
      <p:sp>
        <p:nvSpPr>
          <p:cNvPr id="4" name="Slide Number Placeholder 3"/>
          <p:cNvSpPr>
            <a:spLocks noGrp="1"/>
          </p:cNvSpPr>
          <p:nvPr>
            <p:ph type="sldNum" sz="quarter" idx="5"/>
          </p:nvPr>
        </p:nvSpPr>
        <p:spPr/>
        <p:txBody>
          <a:bodyPr/>
          <a:lstStyle/>
          <a:p>
            <a:pPr>
              <a:defRPr/>
            </a:pPr>
            <a:fld id="{B65E8765-4669-48A5-A606-0627996DC909}" type="slidenum">
              <a:rPr lang="en-US" smtClean="0"/>
              <a:pPr>
                <a:defRPr/>
              </a:pPr>
              <a:t>13</a:t>
            </a:fld>
            <a:endParaRPr lang="en-US" dirty="0"/>
          </a:p>
        </p:txBody>
      </p:sp>
    </p:spTree>
    <p:extLst>
      <p:ext uri="{BB962C8B-B14F-4D97-AF65-F5344CB8AC3E}">
        <p14:creationId xmlns:p14="http://schemas.microsoft.com/office/powerpoint/2010/main" val="2969676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Terrence </a:t>
            </a:r>
          </a:p>
          <a:p>
            <a:endParaRPr lang="en-US" dirty="0"/>
          </a:p>
        </p:txBody>
      </p:sp>
      <p:sp>
        <p:nvSpPr>
          <p:cNvPr id="4" name="Slide Number Placeholder 3"/>
          <p:cNvSpPr>
            <a:spLocks noGrp="1"/>
          </p:cNvSpPr>
          <p:nvPr>
            <p:ph type="sldNum" sz="quarter" idx="5"/>
          </p:nvPr>
        </p:nvSpPr>
        <p:spPr/>
        <p:txBody>
          <a:bodyPr/>
          <a:lstStyle/>
          <a:p>
            <a:fld id="{A46294E7-AE29-47F9-AE22-9754D9CF0CB8}" type="slidenum">
              <a:rPr lang="en-US" smtClean="0"/>
              <a:t>14</a:t>
            </a:fld>
            <a:endParaRPr lang="en-US" dirty="0"/>
          </a:p>
        </p:txBody>
      </p:sp>
    </p:spTree>
    <p:extLst>
      <p:ext uri="{BB962C8B-B14F-4D97-AF65-F5344CB8AC3E}">
        <p14:creationId xmlns:p14="http://schemas.microsoft.com/office/powerpoint/2010/main" val="411740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Terrence </a:t>
            </a:r>
          </a:p>
          <a:p>
            <a:endParaRPr lang="en-US" dirty="0"/>
          </a:p>
        </p:txBody>
      </p:sp>
      <p:sp>
        <p:nvSpPr>
          <p:cNvPr id="4" name="Slide Number Placeholder 3"/>
          <p:cNvSpPr>
            <a:spLocks noGrp="1"/>
          </p:cNvSpPr>
          <p:nvPr>
            <p:ph type="sldNum" sz="quarter" idx="5"/>
          </p:nvPr>
        </p:nvSpPr>
        <p:spPr/>
        <p:txBody>
          <a:bodyPr/>
          <a:lstStyle/>
          <a:p>
            <a:fld id="{A46294E7-AE29-47F9-AE22-9754D9CF0CB8}" type="slidenum">
              <a:rPr lang="en-US" smtClean="0"/>
              <a:t>15</a:t>
            </a:fld>
            <a:endParaRPr lang="en-US" dirty="0"/>
          </a:p>
        </p:txBody>
      </p:sp>
    </p:spTree>
    <p:extLst>
      <p:ext uri="{BB962C8B-B14F-4D97-AF65-F5344CB8AC3E}">
        <p14:creationId xmlns:p14="http://schemas.microsoft.com/office/powerpoint/2010/main" val="3898300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Terrence </a:t>
            </a:r>
          </a:p>
          <a:p>
            <a:endParaRPr lang="en-US" dirty="0"/>
          </a:p>
        </p:txBody>
      </p:sp>
      <p:sp>
        <p:nvSpPr>
          <p:cNvPr id="4" name="Slide Number Placeholder 3"/>
          <p:cNvSpPr>
            <a:spLocks noGrp="1"/>
          </p:cNvSpPr>
          <p:nvPr>
            <p:ph type="sldNum" sz="quarter" idx="5"/>
          </p:nvPr>
        </p:nvSpPr>
        <p:spPr/>
        <p:txBody>
          <a:bodyPr/>
          <a:lstStyle/>
          <a:p>
            <a:fld id="{A46294E7-AE29-47F9-AE22-9754D9CF0CB8}" type="slidenum">
              <a:rPr lang="en-US" smtClean="0"/>
              <a:t>16</a:t>
            </a:fld>
            <a:endParaRPr lang="en-US" dirty="0"/>
          </a:p>
        </p:txBody>
      </p:sp>
    </p:spTree>
    <p:extLst>
      <p:ext uri="{BB962C8B-B14F-4D97-AF65-F5344CB8AC3E}">
        <p14:creationId xmlns:p14="http://schemas.microsoft.com/office/powerpoint/2010/main" val="2230539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Terrence </a:t>
            </a:r>
          </a:p>
          <a:p>
            <a:r>
              <a:rPr lang="en-US" dirty="0"/>
              <a:t>Young Adults will be involved in a court case. A petition will be initiated with the court within 10 to 15 days of the VSSA's signature. The Court will determine the young adult's best interest and whether additional support is needed.  </a:t>
            </a:r>
          </a:p>
          <a:p>
            <a:endParaRPr lang="en-US" dirty="0"/>
          </a:p>
          <a:p>
            <a:r>
              <a:rPr lang="en-US" dirty="0"/>
              <a:t>Permanency hearings will be scheduled once a year, and the young adult can request additional hearings. Young adults will have a say in when these hearings are scheduled.</a:t>
            </a:r>
          </a:p>
          <a:p>
            <a:endParaRPr lang="en-US" dirty="0"/>
          </a:p>
          <a:p>
            <a:r>
              <a:rPr lang="en-US" dirty="0"/>
              <a:t>The court can be where the young adult lives which will ease the access to court hearings.  </a:t>
            </a:r>
          </a:p>
        </p:txBody>
      </p:sp>
      <p:sp>
        <p:nvSpPr>
          <p:cNvPr id="4" name="Slide Number Placeholder 3"/>
          <p:cNvSpPr>
            <a:spLocks noGrp="1"/>
          </p:cNvSpPr>
          <p:nvPr>
            <p:ph type="sldNum" sz="quarter" idx="5"/>
          </p:nvPr>
        </p:nvSpPr>
        <p:spPr/>
        <p:txBody>
          <a:bodyPr/>
          <a:lstStyle/>
          <a:p>
            <a:pPr>
              <a:defRPr/>
            </a:pPr>
            <a:fld id="{B65E8765-4669-48A5-A606-0627996DC909}" type="slidenum">
              <a:rPr lang="en-US" smtClean="0"/>
              <a:pPr>
                <a:defRPr/>
              </a:pPr>
              <a:t>17</a:t>
            </a:fld>
            <a:endParaRPr lang="en-US" dirty="0"/>
          </a:p>
        </p:txBody>
      </p:sp>
    </p:spTree>
    <p:extLst>
      <p:ext uri="{BB962C8B-B14F-4D97-AF65-F5344CB8AC3E}">
        <p14:creationId xmlns:p14="http://schemas.microsoft.com/office/powerpoint/2010/main" val="3907517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Terrence </a:t>
            </a:r>
          </a:p>
          <a:p>
            <a:r>
              <a:rPr lang="en-US" dirty="0"/>
              <a:t>A Young Adult can voluntarily leave the program if they determine the program is not what they want to be involved in or can be terminated by DHHS for not following Programming requirements. </a:t>
            </a:r>
          </a:p>
          <a:p>
            <a:endParaRPr lang="en-US" dirty="0"/>
          </a:p>
          <a:p>
            <a:endParaRPr lang="en-US" dirty="0"/>
          </a:p>
          <a:p>
            <a:r>
              <a:rPr lang="en-US" dirty="0"/>
              <a:t>A young adult can be terminated from b2i if they fail to meet any of the eligibility requirements, such as not allowing the Independence Coordinator to observe their housing, not meeting the Nebraska Residency definition, lack of participation program requirements, or failing to provide documentation of employment, education, or participation in activities to eliminate the barriers to employment. </a:t>
            </a:r>
          </a:p>
          <a:p>
            <a:endParaRPr lang="en-US" dirty="0"/>
          </a:p>
          <a:p>
            <a:r>
              <a:rPr lang="en-US" dirty="0"/>
              <a:t>If the young adult is incarcerated for more than 30 days or if they were committed through a Mental Health Board. </a:t>
            </a:r>
          </a:p>
          <a:p>
            <a:endParaRPr lang="en-US" dirty="0"/>
          </a:p>
          <a:p>
            <a:r>
              <a:rPr lang="en-US" dirty="0"/>
              <a:t>The young adult does not respond or can be located for at least 30 days.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Even if a young adult receives a 30-day termination letter,  the young adult can correct the issues causing the termination notice within the time frame identified, the termination will be stopped. </a:t>
            </a:r>
          </a:p>
          <a:p>
            <a:endParaRPr lang="en-US" dirty="0"/>
          </a:p>
          <a:p>
            <a:r>
              <a:rPr lang="en-US" dirty="0"/>
              <a:t>If the young adult volunteers to leave the program or are terminated, they can re-enter (there is no limit on re-entries) before they turn 21. </a:t>
            </a:r>
          </a:p>
          <a:p>
            <a:endParaRPr lang="en-US" dirty="0"/>
          </a:p>
          <a:p>
            <a:r>
              <a:rPr lang="en-US" dirty="0"/>
              <a:t>The young adult can appeal a termination and will be advised on how to do that. </a:t>
            </a:r>
          </a:p>
          <a:p>
            <a:endParaRPr lang="en-US" dirty="0"/>
          </a:p>
        </p:txBody>
      </p:sp>
      <p:sp>
        <p:nvSpPr>
          <p:cNvPr id="4" name="Slide Number Placeholder 3"/>
          <p:cNvSpPr>
            <a:spLocks noGrp="1"/>
          </p:cNvSpPr>
          <p:nvPr>
            <p:ph type="sldNum" sz="quarter" idx="5"/>
          </p:nvPr>
        </p:nvSpPr>
        <p:spPr/>
        <p:txBody>
          <a:bodyPr/>
          <a:lstStyle/>
          <a:p>
            <a:pPr>
              <a:defRPr/>
            </a:pPr>
            <a:fld id="{B65E8765-4669-48A5-A606-0627996DC909}" type="slidenum">
              <a:rPr lang="en-US" smtClean="0"/>
              <a:pPr>
                <a:defRPr/>
              </a:pPr>
              <a:t>18</a:t>
            </a:fld>
            <a:endParaRPr lang="en-US" dirty="0"/>
          </a:p>
        </p:txBody>
      </p:sp>
    </p:spTree>
    <p:extLst>
      <p:ext uri="{BB962C8B-B14F-4D97-AF65-F5344CB8AC3E}">
        <p14:creationId xmlns:p14="http://schemas.microsoft.com/office/powerpoint/2010/main" val="1427460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Probation </a:t>
            </a:r>
          </a:p>
        </p:txBody>
      </p:sp>
      <p:sp>
        <p:nvSpPr>
          <p:cNvPr id="4" name="Slide Number Placeholder 3"/>
          <p:cNvSpPr>
            <a:spLocks noGrp="1"/>
          </p:cNvSpPr>
          <p:nvPr>
            <p:ph type="sldNum" sz="quarter" idx="5"/>
          </p:nvPr>
        </p:nvSpPr>
        <p:spPr/>
        <p:txBody>
          <a:bodyPr/>
          <a:lstStyle/>
          <a:p>
            <a:fld id="{A46294E7-AE29-47F9-AE22-9754D9CF0CB8}" type="slidenum">
              <a:rPr lang="en-US" smtClean="0"/>
              <a:t>19</a:t>
            </a:fld>
            <a:endParaRPr lang="en-US" dirty="0"/>
          </a:p>
        </p:txBody>
      </p:sp>
    </p:spTree>
    <p:extLst>
      <p:ext uri="{BB962C8B-B14F-4D97-AF65-F5344CB8AC3E}">
        <p14:creationId xmlns:p14="http://schemas.microsoft.com/office/powerpoint/2010/main" val="1887260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Probation </a:t>
            </a:r>
          </a:p>
        </p:txBody>
      </p:sp>
      <p:sp>
        <p:nvSpPr>
          <p:cNvPr id="4" name="Slide Number Placeholder 3"/>
          <p:cNvSpPr>
            <a:spLocks noGrp="1"/>
          </p:cNvSpPr>
          <p:nvPr>
            <p:ph type="sldNum" sz="quarter" idx="5"/>
          </p:nvPr>
        </p:nvSpPr>
        <p:spPr/>
        <p:txBody>
          <a:bodyPr/>
          <a:lstStyle/>
          <a:p>
            <a:fld id="{A46294E7-AE29-47F9-AE22-9754D9CF0CB8}" type="slidenum">
              <a:rPr lang="en-US" smtClean="0"/>
              <a:t>20</a:t>
            </a:fld>
            <a:endParaRPr lang="en-US" dirty="0"/>
          </a:p>
        </p:txBody>
      </p:sp>
    </p:spTree>
    <p:extLst>
      <p:ext uri="{BB962C8B-B14F-4D97-AF65-F5344CB8AC3E}">
        <p14:creationId xmlns:p14="http://schemas.microsoft.com/office/powerpoint/2010/main" val="408144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Camas / Deanna </a:t>
            </a:r>
          </a:p>
        </p:txBody>
      </p:sp>
      <p:sp>
        <p:nvSpPr>
          <p:cNvPr id="4" name="Slide Number Placeholder 3"/>
          <p:cNvSpPr>
            <a:spLocks noGrp="1"/>
          </p:cNvSpPr>
          <p:nvPr>
            <p:ph type="sldNum" sz="quarter" idx="5"/>
          </p:nvPr>
        </p:nvSpPr>
        <p:spPr/>
        <p:txBody>
          <a:bodyPr/>
          <a:lstStyle/>
          <a:p>
            <a:fld id="{A46294E7-AE29-47F9-AE22-9754D9CF0CB8}" type="slidenum">
              <a:rPr lang="en-US" smtClean="0"/>
              <a:t>2</a:t>
            </a:fld>
            <a:endParaRPr lang="en-US" dirty="0"/>
          </a:p>
        </p:txBody>
      </p:sp>
    </p:spTree>
    <p:extLst>
      <p:ext uri="{BB962C8B-B14F-4D97-AF65-F5344CB8AC3E}">
        <p14:creationId xmlns:p14="http://schemas.microsoft.com/office/powerpoint/2010/main" val="1371284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Probation </a:t>
            </a:r>
          </a:p>
        </p:txBody>
      </p:sp>
      <p:sp>
        <p:nvSpPr>
          <p:cNvPr id="4" name="Slide Number Placeholder 3"/>
          <p:cNvSpPr>
            <a:spLocks noGrp="1"/>
          </p:cNvSpPr>
          <p:nvPr>
            <p:ph type="sldNum" sz="quarter" idx="5"/>
          </p:nvPr>
        </p:nvSpPr>
        <p:spPr/>
        <p:txBody>
          <a:bodyPr/>
          <a:lstStyle/>
          <a:p>
            <a:fld id="{A46294E7-AE29-47F9-AE22-9754D9CF0CB8}" type="slidenum">
              <a:rPr lang="en-US" smtClean="0"/>
              <a:t>21</a:t>
            </a:fld>
            <a:endParaRPr lang="en-US" dirty="0"/>
          </a:p>
        </p:txBody>
      </p:sp>
    </p:spTree>
    <p:extLst>
      <p:ext uri="{BB962C8B-B14F-4D97-AF65-F5344CB8AC3E}">
        <p14:creationId xmlns:p14="http://schemas.microsoft.com/office/powerpoint/2010/main" val="3543931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Camas / Deanna </a:t>
            </a:r>
          </a:p>
          <a:p>
            <a:r>
              <a:rPr lang="en-US" dirty="0"/>
              <a:t>As we move forward, it's important to consider the following: The law allows a court to make a "Contrary to Welfare" finding within six months of a youth's 19th birthday. Depending on when the court makes this finding, the timelines outlined may need to be adjusted to ensure a successful entry into b2i. DHHS and the Office of Probation Administration will have to work closely together and have continued collaboration as we navigate through the process. With limited b2i staff scattered across the state, we want to eliminate the change in Independence Coordinators as much as possible by being proactive in identifying where the youth may want to live at age 19 for the purpose of consistency with IC assignment for the youth. Keep in mind that the only way a young adult can be involved in b2i is to have contrary to the welfare finding. If this is not secured prior to age 19, the young adult will not be eligible.  </a:t>
            </a:r>
          </a:p>
        </p:txBody>
      </p:sp>
      <p:sp>
        <p:nvSpPr>
          <p:cNvPr id="4" name="Slide Number Placeholder 3"/>
          <p:cNvSpPr>
            <a:spLocks noGrp="1"/>
          </p:cNvSpPr>
          <p:nvPr>
            <p:ph type="sldNum" sz="quarter" idx="5"/>
          </p:nvPr>
        </p:nvSpPr>
        <p:spPr/>
        <p:txBody>
          <a:bodyPr/>
          <a:lstStyle/>
          <a:p>
            <a:pPr>
              <a:defRPr/>
            </a:pPr>
            <a:fld id="{B65E8765-4669-48A5-A606-0627996DC909}" type="slidenum">
              <a:rPr lang="en-US" smtClean="0"/>
              <a:pPr>
                <a:defRPr/>
              </a:pPr>
              <a:t>23</a:t>
            </a:fld>
            <a:endParaRPr lang="en-US" dirty="0"/>
          </a:p>
        </p:txBody>
      </p:sp>
    </p:spTree>
    <p:extLst>
      <p:ext uri="{BB962C8B-B14F-4D97-AF65-F5344CB8AC3E}">
        <p14:creationId xmlns:p14="http://schemas.microsoft.com/office/powerpoint/2010/main" val="314747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AEB7E-C300-7CC8-0611-2123D9D69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86CE6-82B2-8F3A-AEE2-D260FFB71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91FE70-BEE8-216A-836D-45170EC1C95D}"/>
              </a:ext>
            </a:extLst>
          </p:cNvPr>
          <p:cNvSpPr>
            <a:spLocks noGrp="1"/>
          </p:cNvSpPr>
          <p:nvPr>
            <p:ph type="body" idx="1"/>
          </p:nvPr>
        </p:nvSpPr>
        <p:spPr/>
        <p:txBody>
          <a:bodyPr/>
          <a:lstStyle/>
          <a:p>
            <a:r>
              <a:rPr lang="en-US" dirty="0"/>
              <a:t>Camas / Deanna </a:t>
            </a:r>
          </a:p>
          <a:p>
            <a:r>
              <a:rPr lang="en-US" dirty="0"/>
              <a:t>As we move forward, it's important to consider the following: The law allows a court to make a "Contrary to Welfare" finding within six months of a youth's 19th birthday. Depending on when the court makes this finding, the timelines outlined may need to be adjusted to ensure a successful entry into b2i. DHHS and the Office of Probation Administration will have to work closely together and have continued collaboration as we navigate through the process. With limited b2i staff scattered across the state, we want to eliminate the change in Independence Coordinators as much as possible by being proactive in identifying where the youth may want to live at age 19 for the purpose of consistency with IC assignment for the youth. Keep in mind that the only way a young adult can be involved in b2i is to have contrary to the welfare finding. If this is not secured prior to age 19, the young adult will not be eligible.  </a:t>
            </a:r>
          </a:p>
        </p:txBody>
      </p:sp>
      <p:sp>
        <p:nvSpPr>
          <p:cNvPr id="4" name="Slide Number Placeholder 3">
            <a:extLst>
              <a:ext uri="{FF2B5EF4-FFF2-40B4-BE49-F238E27FC236}">
                <a16:creationId xmlns:a16="http://schemas.microsoft.com/office/drawing/2014/main" id="{D94B4A50-7975-D1A2-867B-ABA5B9A968FE}"/>
              </a:ext>
            </a:extLst>
          </p:cNvPr>
          <p:cNvSpPr>
            <a:spLocks noGrp="1"/>
          </p:cNvSpPr>
          <p:nvPr>
            <p:ph type="sldNum" sz="quarter" idx="5"/>
          </p:nvPr>
        </p:nvSpPr>
        <p:spPr/>
        <p:txBody>
          <a:bodyPr/>
          <a:lstStyle/>
          <a:p>
            <a:pPr>
              <a:defRPr/>
            </a:pPr>
            <a:fld id="{B65E8765-4669-48A5-A606-0627996DC909}" type="slidenum">
              <a:rPr lang="en-US" smtClean="0"/>
              <a:pPr>
                <a:defRPr/>
              </a:pPr>
              <a:t>24</a:t>
            </a:fld>
            <a:endParaRPr lang="en-US" dirty="0"/>
          </a:p>
        </p:txBody>
      </p:sp>
    </p:spTree>
    <p:extLst>
      <p:ext uri="{BB962C8B-B14F-4D97-AF65-F5344CB8AC3E}">
        <p14:creationId xmlns:p14="http://schemas.microsoft.com/office/powerpoint/2010/main" val="846154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Camas</a:t>
            </a:r>
          </a:p>
        </p:txBody>
      </p:sp>
      <p:sp>
        <p:nvSpPr>
          <p:cNvPr id="4" name="Slide Number Placeholder 3"/>
          <p:cNvSpPr>
            <a:spLocks noGrp="1"/>
          </p:cNvSpPr>
          <p:nvPr>
            <p:ph type="sldNum" sz="quarter" idx="5"/>
          </p:nvPr>
        </p:nvSpPr>
        <p:spPr/>
        <p:txBody>
          <a:bodyPr/>
          <a:lstStyle/>
          <a:p>
            <a:fld id="{A46294E7-AE29-47F9-AE22-9754D9CF0CB8}" type="slidenum">
              <a:rPr lang="en-US" smtClean="0"/>
              <a:t>26</a:t>
            </a:fld>
            <a:endParaRPr lang="en-US" dirty="0"/>
          </a:p>
        </p:txBody>
      </p:sp>
    </p:spTree>
    <p:extLst>
      <p:ext uri="{BB962C8B-B14F-4D97-AF65-F5344CB8AC3E}">
        <p14:creationId xmlns:p14="http://schemas.microsoft.com/office/powerpoint/2010/main" val="187386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Camas / Deanna</a:t>
            </a:r>
          </a:p>
        </p:txBody>
      </p:sp>
      <p:sp>
        <p:nvSpPr>
          <p:cNvPr id="4" name="Slide Number Placeholder 3"/>
          <p:cNvSpPr>
            <a:spLocks noGrp="1"/>
          </p:cNvSpPr>
          <p:nvPr>
            <p:ph type="sldNum" sz="quarter" idx="5"/>
          </p:nvPr>
        </p:nvSpPr>
        <p:spPr/>
        <p:txBody>
          <a:bodyPr/>
          <a:lstStyle/>
          <a:p>
            <a:fld id="{A46294E7-AE29-47F9-AE22-9754D9CF0CB8}" type="slidenum">
              <a:rPr lang="en-US" smtClean="0"/>
              <a:t>35</a:t>
            </a:fld>
            <a:endParaRPr lang="en-US" dirty="0"/>
          </a:p>
        </p:txBody>
      </p:sp>
    </p:spTree>
    <p:extLst>
      <p:ext uri="{BB962C8B-B14F-4D97-AF65-F5344CB8AC3E}">
        <p14:creationId xmlns:p14="http://schemas.microsoft.com/office/powerpoint/2010/main" val="418758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C3FCA-530F-69D7-51A4-0BC3CB0D5D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9A166-1880-7998-D03E-14DCC9C41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057FE-D7A7-DEBE-BC88-4A1861A3ACEA}"/>
              </a:ext>
            </a:extLst>
          </p:cNvPr>
          <p:cNvSpPr>
            <a:spLocks noGrp="1"/>
          </p:cNvSpPr>
          <p:nvPr>
            <p:ph type="body" idx="1"/>
          </p:nvPr>
        </p:nvSpPr>
        <p:spPr/>
        <p:txBody>
          <a:bodyPr/>
          <a:lstStyle/>
          <a:p>
            <a:r>
              <a:rPr lang="en-US" dirty="0"/>
              <a:t>Camas / Deanna</a:t>
            </a:r>
          </a:p>
        </p:txBody>
      </p:sp>
      <p:sp>
        <p:nvSpPr>
          <p:cNvPr id="4" name="Slide Number Placeholder 3">
            <a:extLst>
              <a:ext uri="{FF2B5EF4-FFF2-40B4-BE49-F238E27FC236}">
                <a16:creationId xmlns:a16="http://schemas.microsoft.com/office/drawing/2014/main" id="{82A49072-3E5D-F91D-3660-3E887E0B7565}"/>
              </a:ext>
            </a:extLst>
          </p:cNvPr>
          <p:cNvSpPr>
            <a:spLocks noGrp="1"/>
          </p:cNvSpPr>
          <p:nvPr>
            <p:ph type="sldNum" sz="quarter" idx="5"/>
          </p:nvPr>
        </p:nvSpPr>
        <p:spPr/>
        <p:txBody>
          <a:bodyPr/>
          <a:lstStyle/>
          <a:p>
            <a:fld id="{A46294E7-AE29-47F9-AE22-9754D9CF0CB8}" type="slidenum">
              <a:rPr lang="en-US" smtClean="0"/>
              <a:t>36</a:t>
            </a:fld>
            <a:endParaRPr lang="en-US" dirty="0"/>
          </a:p>
        </p:txBody>
      </p:sp>
    </p:spTree>
    <p:extLst>
      <p:ext uri="{BB962C8B-B14F-4D97-AF65-F5344CB8AC3E}">
        <p14:creationId xmlns:p14="http://schemas.microsoft.com/office/powerpoint/2010/main" val="102997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t>
            </a:r>
          </a:p>
        </p:txBody>
      </p:sp>
      <p:sp>
        <p:nvSpPr>
          <p:cNvPr id="4" name="Slide Number Placeholder 3"/>
          <p:cNvSpPr>
            <a:spLocks noGrp="1"/>
          </p:cNvSpPr>
          <p:nvPr>
            <p:ph type="sldNum" sz="quarter" idx="5"/>
          </p:nvPr>
        </p:nvSpPr>
        <p:spPr/>
        <p:txBody>
          <a:bodyPr/>
          <a:lstStyle/>
          <a:p>
            <a:fld id="{A46294E7-AE29-47F9-AE22-9754D9CF0CB8}" type="slidenum">
              <a:rPr lang="en-US" smtClean="0"/>
              <a:t>37</a:t>
            </a:fld>
            <a:endParaRPr lang="en-US" dirty="0"/>
          </a:p>
        </p:txBody>
      </p:sp>
    </p:spTree>
    <p:extLst>
      <p:ext uri="{BB962C8B-B14F-4D97-AF65-F5344CB8AC3E}">
        <p14:creationId xmlns:p14="http://schemas.microsoft.com/office/powerpoint/2010/main" val="152724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 </a:t>
            </a:r>
          </a:p>
        </p:txBody>
      </p:sp>
      <p:sp>
        <p:nvSpPr>
          <p:cNvPr id="4" name="Slide Number Placeholder 3"/>
          <p:cNvSpPr>
            <a:spLocks noGrp="1"/>
          </p:cNvSpPr>
          <p:nvPr>
            <p:ph type="sldNum" sz="quarter" idx="10"/>
          </p:nvPr>
        </p:nvSpPr>
        <p:spPr/>
        <p:txBody>
          <a:bodyPr/>
          <a:lstStyle/>
          <a:p>
            <a:fld id="{B87A9141-6C17-5047-BB73-D8360932D74B}" type="slidenum">
              <a:rPr lang="en-US" smtClean="0"/>
              <a:t>3</a:t>
            </a:fld>
            <a:endParaRPr lang="en-US" dirty="0"/>
          </a:p>
        </p:txBody>
      </p:sp>
    </p:spTree>
    <p:extLst>
      <p:ext uri="{BB962C8B-B14F-4D97-AF65-F5344CB8AC3E}">
        <p14:creationId xmlns:p14="http://schemas.microsoft.com/office/powerpoint/2010/main" val="10389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10"/>
          </p:nvPr>
        </p:nvSpPr>
        <p:spPr/>
        <p:txBody>
          <a:bodyPr/>
          <a:lstStyle/>
          <a:p>
            <a:fld id="{B87A9141-6C17-5047-BB73-D8360932D74B}" type="slidenum">
              <a:rPr lang="en-US" smtClean="0"/>
              <a:t>4</a:t>
            </a:fld>
            <a:endParaRPr lang="en-US" dirty="0"/>
          </a:p>
        </p:txBody>
      </p:sp>
    </p:spTree>
    <p:extLst>
      <p:ext uri="{BB962C8B-B14F-4D97-AF65-F5344CB8AC3E}">
        <p14:creationId xmlns:p14="http://schemas.microsoft.com/office/powerpoint/2010/main" val="37180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B87A9141-6C17-5047-BB73-D8360932D74B}" type="slidenum">
              <a:rPr lang="en-US" smtClean="0"/>
              <a:t>5</a:t>
            </a:fld>
            <a:endParaRPr lang="en-US" dirty="0"/>
          </a:p>
        </p:txBody>
      </p:sp>
    </p:spTree>
    <p:extLst>
      <p:ext uri="{BB962C8B-B14F-4D97-AF65-F5344CB8AC3E}">
        <p14:creationId xmlns:p14="http://schemas.microsoft.com/office/powerpoint/2010/main" val="179399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Slide Number Placeholder 3"/>
          <p:cNvSpPr>
            <a:spLocks noGrp="1"/>
          </p:cNvSpPr>
          <p:nvPr>
            <p:ph type="sldNum" sz="quarter" idx="5"/>
          </p:nvPr>
        </p:nvSpPr>
        <p:spPr/>
        <p:txBody>
          <a:bodyPr/>
          <a:lstStyle/>
          <a:p>
            <a:fld id="{A46294E7-AE29-47F9-AE22-9754D9CF0CB8}" type="slidenum">
              <a:rPr lang="en-US" smtClean="0"/>
              <a:t>7</a:t>
            </a:fld>
            <a:endParaRPr lang="en-US" dirty="0"/>
          </a:p>
        </p:txBody>
      </p:sp>
    </p:spTree>
    <p:extLst>
      <p:ext uri="{BB962C8B-B14F-4D97-AF65-F5344CB8AC3E}">
        <p14:creationId xmlns:p14="http://schemas.microsoft.com/office/powerpoint/2010/main" val="206212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Camas</a:t>
            </a:r>
          </a:p>
          <a:p>
            <a:pPr>
              <a:spcBef>
                <a:spcPct val="0"/>
              </a:spcBef>
            </a:pPr>
            <a:r>
              <a:rPr lang="en-US" dirty="0"/>
              <a:t>As of March 31, 2024, 230 young adults are in the program. Since its inception in 2014, 1,453 young people have taken advantage of b2i. </a:t>
            </a:r>
          </a:p>
          <a:p>
            <a:pPr>
              <a:spcBef>
                <a:spcPct val="0"/>
              </a:spcBef>
            </a:pPr>
            <a:endParaRPr lang="en-US" dirty="0"/>
          </a:p>
          <a:p>
            <a:pPr>
              <a:spcBef>
                <a:spcPct val="0"/>
              </a:spcBef>
            </a:pPr>
            <a:endParaRPr lang="en-US"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1046E2-E1B1-4601-91B9-A9B4A1EFDF32}" type="slidenum">
              <a:rPr lang="en-US">
                <a:cs typeface="Arial" charset="0"/>
              </a:rPr>
              <a:pPr fontAlgn="base">
                <a:spcBef>
                  <a:spcPct val="0"/>
                </a:spcBef>
                <a:spcAft>
                  <a:spcPct val="0"/>
                </a:spcAft>
              </a:pPr>
              <a:t>8</a:t>
            </a:fld>
            <a:endParaRPr lang="en-US" dirty="0">
              <a:cs typeface="Arial" charset="0"/>
            </a:endParaRPr>
          </a:p>
        </p:txBody>
      </p:sp>
    </p:spTree>
    <p:extLst>
      <p:ext uri="{BB962C8B-B14F-4D97-AF65-F5344CB8AC3E}">
        <p14:creationId xmlns:p14="http://schemas.microsoft.com/office/powerpoint/2010/main" val="383707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3F34E-AB20-3263-46D0-17D2647420C1}"/>
            </a:ext>
          </a:extLst>
        </p:cNvPr>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4E4B7B7-2668-F557-E16E-0A6EACF63ED4}"/>
              </a:ext>
            </a:extLst>
          </p:cNvPr>
          <p:cNvSpPr>
            <a:spLocks noGrp="1" noRot="1" noChangeAspect="1"/>
          </p:cNvSpPr>
          <p:nvPr>
            <p:ph type="sldImg"/>
          </p:nvPr>
        </p:nvSpPr>
        <p:spPr bwMode="auto">
          <a:noFill/>
          <a:ln>
            <a:solidFill>
              <a:srgbClr val="000000"/>
            </a:solidFill>
            <a:miter lim="800000"/>
            <a:headEnd/>
            <a:tailEnd/>
          </a:ln>
        </p:spPr>
      </p:sp>
      <p:sp>
        <p:nvSpPr>
          <p:cNvPr id="18434" name="Notes Placeholder 2">
            <a:extLst>
              <a:ext uri="{FF2B5EF4-FFF2-40B4-BE49-F238E27FC236}">
                <a16:creationId xmlns:a16="http://schemas.microsoft.com/office/drawing/2014/main" id="{3CDBF492-42E9-440D-5126-A399760E88E8}"/>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Camas</a:t>
            </a:r>
          </a:p>
          <a:p>
            <a:pPr>
              <a:spcBef>
                <a:spcPct val="0"/>
              </a:spcBef>
            </a:pPr>
            <a:r>
              <a:rPr lang="en-US" dirty="0"/>
              <a:t>As of March 31, 2024, 230 young adults are in the program. Since its inception in 2014, 1,453 young people have taken advantage of b2i. </a:t>
            </a:r>
          </a:p>
          <a:p>
            <a:pPr>
              <a:spcBef>
                <a:spcPct val="0"/>
              </a:spcBef>
            </a:pPr>
            <a:endParaRPr lang="en-US" dirty="0"/>
          </a:p>
          <a:p>
            <a:pPr>
              <a:spcBef>
                <a:spcPct val="0"/>
              </a:spcBef>
            </a:pPr>
            <a:endParaRPr lang="en-US" dirty="0"/>
          </a:p>
        </p:txBody>
      </p:sp>
      <p:sp>
        <p:nvSpPr>
          <p:cNvPr id="18435" name="Slide Number Placeholder 3">
            <a:extLst>
              <a:ext uri="{FF2B5EF4-FFF2-40B4-BE49-F238E27FC236}">
                <a16:creationId xmlns:a16="http://schemas.microsoft.com/office/drawing/2014/main" id="{4EA26544-C031-63A4-6CA2-362B2F59DF0A}"/>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1046E2-E1B1-4601-91B9-A9B4A1EFDF32}" type="slidenum">
              <a:rPr lang="en-US">
                <a:cs typeface="Arial" charset="0"/>
              </a:rPr>
              <a:pPr fontAlgn="base">
                <a:spcBef>
                  <a:spcPct val="0"/>
                </a:spcBef>
                <a:spcAft>
                  <a:spcPct val="0"/>
                </a:spcAft>
              </a:pPr>
              <a:t>9</a:t>
            </a:fld>
            <a:endParaRPr lang="en-US" dirty="0">
              <a:cs typeface="Arial" charset="0"/>
            </a:endParaRPr>
          </a:p>
        </p:txBody>
      </p:sp>
    </p:spTree>
    <p:extLst>
      <p:ext uri="{BB962C8B-B14F-4D97-AF65-F5344CB8AC3E}">
        <p14:creationId xmlns:p14="http://schemas.microsoft.com/office/powerpoint/2010/main" val="18582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Camas</a:t>
            </a:r>
          </a:p>
        </p:txBody>
      </p:sp>
      <p:sp>
        <p:nvSpPr>
          <p:cNvPr id="4" name="Slide Number Placeholder 3"/>
          <p:cNvSpPr>
            <a:spLocks noGrp="1"/>
          </p:cNvSpPr>
          <p:nvPr>
            <p:ph type="sldNum" sz="quarter" idx="5"/>
          </p:nvPr>
        </p:nvSpPr>
        <p:spPr/>
        <p:txBody>
          <a:bodyPr/>
          <a:lstStyle/>
          <a:p>
            <a:fld id="{A46294E7-AE29-47F9-AE22-9754D9CF0CB8}" type="slidenum">
              <a:rPr lang="en-US" smtClean="0"/>
              <a:t>10</a:t>
            </a:fld>
            <a:endParaRPr lang="en-US" dirty="0"/>
          </a:p>
        </p:txBody>
      </p:sp>
    </p:spTree>
    <p:extLst>
      <p:ext uri="{BB962C8B-B14F-4D97-AF65-F5344CB8AC3E}">
        <p14:creationId xmlns:p14="http://schemas.microsoft.com/office/powerpoint/2010/main" val="53151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2685860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99F5D259-A5AB-4217-A363-3511F69A37E4}" type="slidenum">
              <a:rPr lang="en-US" smtClean="0"/>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5288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9293369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304E47-FDC8-4183-9AB4-E2476E4FB63D}" type="datetime1">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5D259-A5AB-4217-A363-3511F69A37E4}" type="slidenum">
              <a:rPr lang="en-US" smtClean="0"/>
              <a:t>‹#›</a:t>
            </a:fld>
            <a:endParaRPr lang="en-US" dirty="0"/>
          </a:p>
        </p:txBody>
      </p:sp>
    </p:spTree>
    <p:extLst>
      <p:ext uri="{BB962C8B-B14F-4D97-AF65-F5344CB8AC3E}">
        <p14:creationId xmlns:p14="http://schemas.microsoft.com/office/powerpoint/2010/main" val="3789968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C0220-7C87-4864-A28C-EA94AB18EAD2}" type="datetime1">
              <a:rPr lang="en-US" smtClean="0"/>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F5D259-A5AB-4217-A363-3511F69A37E4}" type="slidenum">
              <a:rPr lang="en-US" smtClean="0"/>
              <a:t>‹#›</a:t>
            </a:fld>
            <a:endParaRPr lang="en-US" dirty="0"/>
          </a:p>
        </p:txBody>
      </p:sp>
    </p:spTree>
    <p:extLst>
      <p:ext uri="{BB962C8B-B14F-4D97-AF65-F5344CB8AC3E}">
        <p14:creationId xmlns:p14="http://schemas.microsoft.com/office/powerpoint/2010/main" val="77124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0E86AE-9F96-46D0-97CC-87179B59FCC0}" type="datetime1">
              <a:rPr lang="en-US" smtClean="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F5D259-A5AB-4217-A363-3511F69A37E4}" type="slidenum">
              <a:rPr lang="en-US" smtClean="0"/>
              <a:t>‹#›</a:t>
            </a:fld>
            <a:endParaRPr lang="en-US" dirty="0"/>
          </a:p>
        </p:txBody>
      </p:sp>
    </p:spTree>
    <p:extLst>
      <p:ext uri="{BB962C8B-B14F-4D97-AF65-F5344CB8AC3E}">
        <p14:creationId xmlns:p14="http://schemas.microsoft.com/office/powerpoint/2010/main" val="204968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8193D2-9160-40A0-ABFA-CEC1CE676951}" type="datetime1">
              <a:rPr lang="en-US" smtClean="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F5D259-A5AB-4217-A363-3511F69A37E4}" type="slidenum">
              <a:rPr lang="en-US" smtClean="0"/>
              <a:t>‹#›</a:t>
            </a:fld>
            <a:endParaRPr lang="en-US" dirty="0"/>
          </a:p>
        </p:txBody>
      </p:sp>
    </p:spTree>
    <p:extLst>
      <p:ext uri="{BB962C8B-B14F-4D97-AF65-F5344CB8AC3E}">
        <p14:creationId xmlns:p14="http://schemas.microsoft.com/office/powerpoint/2010/main" val="59952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BBC29B-E676-435A-9321-6E45AC264F13}" type="datetime1">
              <a:rPr lang="en-US" smtClean="0"/>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F5D259-A5AB-4217-A363-3511F69A37E4}" type="slidenum">
              <a:rPr lang="en-US" smtClean="0"/>
              <a:t>‹#›</a:t>
            </a:fld>
            <a:endParaRPr lang="en-US" dirty="0"/>
          </a:p>
        </p:txBody>
      </p:sp>
    </p:spTree>
    <p:extLst>
      <p:ext uri="{BB962C8B-B14F-4D97-AF65-F5344CB8AC3E}">
        <p14:creationId xmlns:p14="http://schemas.microsoft.com/office/powerpoint/2010/main" val="351836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11564AC-01CD-4D7B-AE05-81FE2FE560C4}" type="datetime1">
              <a:rPr lang="en-US" smtClean="0"/>
              <a:t>9/8/2025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9F5D259-A5AB-4217-A363-3511F69A37E4}" type="slidenum">
              <a:rPr lang="en-US" smtClean="0"/>
              <a:t>‹#›</a:t>
            </a:fld>
            <a:endParaRPr lang="en-US" dirty="0"/>
          </a:p>
        </p:txBody>
      </p:sp>
    </p:spTree>
    <p:extLst>
      <p:ext uri="{BB962C8B-B14F-4D97-AF65-F5344CB8AC3E}">
        <p14:creationId xmlns:p14="http://schemas.microsoft.com/office/powerpoint/2010/main" val="154531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4885118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53775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3086335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1266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29451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6360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Tree>
    <p:extLst>
      <p:ext uri="{BB962C8B-B14F-4D97-AF65-F5344CB8AC3E}">
        <p14:creationId xmlns:p14="http://schemas.microsoft.com/office/powerpoint/2010/main" val="41270807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7414279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a:t>Click icon to add picture</a:t>
            </a:r>
            <a:endParaRPr lang="en-US" dirty="0"/>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a:t>Click icon to add picture</a:t>
            </a:r>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92886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5"/>
              </a:rPr>
              <a:t>First.Last@nebraska.gov</a:t>
            </a:r>
            <a:endParaRPr lang="en-US" dirty="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a:solidFill>
                  <a:schemeClr val="tx2"/>
                </a:solidFill>
                <a:latin typeface="Montserrat Black" panose="00000A00000000000000" pitchFamily="50" charset="0"/>
              </a:rPr>
              <a:t>000-000-0000</a:t>
            </a:r>
          </a:p>
        </p:txBody>
      </p:sp>
    </p:spTree>
    <p:extLst>
      <p:ext uri="{BB962C8B-B14F-4D97-AF65-F5344CB8AC3E}">
        <p14:creationId xmlns:p14="http://schemas.microsoft.com/office/powerpoint/2010/main" val="15327466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600778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04880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6455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a:t>Master Headline</a:t>
            </a:r>
          </a:p>
        </p:txBody>
      </p:sp>
    </p:spTree>
    <p:extLst>
      <p:ext uri="{BB962C8B-B14F-4D97-AF65-F5344CB8AC3E}">
        <p14:creationId xmlns:p14="http://schemas.microsoft.com/office/powerpoint/2010/main" val="654050018"/>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21762356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cxnSp>
        <p:nvCxnSpPr>
          <p:cNvPr id="4"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a:t>Headline</a:t>
            </a:r>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a:t>Subtitle</a:t>
            </a:r>
          </a:p>
        </p:txBody>
      </p:sp>
    </p:spTree>
    <p:extLst>
      <p:ext uri="{BB962C8B-B14F-4D97-AF65-F5344CB8AC3E}">
        <p14:creationId xmlns:p14="http://schemas.microsoft.com/office/powerpoint/2010/main" val="32298769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a:t>1-column</a:t>
            </a:r>
          </a:p>
        </p:txBody>
      </p:sp>
      <p:cxnSp>
        <p:nvCxnSpPr>
          <p:cNvPr id="6"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a:t>Headline</a:t>
            </a:r>
          </a:p>
        </p:txBody>
      </p:sp>
    </p:spTree>
    <p:extLst>
      <p:ext uri="{BB962C8B-B14F-4D97-AF65-F5344CB8AC3E}">
        <p14:creationId xmlns:p14="http://schemas.microsoft.com/office/powerpoint/2010/main" val="160314628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679159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28901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2-column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453664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a:t>photo</a:t>
            </a:r>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a:t>photo</a:t>
            </a:r>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a:t>photo</a:t>
            </a:r>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62055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2.jpeg"/><Relationship Id="rId2" Type="http://schemas.openxmlformats.org/officeDocument/2006/relationships/slideLayout" Target="../slideLayouts/slideLayout19.xml"/><Relationship Id="rId16" Type="http://schemas.openxmlformats.org/officeDocument/2006/relationships/image" Target="../media/image8.wm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7.jp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8" name="Slide Number Placeholder 3"/>
          <p:cNvSpPr txBox="1">
            <a:spLocks/>
          </p:cNvSpPr>
          <p:nvPr/>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298544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a:solidFill>
                  <a:srgbClr val="036080"/>
                </a:solidFill>
              </a:rPr>
              <a:t>Helping People Live better Lives.</a:t>
            </a:r>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10" name="Slide Number Placeholder 3"/>
          <p:cNvSpPr txBox="1">
            <a:spLocks/>
          </p:cNvSpPr>
          <p:nvPr/>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1049681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hyperlink" Target="https://en.wikipedia.org/wiki/List_of_people_from_Nebrask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hyperlink" Target="https://nebraskalegislature.gov/laws/statutes.php?statute=43-247"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eeblytutorials.com/web-analytic-tools/" TargetMode="External"/><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mailto:Brooke.fuhr@nejudicial.gov"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hyperlink" Target="http://www.b2i.ne.gov/" TargetMode="External"/><Relationship Id="rId7" Type="http://schemas.openxmlformats.org/officeDocument/2006/relationships/hyperlink" Target="mailto:Kathy.Anstine@nebraska.gov"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hyperlink" Target="mailto:Terrance.Williams@nebraska.gov" TargetMode="External"/><Relationship Id="rId5" Type="http://schemas.openxmlformats.org/officeDocument/2006/relationships/hyperlink" Target="mailto:Deanna.Brakhage@nebraska.gov" TargetMode="External"/><Relationship Id="rId4" Type="http://schemas.openxmlformats.org/officeDocument/2006/relationships/hyperlink" Target="mailto:Camas.Holder@nebraska.go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neappleseed.org/download/45126/" TargetMode="External"/><Relationship Id="rId7" Type="http://schemas.openxmlformats.org/officeDocument/2006/relationships/hyperlink" Target="https://neappleseed.org/download/45130/"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neappleseed.org/download/4512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BEB4D-7B3B-FF20-4D27-FAEC4AA93DEA}"/>
              </a:ext>
            </a:extLst>
          </p:cNvPr>
          <p:cNvSpPr>
            <a:spLocks noGrp="1"/>
          </p:cNvSpPr>
          <p:nvPr>
            <p:ph type="title"/>
          </p:nvPr>
        </p:nvSpPr>
        <p:spPr/>
        <p:txBody>
          <a:bodyPr>
            <a:normAutofit/>
          </a:bodyPr>
          <a:lstStyle/>
          <a:p>
            <a:pPr algn="ctr"/>
            <a:br>
              <a:rPr lang="en-US" i="0" u="none" strike="noStrike" baseline="0" dirty="0">
                <a:solidFill>
                  <a:schemeClr val="tx2"/>
                </a:solidFill>
                <a:cs typeface="Times New Roman" panose="02020603050405020304" pitchFamily="18" charset="0"/>
              </a:rPr>
            </a:br>
            <a:r>
              <a:rPr lang="en-US" i="0" u="none" strike="noStrike" baseline="0" dirty="0">
                <a:solidFill>
                  <a:schemeClr val="tx2"/>
                </a:solidFill>
                <a:cs typeface="Times New Roman" panose="02020603050405020304" pitchFamily="18" charset="0"/>
              </a:rPr>
              <a:t>   </a:t>
            </a:r>
            <a:r>
              <a:rPr lang="en-US" b="1" i="0" u="none" strike="noStrike" baseline="0" dirty="0">
                <a:solidFill>
                  <a:schemeClr val="tx2"/>
                </a:solidFill>
                <a:cs typeface="Times New Roman" panose="02020603050405020304" pitchFamily="18" charset="0"/>
              </a:rPr>
              <a:t>Bridge to Independence Program</a:t>
            </a:r>
            <a:endParaRPr lang="en-US" b="1" dirty="0">
              <a:solidFill>
                <a:schemeClr val="tx2"/>
              </a:solidFill>
              <a:cs typeface="Times New Roman" panose="02020603050405020304" pitchFamily="18" charset="0"/>
            </a:endParaRPr>
          </a:p>
        </p:txBody>
      </p:sp>
      <p:sp>
        <p:nvSpPr>
          <p:cNvPr id="3" name="Subtitle 2">
            <a:extLst>
              <a:ext uri="{FF2B5EF4-FFF2-40B4-BE49-F238E27FC236}">
                <a16:creationId xmlns:a16="http://schemas.microsoft.com/office/drawing/2014/main" id="{D39F5C85-0F91-4FB8-301D-DD6651D44AAE}"/>
              </a:ext>
            </a:extLst>
          </p:cNvPr>
          <p:cNvSpPr>
            <a:spLocks noGrp="1"/>
          </p:cNvSpPr>
          <p:nvPr>
            <p:ph type="subTitle" idx="4294967295"/>
          </p:nvPr>
        </p:nvSpPr>
        <p:spPr>
          <a:xfrm>
            <a:off x="1066800" y="4456113"/>
            <a:ext cx="8022021" cy="1143000"/>
          </a:xfrm>
        </p:spPr>
        <p:txBody>
          <a:bodyPr>
            <a:normAutofit/>
          </a:bodyPr>
          <a:lstStyle/>
          <a:p>
            <a:pPr marL="0" indent="0">
              <a:buNone/>
            </a:pPr>
            <a:r>
              <a:rPr lang="en-US" sz="2000" dirty="0"/>
              <a:t>Presented by DHHS – Children and Family Services, and the Administrative Office of  the Courts and Probation</a:t>
            </a:r>
          </a:p>
          <a:p>
            <a:pPr marL="0" indent="0">
              <a:buNone/>
            </a:pPr>
            <a:r>
              <a:rPr lang="en-US" sz="2000" dirty="0"/>
              <a:t>September  2025</a:t>
            </a:r>
          </a:p>
        </p:txBody>
      </p:sp>
      <p:pic>
        <p:nvPicPr>
          <p:cNvPr id="6" name="Picture 5" descr="A logo for a service&#10;&#10;Description automatically generated">
            <a:extLst>
              <a:ext uri="{FF2B5EF4-FFF2-40B4-BE49-F238E27FC236}">
                <a16:creationId xmlns:a16="http://schemas.microsoft.com/office/drawing/2014/main" id="{0F75E24E-1C32-3731-89FF-E3602DC66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289" y="2264989"/>
            <a:ext cx="3785421" cy="1616823"/>
          </a:xfrm>
          <a:prstGeom prst="rect">
            <a:avLst/>
          </a:prstGeom>
        </p:spPr>
      </p:pic>
      <p:cxnSp>
        <p:nvCxnSpPr>
          <p:cNvPr id="4" name="Straight Connector 3">
            <a:extLst>
              <a:ext uri="{FF2B5EF4-FFF2-40B4-BE49-F238E27FC236}">
                <a16:creationId xmlns:a16="http://schemas.microsoft.com/office/drawing/2014/main" id="{5E7163D2-6478-4379-E924-28610154F38B}"/>
              </a:ext>
            </a:extLst>
          </p:cNvPr>
          <p:cNvCxnSpPr>
            <a:cxnSpLocks/>
          </p:cNvCxnSpPr>
          <p:nvPr/>
        </p:nvCxnSpPr>
        <p:spPr>
          <a:xfrm flipV="1">
            <a:off x="869731" y="4359166"/>
            <a:ext cx="10452538" cy="96947"/>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277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733DD-97A7-7B19-440F-2A4E4890DBEA}"/>
              </a:ext>
            </a:extLst>
          </p:cNvPr>
          <p:cNvSpPr>
            <a:spLocks noGrp="1"/>
          </p:cNvSpPr>
          <p:nvPr>
            <p:ph type="title"/>
          </p:nvPr>
        </p:nvSpPr>
        <p:spPr/>
        <p:txBody>
          <a:bodyPr/>
          <a:lstStyle/>
          <a:p>
            <a:pPr algn="ctr"/>
            <a:r>
              <a:rPr lang="en-US" b="1" dirty="0">
                <a:solidFill>
                  <a:schemeClr val="tx2"/>
                </a:solidFill>
                <a:cs typeface="Times New Roman" panose="02020603050405020304" pitchFamily="18" charset="0"/>
              </a:rPr>
              <a:t>b2i Participation By Year</a:t>
            </a:r>
          </a:p>
        </p:txBody>
      </p:sp>
      <p:pic>
        <p:nvPicPr>
          <p:cNvPr id="5" name="Picture 4">
            <a:extLst>
              <a:ext uri="{FF2B5EF4-FFF2-40B4-BE49-F238E27FC236}">
                <a16:creationId xmlns:a16="http://schemas.microsoft.com/office/drawing/2014/main" id="{2AF0E5CB-1894-11F6-D674-64D8E220E046}"/>
              </a:ext>
            </a:extLst>
          </p:cNvPr>
          <p:cNvPicPr>
            <a:picLocks noChangeAspect="1"/>
          </p:cNvPicPr>
          <p:nvPr/>
        </p:nvPicPr>
        <p:blipFill>
          <a:blip r:embed="rId3"/>
          <a:stretch>
            <a:fillRect/>
          </a:stretch>
        </p:blipFill>
        <p:spPr>
          <a:xfrm>
            <a:off x="1351466" y="1137615"/>
            <a:ext cx="9596389" cy="3978295"/>
          </a:xfrm>
          <a:prstGeom prst="rect">
            <a:avLst/>
          </a:prstGeom>
        </p:spPr>
      </p:pic>
    </p:spTree>
    <p:extLst>
      <p:ext uri="{BB962C8B-B14F-4D97-AF65-F5344CB8AC3E}">
        <p14:creationId xmlns:p14="http://schemas.microsoft.com/office/powerpoint/2010/main" val="191621074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9996626-681E-82D5-7716-19F0D460E884}"/>
              </a:ext>
            </a:extLst>
          </p:cNvPr>
          <p:cNvSpPr>
            <a:spLocks noGrp="1"/>
          </p:cNvSpPr>
          <p:nvPr>
            <p:ph type="body" sz="quarter" idx="11"/>
          </p:nvPr>
        </p:nvSpPr>
        <p:spPr>
          <a:xfrm>
            <a:off x="373486" y="1834446"/>
            <a:ext cx="9700679" cy="2063375"/>
          </a:xfrm>
        </p:spPr>
        <p:txBody>
          <a:bodyPr/>
          <a:lstStyle/>
          <a:p>
            <a:r>
              <a:rPr lang="en-US" dirty="0">
                <a:latin typeface="Aptos" panose="020B0004020202020204" pitchFamily="34" charset="0"/>
              </a:rPr>
              <a:t>b2i staff are located across the state.</a:t>
            </a:r>
          </a:p>
          <a:p>
            <a:pPr marL="285750" indent="-285750">
              <a:buClr>
                <a:srgbClr val="BABF33"/>
              </a:buClr>
              <a:buFont typeface="Wingdings" panose="05000000000000000000" pitchFamily="2" charset="2"/>
              <a:buChar char="Ø"/>
            </a:pPr>
            <a:r>
              <a:rPr lang="en-US" dirty="0">
                <a:latin typeface="Aptos" panose="020B0004020202020204" pitchFamily="34" charset="0"/>
              </a:rPr>
              <a:t>15 Independence Coordinators</a:t>
            </a:r>
          </a:p>
          <a:p>
            <a:pPr marL="285750" indent="-285750">
              <a:buClr>
                <a:srgbClr val="BABF33"/>
              </a:buClr>
              <a:buFont typeface="Wingdings" panose="05000000000000000000" pitchFamily="2" charset="2"/>
              <a:buChar char="Ø"/>
            </a:pPr>
            <a:r>
              <a:rPr lang="en-US" dirty="0">
                <a:latin typeface="Aptos" panose="020B0004020202020204" pitchFamily="34" charset="0"/>
              </a:rPr>
              <a:t>2 b2i Supervisors</a:t>
            </a:r>
          </a:p>
        </p:txBody>
      </p:sp>
      <p:sp>
        <p:nvSpPr>
          <p:cNvPr id="2" name="Title 1">
            <a:extLst>
              <a:ext uri="{FF2B5EF4-FFF2-40B4-BE49-F238E27FC236}">
                <a16:creationId xmlns:a16="http://schemas.microsoft.com/office/drawing/2014/main" id="{64F69C6C-A961-7994-1692-0E481086F811}"/>
              </a:ext>
            </a:extLst>
          </p:cNvPr>
          <p:cNvSpPr>
            <a:spLocks noGrp="1"/>
          </p:cNvSpPr>
          <p:nvPr>
            <p:ph type="title"/>
          </p:nvPr>
        </p:nvSpPr>
        <p:spPr/>
        <p:txBody>
          <a:bodyPr>
            <a:normAutofit/>
          </a:bodyPr>
          <a:lstStyle/>
          <a:p>
            <a:pPr algn="ctr"/>
            <a:r>
              <a:rPr lang="en-US" b="1" dirty="0">
                <a:solidFill>
                  <a:schemeClr val="tx2"/>
                </a:solidFill>
                <a:latin typeface="Arial" panose="020B0604020202020204" pitchFamily="34" charset="0"/>
                <a:cs typeface="Arial" panose="020B0604020202020204" pitchFamily="34" charset="0"/>
              </a:rPr>
              <a:t>b2i Staffing</a:t>
            </a:r>
          </a:p>
        </p:txBody>
      </p:sp>
      <p:pic>
        <p:nvPicPr>
          <p:cNvPr id="11" name="Content Placeholder 10" descr="A picture containing logo&#10;&#10;Description automatically generated">
            <a:extLst>
              <a:ext uri="{FF2B5EF4-FFF2-40B4-BE49-F238E27FC236}">
                <a16:creationId xmlns:a16="http://schemas.microsoft.com/office/drawing/2014/main" id="{3D6D3DB1-E521-0928-71B9-35F87A22EA74}"/>
              </a:ext>
            </a:extLst>
          </p:cNvPr>
          <p:cNvPicPr>
            <a:picLocks noGrp="1" noChangeAspect="1"/>
          </p:cNvPicPr>
          <p:nvPr>
            <p:ph sz="half"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713038"/>
            <a:ext cx="3000375" cy="1381125"/>
          </a:xfrm>
        </p:spPr>
      </p:pic>
      <p:pic>
        <p:nvPicPr>
          <p:cNvPr id="5" name="Content Placeholder 10" descr="A picture containing logo&#10;&#10;Description automatically generated">
            <a:extLst>
              <a:ext uri="{FF2B5EF4-FFF2-40B4-BE49-F238E27FC236}">
                <a16:creationId xmlns:a16="http://schemas.microsoft.com/office/drawing/2014/main" id="{52804749-ABD7-091A-4DB5-23AE5664F4C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73265" y="2866134"/>
            <a:ext cx="3000375" cy="1381125"/>
          </a:xfrm>
        </p:spPr>
      </p:pic>
      <p:pic>
        <p:nvPicPr>
          <p:cNvPr id="6" name="Content Placeholder 10" descr="A picture containing logo&#10;&#10;Description automatically generated">
            <a:extLst>
              <a:ext uri="{FF2B5EF4-FFF2-40B4-BE49-F238E27FC236}">
                <a16:creationId xmlns:a16="http://schemas.microsoft.com/office/drawing/2014/main" id="{AE6D3713-6B34-6332-08D5-520E5348A8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18362" y="1956490"/>
            <a:ext cx="3952246" cy="1819288"/>
          </a:xfrm>
          <a:prstGeom prst="rect">
            <a:avLst/>
          </a:prstGeom>
        </p:spPr>
      </p:pic>
    </p:spTree>
    <p:extLst>
      <p:ext uri="{BB962C8B-B14F-4D97-AF65-F5344CB8AC3E}">
        <p14:creationId xmlns:p14="http://schemas.microsoft.com/office/powerpoint/2010/main" val="42501613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p:txBody>
          <a:bodyPr>
            <a:normAutofit/>
          </a:bodyPr>
          <a:lstStyle/>
          <a:p>
            <a:pPr marL="0" indent="0">
              <a:lnSpc>
                <a:spcPct val="80000"/>
              </a:lnSpc>
              <a:buNone/>
            </a:pPr>
            <a:r>
              <a:rPr lang="en-US" sz="2000" dirty="0">
                <a:latin typeface="Aptos" panose="020B0004020202020204" pitchFamily="34" charset="0"/>
              </a:rPr>
              <a:t>Medical Coverage based on Medicaid eligibility.</a:t>
            </a:r>
          </a:p>
          <a:p>
            <a:pPr marL="0" indent="0">
              <a:lnSpc>
                <a:spcPct val="80000"/>
              </a:lnSpc>
              <a:buNone/>
            </a:pPr>
            <a:r>
              <a:rPr lang="en-US" sz="2000" dirty="0">
                <a:latin typeface="Aptos" panose="020B0004020202020204" pitchFamily="34" charset="0"/>
              </a:rPr>
              <a:t>Case Management- </a:t>
            </a:r>
            <a:r>
              <a:rPr lang="en-US" sz="2000" i="1" dirty="0">
                <a:latin typeface="Aptos" panose="020B0004020202020204" pitchFamily="34" charset="0"/>
              </a:rPr>
              <a:t>Services to help prepare for the transition</a:t>
            </a:r>
          </a:p>
          <a:p>
            <a:pPr lvl="1">
              <a:lnSpc>
                <a:spcPct val="80000"/>
              </a:lnSpc>
              <a:buClr>
                <a:srgbClr val="BABF33"/>
              </a:buClr>
            </a:pPr>
            <a:r>
              <a:rPr lang="en-US" sz="2000" dirty="0">
                <a:latin typeface="Aptos" panose="020B0004020202020204" pitchFamily="34" charset="0"/>
              </a:rPr>
              <a:t>Monthly meetings with the Independence Coordinator </a:t>
            </a:r>
          </a:p>
          <a:p>
            <a:pPr lvl="1">
              <a:lnSpc>
                <a:spcPct val="80000"/>
              </a:lnSpc>
              <a:buClr>
                <a:srgbClr val="BABF33"/>
              </a:buClr>
            </a:pPr>
            <a:r>
              <a:rPr lang="en-US" sz="2000" dirty="0">
                <a:latin typeface="Aptos" panose="020B0004020202020204" pitchFamily="34" charset="0"/>
              </a:rPr>
              <a:t>Vital Document Access</a:t>
            </a:r>
          </a:p>
          <a:p>
            <a:pPr lvl="1">
              <a:lnSpc>
                <a:spcPct val="80000"/>
              </a:lnSpc>
              <a:buClr>
                <a:srgbClr val="BABF33"/>
              </a:buClr>
            </a:pPr>
            <a:r>
              <a:rPr lang="en-US" sz="2000" dirty="0">
                <a:latin typeface="Aptos" panose="020B0004020202020204" pitchFamily="34" charset="0"/>
              </a:rPr>
              <a:t>Community Resources &amp; Public Benefit Navigation. </a:t>
            </a:r>
          </a:p>
          <a:p>
            <a:pPr lvl="1">
              <a:lnSpc>
                <a:spcPct val="80000"/>
              </a:lnSpc>
              <a:buClr>
                <a:srgbClr val="BABF33"/>
              </a:buClr>
            </a:pPr>
            <a:r>
              <a:rPr lang="en-US" sz="2000" dirty="0">
                <a:latin typeface="Aptos" panose="020B0004020202020204" pitchFamily="34" charset="0"/>
              </a:rPr>
              <a:t>Much more- Young Adult Driven</a:t>
            </a:r>
          </a:p>
          <a:p>
            <a:pPr marL="0" indent="0">
              <a:lnSpc>
                <a:spcPct val="80000"/>
              </a:lnSpc>
              <a:buNone/>
            </a:pPr>
            <a:r>
              <a:rPr lang="en-US" sz="2000" dirty="0">
                <a:latin typeface="Aptos" panose="020B0004020202020204" pitchFamily="34" charset="0"/>
              </a:rPr>
              <a:t>Monthly Maintenance Payment to provide housing support. </a:t>
            </a:r>
          </a:p>
          <a:p>
            <a:pPr marL="0" indent="0">
              <a:lnSpc>
                <a:spcPct val="80000"/>
              </a:lnSpc>
              <a:buNone/>
            </a:pPr>
            <a:r>
              <a:rPr lang="en-US" sz="2000" dirty="0">
                <a:latin typeface="Aptos" panose="020B0004020202020204" pitchFamily="34" charset="0"/>
              </a:rPr>
              <a:t>A Young adult must sign a Voluntary Services and Support Agreement to enter the program. </a:t>
            </a:r>
          </a:p>
          <a:p>
            <a:pPr>
              <a:lnSpc>
                <a:spcPct val="80000"/>
              </a:lnSpc>
            </a:pPr>
            <a:endParaRPr lang="en-US" sz="2000" dirty="0">
              <a:latin typeface="Aptos" panose="020B0004020202020204" pitchFamily="34" charset="0"/>
            </a:endParaRPr>
          </a:p>
          <a:p>
            <a:pPr>
              <a:lnSpc>
                <a:spcPct val="80000"/>
              </a:lnSpc>
              <a:buClr>
                <a:srgbClr val="BABF33"/>
              </a:buClr>
              <a:buFont typeface="Wingdings" panose="05000000000000000000" pitchFamily="2" charset="2"/>
              <a:buChar char="v"/>
            </a:pPr>
            <a:r>
              <a:rPr lang="en-US" sz="2000" dirty="0">
                <a:latin typeface="Aptos" panose="020B0004020202020204" pitchFamily="34" charset="0"/>
              </a:rPr>
              <a:t>Unlike traditional foster care, we do not pay for services- we must be creative with community services. </a:t>
            </a:r>
          </a:p>
          <a:p>
            <a:pPr>
              <a:lnSpc>
                <a:spcPct val="80000"/>
              </a:lnSpc>
            </a:pPr>
            <a:endParaRPr lang="en-US" sz="1800" dirty="0">
              <a:latin typeface="Aptos" panose="020B0004020202020204" pitchFamily="34" charset="0"/>
            </a:endParaRPr>
          </a:p>
          <a:p>
            <a:pPr>
              <a:lnSpc>
                <a:spcPct val="80000"/>
              </a:lnSpc>
            </a:pPr>
            <a:endParaRPr lang="en-US" sz="1800" dirty="0">
              <a:latin typeface="Aptos" panose="020B0004020202020204" pitchFamily="34" charset="0"/>
            </a:endParaRPr>
          </a:p>
          <a:p>
            <a:pPr>
              <a:lnSpc>
                <a:spcPct val="80000"/>
              </a:lnSpc>
            </a:pPr>
            <a:endParaRPr lang="en-US" sz="3000" dirty="0"/>
          </a:p>
          <a:p>
            <a:pPr>
              <a:lnSpc>
                <a:spcPct val="80000"/>
              </a:lnSpc>
            </a:pPr>
            <a:endParaRPr lang="en-US" sz="3000" dirty="0"/>
          </a:p>
        </p:txBody>
      </p:sp>
      <p:sp>
        <p:nvSpPr>
          <p:cNvPr id="2" name="Title 1"/>
          <p:cNvSpPr>
            <a:spLocks noGrp="1"/>
          </p:cNvSpPr>
          <p:nvPr>
            <p:ph type="title"/>
          </p:nvPr>
        </p:nvSpPr>
        <p:spPr/>
        <p:txBody>
          <a:bodyPr wrap="square" numCol="1" anchorCtr="0" compatLnSpc="1">
            <a:prstTxWarp prst="textNoShape">
              <a:avLst/>
            </a:prstTxWarp>
            <a:normAutofit/>
          </a:bodyPr>
          <a:lstStyle/>
          <a:p>
            <a:r>
              <a:rPr lang="en-US" b="1" dirty="0">
                <a:solidFill>
                  <a:schemeClr val="tx2"/>
                </a:solidFill>
                <a:cs typeface="Times New Roman" panose="02020603050405020304" pitchFamily="18" charset="0"/>
              </a:rPr>
              <a:t>Services Provided to Young Adult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2FBEC87-62DC-816D-8291-6918165E4A90}"/>
              </a:ext>
            </a:extLst>
          </p:cNvPr>
          <p:cNvGraphicFramePr/>
          <p:nvPr>
            <p:extLst>
              <p:ext uri="{D42A27DB-BD31-4B8C-83A1-F6EECF244321}">
                <p14:modId xmlns:p14="http://schemas.microsoft.com/office/powerpoint/2010/main" val="3493870439"/>
              </p:ext>
            </p:extLst>
          </p:nvPr>
        </p:nvGraphicFramePr>
        <p:xfrm>
          <a:off x="373487" y="1073567"/>
          <a:ext cx="11552349" cy="483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373487" y="365125"/>
            <a:ext cx="11818513" cy="696913"/>
          </a:xfrm>
        </p:spPr>
        <p:txBody>
          <a:bodyPr anchor="ctr">
            <a:normAutofit/>
          </a:bodyPr>
          <a:lstStyle/>
          <a:p>
            <a:pPr algn="l">
              <a:defRPr/>
            </a:pPr>
            <a:r>
              <a:rPr lang="en-US" sz="3600" b="1" dirty="0"/>
              <a:t>Current</a:t>
            </a:r>
            <a:r>
              <a:rPr lang="en-US" b="1" dirty="0"/>
              <a:t> </a:t>
            </a:r>
            <a:r>
              <a:rPr lang="en-US" sz="3600" b="1" dirty="0"/>
              <a:t>Eligibility</a:t>
            </a:r>
          </a:p>
        </p:txBody>
      </p:sp>
    </p:spTree>
    <p:extLst>
      <p:ext uri="{BB962C8B-B14F-4D97-AF65-F5344CB8AC3E}">
        <p14:creationId xmlns:p14="http://schemas.microsoft.com/office/powerpoint/2010/main" val="217737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C24FE2A1-8B89-9923-345A-E8235FDB5FF5}"/>
              </a:ext>
            </a:extLst>
          </p:cNvPr>
          <p:cNvGraphicFramePr/>
          <p:nvPr>
            <p:extLst>
              <p:ext uri="{D42A27DB-BD31-4B8C-83A1-F6EECF244321}">
                <p14:modId xmlns:p14="http://schemas.microsoft.com/office/powerpoint/2010/main" val="2284049857"/>
              </p:ext>
            </p:extLst>
          </p:nvPr>
        </p:nvGraphicFramePr>
        <p:xfrm>
          <a:off x="365098" y="1073278"/>
          <a:ext cx="11552349" cy="4823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1" hidden="1">
            <a:extLst>
              <a:ext uri="{FF2B5EF4-FFF2-40B4-BE49-F238E27FC236}">
                <a16:creationId xmlns:a16="http://schemas.microsoft.com/office/drawing/2014/main" id="{9666F21F-6474-714D-24CF-9C9FD31A14FA}"/>
              </a:ext>
            </a:extLst>
          </p:cNvPr>
          <p:cNvSpPr>
            <a:spLocks noGrp="1"/>
          </p:cNvSpPr>
          <p:nvPr>
            <p:ph type="sldNum" sz="quarter" idx="12"/>
          </p:nvPr>
        </p:nvSpPr>
        <p:spPr>
          <a:prstGeom prst="rect">
            <a:avLst/>
          </a:prstGeom>
        </p:spPr>
        <p:txBody>
          <a:bodyPr/>
          <a:lstStyle/>
          <a:p>
            <a:pPr>
              <a:spcAft>
                <a:spcPts val="600"/>
              </a:spcAft>
            </a:pPr>
            <a:fld id="{99F5D259-A5AB-4217-A363-3511F69A37E4}" type="slidenum">
              <a:rPr lang="en-US" smtClean="0"/>
              <a:pPr>
                <a:spcAft>
                  <a:spcPts val="600"/>
                </a:spcAft>
              </a:pPr>
              <a:t>14</a:t>
            </a:fld>
            <a:endParaRPr lang="en-US"/>
          </a:p>
        </p:txBody>
      </p:sp>
      <p:cxnSp>
        <p:nvCxnSpPr>
          <p:cNvPr id="7" name="Straight Connector 6">
            <a:extLst>
              <a:ext uri="{FF2B5EF4-FFF2-40B4-BE49-F238E27FC236}">
                <a16:creationId xmlns:a16="http://schemas.microsoft.com/office/drawing/2014/main" id="{0AA3E48F-C791-EA1D-CBB8-14F27E5D265C}"/>
              </a:ext>
            </a:extLst>
          </p:cNvPr>
          <p:cNvCxnSpPr>
            <a:cxnSpLocks/>
          </p:cNvCxnSpPr>
          <p:nvPr/>
        </p:nvCxnSpPr>
        <p:spPr>
          <a:xfrm>
            <a:off x="297200" y="922287"/>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CD0E0DFA-500D-491C-BF97-0103919E929B}"/>
              </a:ext>
            </a:extLst>
          </p:cNvPr>
          <p:cNvSpPr>
            <a:spLocks noGrp="1"/>
          </p:cNvSpPr>
          <p:nvPr>
            <p:ph type="title" idx="4294967295"/>
          </p:nvPr>
        </p:nvSpPr>
        <p:spPr>
          <a:xfrm>
            <a:off x="639763" y="365125"/>
            <a:ext cx="11552237" cy="696913"/>
          </a:xfrm>
        </p:spPr>
        <p:txBody>
          <a:bodyPr anchor="ctr">
            <a:normAutofit/>
          </a:bodyPr>
          <a:lstStyle/>
          <a:p>
            <a:pPr algn="l"/>
            <a:r>
              <a:rPr lang="en-US" sz="3600" b="1" dirty="0"/>
              <a:t>Eligibility Continued</a:t>
            </a:r>
            <a:endParaRPr lang="en-US" sz="3600" dirty="0"/>
          </a:p>
        </p:txBody>
      </p:sp>
    </p:spTree>
    <p:extLst>
      <p:ext uri="{BB962C8B-B14F-4D97-AF65-F5344CB8AC3E}">
        <p14:creationId xmlns:p14="http://schemas.microsoft.com/office/powerpoint/2010/main" val="273564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F214E5-99D7-317F-198C-228453EF0DD0}"/>
              </a:ext>
            </a:extLst>
          </p:cNvPr>
          <p:cNvSpPr>
            <a:spLocks noGrp="1"/>
          </p:cNvSpPr>
          <p:nvPr>
            <p:ph type="body" sz="quarter" idx="11"/>
          </p:nvPr>
        </p:nvSpPr>
        <p:spPr>
          <a:xfrm>
            <a:off x="365098" y="1653828"/>
            <a:ext cx="11552349" cy="4480272"/>
          </a:xfrm>
        </p:spPr>
        <p:txBody>
          <a:bodyPr>
            <a:normAutofit/>
          </a:bodyPr>
          <a:lstStyle/>
          <a:p>
            <a:pPr marL="182880" indent="0">
              <a:buNone/>
            </a:pPr>
            <a:r>
              <a:rPr lang="en-US" sz="2000" b="1" i="0" u="none" strike="noStrike" baseline="0" dirty="0"/>
              <a:t>Neb. Rev. Stat. § 43-4504(3) </a:t>
            </a:r>
            <a:r>
              <a:rPr lang="en-US" sz="2000" b="0" i="0" u="none" strike="noStrike" baseline="0" dirty="0"/>
              <a:t>+ </a:t>
            </a:r>
            <a:r>
              <a:rPr lang="en-US" sz="2000" b="1" i="0" u="none" strike="noStrike" baseline="0" dirty="0"/>
              <a:t>395 NAC 10-003.03 </a:t>
            </a:r>
            <a:r>
              <a:rPr lang="en-US" sz="2000" b="0" i="0" u="none" strike="noStrike" baseline="0" dirty="0"/>
              <a:t>say must be:</a:t>
            </a:r>
          </a:p>
          <a:p>
            <a:pPr marL="1028700" lvl="1" indent="-342900">
              <a:buClr>
                <a:srgbClr val="BABF33"/>
              </a:buClr>
            </a:pPr>
            <a:r>
              <a:rPr lang="en-US" b="0" i="0" u="none" strike="noStrike" baseline="0" dirty="0"/>
              <a:t>In school part-time (six credits hours)</a:t>
            </a:r>
          </a:p>
          <a:p>
            <a:pPr marL="1028700" lvl="1" indent="-342900">
              <a:buClr>
                <a:srgbClr val="BABF33"/>
              </a:buClr>
            </a:pPr>
            <a:r>
              <a:rPr lang="en-US" b="0" i="0" u="none" strike="noStrike" baseline="0" dirty="0"/>
              <a:t>Working part-time (80 hours a month)</a:t>
            </a:r>
          </a:p>
          <a:p>
            <a:pPr marL="1028700" lvl="1" indent="-342900">
              <a:buClr>
                <a:srgbClr val="BABF33"/>
              </a:buClr>
            </a:pPr>
            <a:r>
              <a:rPr lang="en-US" b="0" i="0" u="none" strike="noStrike" baseline="0" dirty="0"/>
              <a:t>In a job skills program (40 hours a month) OR</a:t>
            </a:r>
          </a:p>
          <a:p>
            <a:pPr marL="1028700" lvl="1" indent="-342900">
              <a:buClr>
                <a:srgbClr val="BABF33"/>
              </a:buClr>
            </a:pPr>
            <a:r>
              <a:rPr lang="en-US" b="0" i="0" u="none" strike="noStrike" baseline="0" dirty="0"/>
              <a:t>Incapable of the above due to a medical condition</a:t>
            </a:r>
          </a:p>
          <a:p>
            <a:pPr marL="182880" indent="0">
              <a:buNone/>
            </a:pPr>
            <a:r>
              <a:rPr lang="en-US" sz="2000" b="0" i="0" u="none" strike="noStrike" baseline="0" dirty="0"/>
              <a:t>Temporary lapses are typically okay if less than 30 days</a:t>
            </a:r>
          </a:p>
          <a:p>
            <a:pPr marL="182880" indent="0">
              <a:buNone/>
            </a:pPr>
            <a:r>
              <a:rPr lang="en-US" sz="2000" b="0" i="0" u="none" strike="noStrike" baseline="0" dirty="0"/>
              <a:t>Have to prove initially, every 6 months, and when asked, using written documentation agreed upon by the young person and DHHS</a:t>
            </a:r>
            <a:endParaRPr lang="en-US" sz="2000" dirty="0"/>
          </a:p>
        </p:txBody>
      </p:sp>
      <p:sp>
        <p:nvSpPr>
          <p:cNvPr id="9" name="Text Placeholder 2">
            <a:extLst>
              <a:ext uri="{FF2B5EF4-FFF2-40B4-BE49-F238E27FC236}">
                <a16:creationId xmlns:a16="http://schemas.microsoft.com/office/drawing/2014/main" id="{F734DAF0-F869-1679-97B6-A8DE5D1F5486}"/>
              </a:ext>
            </a:extLst>
          </p:cNvPr>
          <p:cNvSpPr>
            <a:spLocks noGrp="1"/>
          </p:cNvSpPr>
          <p:nvPr>
            <p:ph type="body" sz="quarter" idx="12"/>
          </p:nvPr>
        </p:nvSpPr>
        <p:spPr>
          <a:xfrm>
            <a:off x="365097" y="1080538"/>
            <a:ext cx="11552349" cy="559488"/>
          </a:xfrm>
        </p:spPr>
        <p:txBody>
          <a:bodyPr/>
          <a:lstStyle/>
          <a:p>
            <a:r>
              <a:rPr lang="en-US" b="1" dirty="0"/>
              <a:t>Work &amp; Education Requirements</a:t>
            </a:r>
          </a:p>
          <a:p>
            <a:endParaRPr lang="en-US" dirty="0"/>
          </a:p>
        </p:txBody>
      </p:sp>
      <p:sp>
        <p:nvSpPr>
          <p:cNvPr id="2" name="Title 1">
            <a:extLst>
              <a:ext uri="{FF2B5EF4-FFF2-40B4-BE49-F238E27FC236}">
                <a16:creationId xmlns:a16="http://schemas.microsoft.com/office/drawing/2014/main" id="{2ACE73F6-B2C1-80D7-633A-7CE60A195078}"/>
              </a:ext>
            </a:extLst>
          </p:cNvPr>
          <p:cNvSpPr>
            <a:spLocks noGrp="1"/>
          </p:cNvSpPr>
          <p:nvPr>
            <p:ph type="title"/>
          </p:nvPr>
        </p:nvSpPr>
        <p:spPr>
          <a:xfrm>
            <a:off x="373487" y="365126"/>
            <a:ext cx="11552349" cy="696420"/>
          </a:xfrm>
        </p:spPr>
        <p:txBody>
          <a:bodyPr anchor="ctr">
            <a:normAutofit/>
          </a:bodyPr>
          <a:lstStyle/>
          <a:p>
            <a:r>
              <a:rPr lang="en-US" b="1" dirty="0"/>
              <a:t>Participation Eligibility </a:t>
            </a:r>
          </a:p>
        </p:txBody>
      </p:sp>
      <p:sp>
        <p:nvSpPr>
          <p:cNvPr id="4" name="Slide Number Placeholder 3" hidden="1">
            <a:extLst>
              <a:ext uri="{FF2B5EF4-FFF2-40B4-BE49-F238E27FC236}">
                <a16:creationId xmlns:a16="http://schemas.microsoft.com/office/drawing/2014/main" id="{E63B7C50-23D4-7A4F-D8CE-CC4AB47BB1BE}"/>
              </a:ext>
            </a:extLst>
          </p:cNvPr>
          <p:cNvSpPr>
            <a:spLocks noGrp="1"/>
          </p:cNvSpPr>
          <p:nvPr>
            <p:ph type="sldNum" sz="quarter" idx="4294967295"/>
          </p:nvPr>
        </p:nvSpPr>
        <p:spPr>
          <a:xfrm>
            <a:off x="9456174" y="6356350"/>
            <a:ext cx="2283542" cy="365125"/>
          </a:xfrm>
          <a:prstGeom prst="rect">
            <a:avLst/>
          </a:prstGeom>
        </p:spPr>
        <p:txBody>
          <a:bodyPr/>
          <a:lstStyle/>
          <a:p>
            <a:pPr>
              <a:spcAft>
                <a:spcPts val="600"/>
              </a:spcAft>
            </a:pPr>
            <a:fld id="{99F5D259-A5AB-4217-A363-3511F69A37E4}" type="slidenum">
              <a:rPr lang="en-US" smtClean="0"/>
              <a:pPr>
                <a:spcAft>
                  <a:spcPts val="600"/>
                </a:spcAft>
              </a:pPr>
              <a:t>15</a:t>
            </a:fld>
            <a:endParaRPr lang="en-US"/>
          </a:p>
        </p:txBody>
      </p:sp>
    </p:spTree>
    <p:extLst>
      <p:ext uri="{BB962C8B-B14F-4D97-AF65-F5344CB8AC3E}">
        <p14:creationId xmlns:p14="http://schemas.microsoft.com/office/powerpoint/2010/main" val="4026914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989983-5EAA-7490-F1C9-072FE4CCA3AA}"/>
              </a:ext>
            </a:extLst>
          </p:cNvPr>
          <p:cNvSpPr txBox="1"/>
          <p:nvPr/>
        </p:nvSpPr>
        <p:spPr>
          <a:xfrm>
            <a:off x="365098" y="1653828"/>
            <a:ext cx="11552349" cy="4480272"/>
          </a:xfrm>
          <a:prstGeom prst="rect">
            <a:avLst/>
          </a:prstGeom>
        </p:spPr>
        <p:txBody>
          <a:bodyPr spcCol="274320">
            <a:normAutofit/>
          </a:bodyPr>
          <a:lstStyle/>
          <a:p>
            <a:pPr marL="640080" indent="-342900">
              <a:lnSpc>
                <a:spcPct val="90000"/>
              </a:lnSpc>
              <a:spcBef>
                <a:spcPts val="500"/>
              </a:spcBef>
              <a:buClr>
                <a:srgbClr val="BABF33"/>
              </a:buClr>
              <a:buFont typeface="Arial" panose="020B0604020202020204" pitchFamily="34" charset="0"/>
              <a:buChar char="•"/>
            </a:pPr>
            <a:r>
              <a:rPr lang="en-US" sz="2000" b="0" i="0" u="none" strike="noStrike" baseline="0" dirty="0">
                <a:latin typeface="Arial" panose="020B0604020202020204" pitchFamily="34" charset="0"/>
                <a:cs typeface="Arial" panose="020B0604020202020204" pitchFamily="34" charset="0"/>
              </a:rPr>
              <a:t>Must reside in a housing or living arrangement approved by DHHS and in a category: </a:t>
            </a:r>
            <a:endParaRPr lang="en-US" sz="2000" b="1" i="0" u="none" strike="noStrike" dirty="0">
              <a:latin typeface="Arial" panose="020B0604020202020204" pitchFamily="34" charset="0"/>
              <a:cs typeface="Arial" panose="020B0604020202020204" pitchFamily="34" charset="0"/>
            </a:endParaRPr>
          </a:p>
          <a:p>
            <a:pPr marL="1097280" lvl="1" indent="-342900">
              <a:lnSpc>
                <a:spcPct val="90000"/>
              </a:lnSpc>
              <a:spcBef>
                <a:spcPts val="500"/>
              </a:spcBef>
              <a:buClr>
                <a:srgbClr val="BABF33"/>
              </a:buClr>
              <a:buFont typeface="Courier New" panose="02070309020205020404" pitchFamily="49" charset="0"/>
              <a:buChar char="o"/>
            </a:pPr>
            <a:r>
              <a:rPr lang="en-US" sz="2000" baseline="0" dirty="0">
                <a:latin typeface="Arial" panose="020B0604020202020204" pitchFamily="34" charset="0"/>
                <a:cs typeface="Arial" panose="020B0604020202020204" pitchFamily="34" charset="0"/>
              </a:rPr>
              <a:t>G</a:t>
            </a:r>
            <a:r>
              <a:rPr lang="en-US" sz="2000" b="0" i="0" u="none" strike="noStrike" baseline="0" dirty="0">
                <a:latin typeface="Arial" panose="020B0604020202020204" pitchFamily="34" charset="0"/>
                <a:cs typeface="Arial" panose="020B0604020202020204" pitchFamily="34" charset="0"/>
              </a:rPr>
              <a:t>roup home</a:t>
            </a:r>
            <a:r>
              <a:rPr lang="en-US" sz="2000" dirty="0">
                <a:latin typeface="Arial" panose="020B0604020202020204" pitchFamily="34" charset="0"/>
                <a:cs typeface="Arial" panose="020B0604020202020204" pitchFamily="34" charset="0"/>
              </a:rPr>
              <a:t>; or</a:t>
            </a:r>
            <a:r>
              <a:rPr lang="en-US" sz="2000" b="0" i="0" u="none" strike="noStrike" baseline="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1097280" lvl="1" indent="-342900">
              <a:lnSpc>
                <a:spcPct val="90000"/>
              </a:lnSpc>
              <a:spcBef>
                <a:spcPts val="500"/>
              </a:spcBef>
              <a:buClr>
                <a:srgbClr val="BABF33"/>
              </a:buClr>
              <a:buFont typeface="Courier New" panose="02070309020205020404" pitchFamily="49" charset="0"/>
              <a:buChar char="o"/>
            </a:pPr>
            <a:r>
              <a:rPr lang="en-US" sz="2000" b="0" i="0" u="none" strike="noStrike" baseline="0" dirty="0">
                <a:latin typeface="Arial" panose="020B0604020202020204" pitchFamily="34" charset="0"/>
                <a:cs typeface="Arial" panose="020B0604020202020204" pitchFamily="34" charset="0"/>
              </a:rPr>
              <a:t>Supervised independent living setting (apartment, house, dorm, shelter, parental home, etc.) or </a:t>
            </a:r>
            <a:r>
              <a:rPr lang="en-US" sz="2000" baseline="0" dirty="0">
                <a:latin typeface="Arial" panose="020B0604020202020204" pitchFamily="34" charset="0"/>
                <a:cs typeface="Arial" panose="020B0604020202020204" pitchFamily="34" charset="0"/>
              </a:rPr>
              <a:t>Military Housing</a:t>
            </a:r>
            <a:endParaRPr lang="en-US" sz="2000" b="0" i="0" u="none" strike="noStrike" baseline="0" dirty="0">
              <a:latin typeface="Arial" panose="020B0604020202020204" pitchFamily="34" charset="0"/>
              <a:cs typeface="Arial" panose="020B0604020202020204" pitchFamily="34" charset="0"/>
            </a:endParaRPr>
          </a:p>
          <a:p>
            <a:pPr marL="297180">
              <a:lnSpc>
                <a:spcPct val="90000"/>
              </a:lnSpc>
              <a:spcBef>
                <a:spcPts val="500"/>
              </a:spcBef>
              <a:buClr>
                <a:srgbClr val="BABF33"/>
              </a:buClr>
            </a:pPr>
            <a:endParaRPr lang="en-US" sz="2000" dirty="0">
              <a:latin typeface="Arial" panose="020B0604020202020204" pitchFamily="34" charset="0"/>
              <a:cs typeface="Arial" panose="020B0604020202020204" pitchFamily="34" charset="0"/>
            </a:endParaRPr>
          </a:p>
          <a:p>
            <a:pPr marL="640080" indent="-342900">
              <a:lnSpc>
                <a:spcPct val="90000"/>
              </a:lnSpc>
              <a:spcBef>
                <a:spcPts val="500"/>
              </a:spcBef>
              <a:buClr>
                <a:srgbClr val="BABF33"/>
              </a:buClr>
              <a:buFont typeface="Arial" panose="020B0604020202020204" pitchFamily="34" charset="0"/>
              <a:buChar char="•"/>
            </a:pPr>
            <a:r>
              <a:rPr lang="en-US" sz="2000" b="0" i="0" u="none" strike="noStrike" baseline="0" dirty="0">
                <a:latin typeface="Arial" panose="020B0604020202020204" pitchFamily="34" charset="0"/>
                <a:cs typeface="Arial" panose="020B0604020202020204" pitchFamily="34" charset="0"/>
              </a:rPr>
              <a:t>Young Adult must report changes within 10 business days</a:t>
            </a:r>
            <a:endParaRPr lang="en-US" sz="2000" baseline="0" dirty="0">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D679DD8C-754F-80A0-7495-AA2779A1F3B0}"/>
              </a:ext>
            </a:extLst>
          </p:cNvPr>
          <p:cNvSpPr>
            <a:spLocks noGrp="1"/>
          </p:cNvSpPr>
          <p:nvPr>
            <p:ph type="body" sz="quarter" idx="12"/>
          </p:nvPr>
        </p:nvSpPr>
        <p:spPr>
          <a:xfrm>
            <a:off x="365097" y="1080538"/>
            <a:ext cx="11552349" cy="559488"/>
          </a:xfrm>
        </p:spPr>
        <p:txBody>
          <a:bodyPr/>
          <a:lstStyle/>
          <a:p>
            <a:r>
              <a:rPr lang="en-US" dirty="0"/>
              <a:t>Approved Living Arrangements</a:t>
            </a:r>
          </a:p>
        </p:txBody>
      </p:sp>
      <p:sp>
        <p:nvSpPr>
          <p:cNvPr id="2" name="Title 1">
            <a:extLst>
              <a:ext uri="{FF2B5EF4-FFF2-40B4-BE49-F238E27FC236}">
                <a16:creationId xmlns:a16="http://schemas.microsoft.com/office/drawing/2014/main" id="{DC5F57AC-3293-B730-3A3D-ED564D976E44}"/>
              </a:ext>
            </a:extLst>
          </p:cNvPr>
          <p:cNvSpPr>
            <a:spLocks noGrp="1"/>
          </p:cNvSpPr>
          <p:nvPr>
            <p:ph type="title"/>
          </p:nvPr>
        </p:nvSpPr>
        <p:spPr>
          <a:xfrm>
            <a:off x="373487" y="365126"/>
            <a:ext cx="11552349" cy="696420"/>
          </a:xfrm>
        </p:spPr>
        <p:txBody>
          <a:bodyPr vert="horz" lIns="91440" tIns="45720" rIns="91440" bIns="45720" rtlCol="0" anchor="ctr">
            <a:normAutofit/>
          </a:bodyPr>
          <a:lstStyle/>
          <a:p>
            <a:r>
              <a:rPr lang="en-US" b="1" kern="1200" dirty="0">
                <a:latin typeface="+mj-lt"/>
                <a:ea typeface="+mj-ea"/>
                <a:cs typeface="+mj-cs"/>
              </a:rPr>
              <a:t>Housing Requirements</a:t>
            </a:r>
          </a:p>
        </p:txBody>
      </p:sp>
    </p:spTree>
    <p:extLst>
      <p:ext uri="{BB962C8B-B14F-4D97-AF65-F5344CB8AC3E}">
        <p14:creationId xmlns:p14="http://schemas.microsoft.com/office/powerpoint/2010/main" val="1604798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D6A1B2E-C40D-FE34-592E-D07261408F12}"/>
              </a:ext>
            </a:extLst>
          </p:cNvPr>
          <p:cNvGraphicFramePr/>
          <p:nvPr>
            <p:extLst>
              <p:ext uri="{D42A27DB-BD31-4B8C-83A1-F6EECF244321}">
                <p14:modId xmlns:p14="http://schemas.microsoft.com/office/powerpoint/2010/main" val="2599713673"/>
              </p:ext>
            </p:extLst>
          </p:nvPr>
        </p:nvGraphicFramePr>
        <p:xfrm>
          <a:off x="365098" y="1073277"/>
          <a:ext cx="11552349" cy="4681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639763" y="365125"/>
            <a:ext cx="11552237" cy="696913"/>
          </a:xfrm>
        </p:spPr>
        <p:txBody>
          <a:bodyPr numCol="1" anchor="ctr" anchorCtr="0" compatLnSpc="1">
            <a:prstTxWarp prst="textNoShape">
              <a:avLst/>
            </a:prstTxWarp>
            <a:normAutofit/>
          </a:bodyPr>
          <a:lstStyle/>
          <a:p>
            <a:r>
              <a:rPr lang="en-US" b="1"/>
              <a:t>b2i Case Oversight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9763" y="365125"/>
            <a:ext cx="11552237" cy="696913"/>
          </a:xfrm>
        </p:spPr>
        <p:txBody>
          <a:bodyPr anchor="ctr">
            <a:normAutofit/>
          </a:bodyPr>
          <a:lstStyle/>
          <a:p>
            <a:pPr algn="l">
              <a:defRPr/>
            </a:pPr>
            <a:r>
              <a:rPr lang="en-US" sz="3600" b="1" dirty="0">
                <a:solidFill>
                  <a:schemeClr val="tx2"/>
                </a:solidFill>
                <a:latin typeface="Arial" panose="020B0604020202020204" pitchFamily="34" charset="0"/>
                <a:cs typeface="Arial" panose="020B0604020202020204" pitchFamily="34" charset="0"/>
              </a:rPr>
              <a:t>Termination of Services</a:t>
            </a:r>
          </a:p>
        </p:txBody>
      </p:sp>
      <p:sp>
        <p:nvSpPr>
          <p:cNvPr id="9" name="Text Placeholder 8">
            <a:extLst>
              <a:ext uri="{FF2B5EF4-FFF2-40B4-BE49-F238E27FC236}">
                <a16:creationId xmlns:a16="http://schemas.microsoft.com/office/drawing/2014/main" id="{5A3E1CBE-49BB-FB3C-E809-B704B3A5E34D}"/>
              </a:ext>
            </a:extLst>
          </p:cNvPr>
          <p:cNvSpPr>
            <a:spLocks noGrp="1"/>
          </p:cNvSpPr>
          <p:nvPr>
            <p:ph type="body" sz="quarter" idx="4294967295"/>
          </p:nvPr>
        </p:nvSpPr>
        <p:spPr>
          <a:xfrm>
            <a:off x="639763" y="1081088"/>
            <a:ext cx="11552237" cy="563562"/>
          </a:xfrm>
          <a:prstGeom prst="rect">
            <a:avLst/>
          </a:prstGeom>
        </p:spPr>
        <p:txBody>
          <a:bodyPr/>
          <a:lstStyle/>
          <a:p>
            <a:pPr marL="0" indent="0">
              <a:buNone/>
            </a:pPr>
            <a:r>
              <a:rPr lang="en-US" dirty="0">
                <a:solidFill>
                  <a:srgbClr val="7E99A9"/>
                </a:solidFill>
                <a:latin typeface="Arial" panose="020B0604020202020204" pitchFamily="34" charset="0"/>
                <a:cs typeface="Arial" panose="020B0604020202020204" pitchFamily="34" charset="0"/>
              </a:rPr>
              <a:t>Reasons for Termination</a:t>
            </a:r>
          </a:p>
        </p:txBody>
      </p:sp>
      <p:graphicFrame>
        <p:nvGraphicFramePr>
          <p:cNvPr id="13" name="Diagram 12">
            <a:extLst>
              <a:ext uri="{FF2B5EF4-FFF2-40B4-BE49-F238E27FC236}">
                <a16:creationId xmlns:a16="http://schemas.microsoft.com/office/drawing/2014/main" id="{90484A27-57F1-6C0A-5491-E7F4A8CAA3EC}"/>
              </a:ext>
            </a:extLst>
          </p:cNvPr>
          <p:cNvGraphicFramePr/>
          <p:nvPr>
            <p:extLst>
              <p:ext uri="{D42A27DB-BD31-4B8C-83A1-F6EECF244321}">
                <p14:modId xmlns:p14="http://schemas.microsoft.com/office/powerpoint/2010/main" val="3461114402"/>
              </p:ext>
            </p:extLst>
          </p:nvPr>
        </p:nvGraphicFramePr>
        <p:xfrm>
          <a:off x="297200" y="1736730"/>
          <a:ext cx="11560739" cy="4329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Connector 13">
            <a:extLst>
              <a:ext uri="{FF2B5EF4-FFF2-40B4-BE49-F238E27FC236}">
                <a16:creationId xmlns:a16="http://schemas.microsoft.com/office/drawing/2014/main" id="{5D08872E-6EBA-59D9-4C70-2A7A0A000E85}"/>
              </a:ext>
            </a:extLst>
          </p:cNvPr>
          <p:cNvCxnSpPr>
            <a:cxnSpLocks/>
          </p:cNvCxnSpPr>
          <p:nvPr/>
        </p:nvCxnSpPr>
        <p:spPr>
          <a:xfrm>
            <a:off x="297200" y="922282"/>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F9693-CDFE-3F57-E12E-CF1245F90D5F}"/>
              </a:ext>
            </a:extLst>
          </p:cNvPr>
          <p:cNvSpPr>
            <a:spLocks noGrp="1"/>
          </p:cNvSpPr>
          <p:nvPr>
            <p:ph type="ctrTitle"/>
          </p:nvPr>
        </p:nvSpPr>
        <p:spPr>
          <a:xfrm>
            <a:off x="2340838" y="619852"/>
            <a:ext cx="7766936" cy="1823454"/>
          </a:xfrm>
        </p:spPr>
        <p:txBody>
          <a:bodyPr>
            <a:normAutofit/>
          </a:bodyPr>
          <a:lstStyle/>
          <a:p>
            <a:pPr algn="ctr"/>
            <a:r>
              <a:rPr lang="en-US" sz="4800" b="1" dirty="0">
                <a:solidFill>
                  <a:schemeClr val="tx2"/>
                </a:solidFill>
                <a:cs typeface="Times New Roman" panose="02020603050405020304" pitchFamily="18" charset="0"/>
              </a:rPr>
              <a:t>Probation’s Role in Bridge to Independence (b2i)</a:t>
            </a:r>
          </a:p>
        </p:txBody>
      </p:sp>
      <p:sp>
        <p:nvSpPr>
          <p:cNvPr id="3" name="Slide Number Placeholder 2">
            <a:extLst>
              <a:ext uri="{FF2B5EF4-FFF2-40B4-BE49-F238E27FC236}">
                <a16:creationId xmlns:a16="http://schemas.microsoft.com/office/drawing/2014/main" id="{7989F158-4275-273E-31B5-C52AFE594963}"/>
              </a:ext>
            </a:extLst>
          </p:cNvPr>
          <p:cNvSpPr>
            <a:spLocks noGrp="1"/>
          </p:cNvSpPr>
          <p:nvPr>
            <p:ph type="sldNum" sz="quarter" idx="12"/>
          </p:nvPr>
        </p:nvSpPr>
        <p:spPr/>
        <p:txBody>
          <a:bodyPr/>
          <a:lstStyle/>
          <a:p>
            <a:endParaRPr lang="en-US" dirty="0"/>
          </a:p>
        </p:txBody>
      </p:sp>
      <p:pic>
        <p:nvPicPr>
          <p:cNvPr id="5" name="Picture 4">
            <a:extLst>
              <a:ext uri="{FF2B5EF4-FFF2-40B4-BE49-F238E27FC236}">
                <a16:creationId xmlns:a16="http://schemas.microsoft.com/office/drawing/2014/main" id="{ACCBB45B-E27F-A997-3D32-83A6037379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7856" y="3032709"/>
            <a:ext cx="6316287" cy="2470315"/>
          </a:xfrm>
          <a:prstGeom prst="rect">
            <a:avLst/>
          </a:prstGeom>
          <a:noFill/>
          <a:ln>
            <a:noFill/>
          </a:ln>
        </p:spPr>
      </p:pic>
    </p:spTree>
    <p:extLst>
      <p:ext uri="{BB962C8B-B14F-4D97-AF65-F5344CB8AC3E}">
        <p14:creationId xmlns:p14="http://schemas.microsoft.com/office/powerpoint/2010/main" val="167752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80F2-FB2F-A72C-7356-32A75077FCE0}"/>
              </a:ext>
            </a:extLst>
          </p:cNvPr>
          <p:cNvSpPr>
            <a:spLocks noGrp="1"/>
          </p:cNvSpPr>
          <p:nvPr>
            <p:ph type="title"/>
          </p:nvPr>
        </p:nvSpPr>
        <p:spPr>
          <a:xfrm>
            <a:off x="4974769" y="634946"/>
            <a:ext cx="6574973" cy="1181841"/>
          </a:xfrm>
        </p:spPr>
        <p:txBody>
          <a:bodyPr vert="horz" lIns="91440" tIns="45720" rIns="91440" bIns="45720" rtlCol="0" anchor="b">
            <a:normAutofit/>
          </a:bodyPr>
          <a:lstStyle/>
          <a:p>
            <a:r>
              <a:rPr lang="en-US" sz="3600" b="1" dirty="0">
                <a:solidFill>
                  <a:schemeClr val="tx2"/>
                </a:solidFill>
                <a:cs typeface="Times New Roman" panose="02020603050405020304" pitchFamily="18" charset="0"/>
              </a:rPr>
              <a:t>Topics to Cover </a:t>
            </a:r>
          </a:p>
        </p:txBody>
      </p:sp>
      <p:sp>
        <p:nvSpPr>
          <p:cNvPr id="3" name="Slide Number Placeholder 2">
            <a:extLst>
              <a:ext uri="{FF2B5EF4-FFF2-40B4-BE49-F238E27FC236}">
                <a16:creationId xmlns:a16="http://schemas.microsoft.com/office/drawing/2014/main" id="{CE44A2EC-D08B-249F-23F8-544AEE0D4BC4}"/>
              </a:ext>
            </a:extLst>
          </p:cNvPr>
          <p:cNvSpPr>
            <a:spLocks noGrp="1"/>
          </p:cNvSpPr>
          <p:nvPr>
            <p:ph type="sldNum" sz="quarter" idx="12"/>
          </p:nvPr>
        </p:nvSpPr>
        <p:spPr/>
        <p:txBody>
          <a:bodyPr/>
          <a:lstStyle/>
          <a:p>
            <a:endParaRPr lang="en-US" dirty="0"/>
          </a:p>
        </p:txBody>
      </p:sp>
      <p:pic>
        <p:nvPicPr>
          <p:cNvPr id="8" name="Graphic 7" descr="Checkmark">
            <a:extLst>
              <a:ext uri="{FF2B5EF4-FFF2-40B4-BE49-F238E27FC236}">
                <a16:creationId xmlns:a16="http://schemas.microsoft.com/office/drawing/2014/main" id="{C8A84B38-6490-3842-B1AF-E0AD0C2458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sp>
        <p:nvSpPr>
          <p:cNvPr id="4" name="TextBox 3">
            <a:extLst>
              <a:ext uri="{FF2B5EF4-FFF2-40B4-BE49-F238E27FC236}">
                <a16:creationId xmlns:a16="http://schemas.microsoft.com/office/drawing/2014/main" id="{7E8989F8-64A0-7D0D-D12E-AA63B151579E}"/>
              </a:ext>
            </a:extLst>
          </p:cNvPr>
          <p:cNvSpPr txBox="1"/>
          <p:nvPr/>
        </p:nvSpPr>
        <p:spPr>
          <a:xfrm>
            <a:off x="4974769" y="2198914"/>
            <a:ext cx="6574973" cy="3670180"/>
          </a:xfrm>
          <a:prstGeom prst="rect">
            <a:avLst/>
          </a:prstGeom>
        </p:spPr>
        <p:txBody>
          <a:bodyPr vert="horz" lIns="0" tIns="45720" rIns="0" bIns="45720" rtlCol="0" anchor="t" anchorCtr="1">
            <a:normAutofit/>
          </a:bodyPr>
          <a:lstStyle/>
          <a:p>
            <a:pPr marL="342900" indent="-342900" algn="just" defTabSz="914400">
              <a:lnSpc>
                <a:spcPct val="90000"/>
              </a:lnSpc>
              <a:spcAft>
                <a:spcPts val="600"/>
              </a:spcAft>
              <a:buClr>
                <a:schemeClr val="tx1">
                  <a:lumMod val="85000"/>
                  <a:lumOff val="15000"/>
                </a:schemeClr>
              </a:buClr>
              <a:buFont typeface="+mj-lt"/>
              <a:buAutoNum type="arabicPeriod"/>
            </a:pPr>
            <a:r>
              <a:rPr lang="en-US" b="0" i="0" u="none" strike="noStrike" baseline="0" dirty="0">
                <a:solidFill>
                  <a:schemeClr val="tx1">
                    <a:lumMod val="75000"/>
                    <a:lumOff val="25000"/>
                  </a:schemeClr>
                </a:solidFill>
                <a:latin typeface="Aptos" panose="020B0004020202020204" pitchFamily="34" charset="0"/>
              </a:rPr>
              <a:t>b2i Background and History  </a:t>
            </a:r>
          </a:p>
          <a:p>
            <a:pPr marL="342900" indent="-342900" algn="just" defTabSz="914400">
              <a:lnSpc>
                <a:spcPct val="90000"/>
              </a:lnSpc>
              <a:spcAft>
                <a:spcPts val="600"/>
              </a:spcAft>
              <a:buClr>
                <a:schemeClr val="tx1">
                  <a:lumMod val="85000"/>
                  <a:lumOff val="15000"/>
                </a:schemeClr>
              </a:buClr>
              <a:buFont typeface="+mj-lt"/>
              <a:buAutoNum type="arabicPeriod"/>
            </a:pPr>
            <a:r>
              <a:rPr lang="en-US" dirty="0">
                <a:solidFill>
                  <a:schemeClr val="tx1">
                    <a:lumMod val="75000"/>
                    <a:lumOff val="25000"/>
                  </a:schemeClr>
                </a:solidFill>
                <a:latin typeface="Aptos" panose="020B0004020202020204" pitchFamily="34" charset="0"/>
              </a:rPr>
              <a:t>Program Overview &amp; Eligibility </a:t>
            </a:r>
            <a:endParaRPr lang="en-US" b="0" i="0" u="none" strike="noStrike" baseline="0" dirty="0">
              <a:solidFill>
                <a:schemeClr val="tx1">
                  <a:lumMod val="75000"/>
                  <a:lumOff val="25000"/>
                </a:schemeClr>
              </a:solidFill>
              <a:latin typeface="Aptos" panose="020B0004020202020204" pitchFamily="34" charset="0"/>
            </a:endParaRPr>
          </a:p>
          <a:p>
            <a:pPr marL="342900" indent="-342900" algn="just" defTabSz="914400">
              <a:lnSpc>
                <a:spcPct val="90000"/>
              </a:lnSpc>
              <a:spcAft>
                <a:spcPts val="600"/>
              </a:spcAft>
              <a:buClr>
                <a:schemeClr val="tx1">
                  <a:lumMod val="85000"/>
                  <a:lumOff val="15000"/>
                </a:schemeClr>
              </a:buClr>
              <a:buFont typeface="+mj-lt"/>
              <a:buAutoNum type="arabicPeriod"/>
            </a:pPr>
            <a:r>
              <a:rPr lang="en-US" b="0" i="0" u="none" strike="noStrike" baseline="0" dirty="0">
                <a:solidFill>
                  <a:schemeClr val="tx1">
                    <a:lumMod val="75000"/>
                    <a:lumOff val="25000"/>
                  </a:schemeClr>
                </a:solidFill>
                <a:latin typeface="Aptos" panose="020B0004020202020204" pitchFamily="34" charset="0"/>
              </a:rPr>
              <a:t>Expansion to Juv. Justice Youth</a:t>
            </a:r>
          </a:p>
          <a:p>
            <a:pPr marL="342900" indent="-342900" algn="just" defTabSz="914400">
              <a:lnSpc>
                <a:spcPct val="90000"/>
              </a:lnSpc>
              <a:spcAft>
                <a:spcPts val="600"/>
              </a:spcAft>
              <a:buClr>
                <a:schemeClr val="tx1">
                  <a:lumMod val="85000"/>
                  <a:lumOff val="15000"/>
                </a:schemeClr>
              </a:buClr>
              <a:buFont typeface="+mj-lt"/>
              <a:buAutoNum type="arabicPeriod"/>
            </a:pPr>
            <a:r>
              <a:rPr lang="en-US" dirty="0">
                <a:solidFill>
                  <a:schemeClr val="tx1">
                    <a:lumMod val="75000"/>
                    <a:lumOff val="25000"/>
                  </a:schemeClr>
                </a:solidFill>
                <a:latin typeface="Aptos" panose="020B0004020202020204" pitchFamily="34" charset="0"/>
              </a:rPr>
              <a:t>Things to consider and challenges 	</a:t>
            </a:r>
            <a:endParaRPr lang="en-US" b="0" i="0" u="none" strike="noStrike" baseline="0" dirty="0">
              <a:solidFill>
                <a:schemeClr val="tx1">
                  <a:lumMod val="75000"/>
                  <a:lumOff val="25000"/>
                </a:schemeClr>
              </a:solidFill>
              <a:latin typeface="Aptos" panose="020B0004020202020204" pitchFamily="34" charset="0"/>
            </a:endParaRPr>
          </a:p>
          <a:p>
            <a:pPr marL="342900" indent="-342900" algn="just" defTabSz="914400">
              <a:lnSpc>
                <a:spcPct val="90000"/>
              </a:lnSpc>
              <a:spcAft>
                <a:spcPts val="600"/>
              </a:spcAft>
              <a:buClr>
                <a:schemeClr val="tx1">
                  <a:lumMod val="85000"/>
                  <a:lumOff val="15000"/>
                </a:schemeClr>
              </a:buClr>
              <a:buFont typeface="+mj-lt"/>
              <a:buAutoNum type="arabicPeriod"/>
            </a:pPr>
            <a:r>
              <a:rPr lang="en-US" dirty="0">
                <a:solidFill>
                  <a:schemeClr val="tx1">
                    <a:lumMod val="75000"/>
                    <a:lumOff val="25000"/>
                  </a:schemeClr>
                </a:solidFill>
                <a:latin typeface="Aptos" panose="020B0004020202020204" pitchFamily="34" charset="0"/>
              </a:rPr>
              <a:t>Evaluation</a:t>
            </a:r>
          </a:p>
          <a:p>
            <a:pPr marL="342900" indent="-342900" algn="just" defTabSz="914400">
              <a:lnSpc>
                <a:spcPct val="90000"/>
              </a:lnSpc>
              <a:spcAft>
                <a:spcPts val="600"/>
              </a:spcAft>
              <a:buClr>
                <a:schemeClr val="tx1">
                  <a:lumMod val="85000"/>
                  <a:lumOff val="15000"/>
                </a:schemeClr>
              </a:buClr>
              <a:buFont typeface="+mj-lt"/>
              <a:buAutoNum type="arabicPeriod"/>
            </a:pPr>
            <a:r>
              <a:rPr lang="en-US" b="0" i="0" u="none" strike="noStrike" baseline="0" dirty="0">
                <a:solidFill>
                  <a:schemeClr val="tx1">
                    <a:lumMod val="75000"/>
                    <a:lumOff val="25000"/>
                  </a:schemeClr>
                </a:solidFill>
                <a:latin typeface="Aptos" panose="020B0004020202020204" pitchFamily="34" charset="0"/>
              </a:rPr>
              <a:t>Discussion &amp; Questions</a:t>
            </a:r>
            <a:endParaRPr lang="en-US" dirty="0">
              <a:solidFill>
                <a:schemeClr val="tx1">
                  <a:lumMod val="75000"/>
                  <a:lumOff val="25000"/>
                </a:schemeClr>
              </a:solidFill>
              <a:latin typeface="Aptos" panose="020B0004020202020204" pitchFamily="34" charset="0"/>
            </a:endParaRPr>
          </a:p>
        </p:txBody>
      </p:sp>
    </p:spTree>
    <p:extLst>
      <p:ext uri="{BB962C8B-B14F-4D97-AF65-F5344CB8AC3E}">
        <p14:creationId xmlns:p14="http://schemas.microsoft.com/office/powerpoint/2010/main" val="20380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FDC276-5223-7CE7-9FD2-014F581A4831}"/>
              </a:ext>
            </a:extLst>
          </p:cNvPr>
          <p:cNvSpPr txBox="1"/>
          <p:nvPr/>
        </p:nvSpPr>
        <p:spPr>
          <a:xfrm>
            <a:off x="365098" y="1073276"/>
            <a:ext cx="11552349" cy="5060823"/>
          </a:xfrm>
          <a:prstGeom prst="rect">
            <a:avLst/>
          </a:prstGeom>
        </p:spPr>
        <p:txBody>
          <a:bodyPr lIns="0" tIns="45720" rIns="91440" spcCol="274320">
            <a:normAutofit/>
          </a:bodyPr>
          <a:lstStyle/>
          <a:p>
            <a:pPr marL="182880">
              <a:spcAft>
                <a:spcPts val="600"/>
              </a:spcAft>
              <a:buClr>
                <a:srgbClr val="B9C8D3"/>
              </a:buClr>
            </a:pPr>
            <a:r>
              <a:rPr lang="en-US" sz="1400" b="1" i="0" kern="1200" baseline="0" dirty="0">
                <a:effectLst/>
                <a:latin typeface="+mn-lt"/>
                <a:ea typeface="Roboto" panose="02000000000000000000" pitchFamily="2" charset="0"/>
                <a:cs typeface="Roboto" panose="02000000000000000000" pitchFamily="2" charset="0"/>
              </a:rPr>
              <a:t>Adjudication: </a:t>
            </a:r>
          </a:p>
          <a:p>
            <a:pPr marL="182880">
              <a:spcAft>
                <a:spcPts val="600"/>
              </a:spcAft>
              <a:buClr>
                <a:srgbClr val="B9C8D3"/>
              </a:buClr>
            </a:pPr>
            <a:r>
              <a:rPr lang="en-US" sz="1400" b="0" i="0" kern="1200" baseline="0" dirty="0">
                <a:effectLst/>
                <a:latin typeface="+mn-lt"/>
                <a:ea typeface="Roboto" panose="02000000000000000000" pitchFamily="2" charset="0"/>
                <a:cs typeface="Roboto" panose="02000000000000000000" pitchFamily="2" charset="0"/>
              </a:rPr>
              <a:t>The youth must be adjudicated to be a juvenile as described in subdivision (1), (2), or (3)(b) of section </a:t>
            </a:r>
            <a:r>
              <a:rPr lang="en-US" sz="1400" b="0" i="0" u="none" strike="noStrike" kern="1200" baseline="0" dirty="0">
                <a:effectLst/>
                <a:latin typeface="+mn-lt"/>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43-247</a:t>
            </a:r>
            <a:r>
              <a:rPr lang="en-US" sz="1400" b="0" i="0" kern="1200" baseline="0" dirty="0">
                <a:effectLst/>
                <a:latin typeface="+mn-lt"/>
                <a:ea typeface="Roboto" panose="02000000000000000000" pitchFamily="2" charset="0"/>
                <a:cs typeface="Roboto" panose="02000000000000000000" pitchFamily="2" charset="0"/>
              </a:rPr>
              <a:t> and who is in a court-ordered out-of-home placement in the six months prior to attaining nineteen years of age.</a:t>
            </a:r>
          </a:p>
          <a:p>
            <a:pPr marL="182880">
              <a:spcAft>
                <a:spcPts val="600"/>
              </a:spcAft>
              <a:buClr>
                <a:srgbClr val="B9C8D3"/>
              </a:buClr>
            </a:pPr>
            <a:r>
              <a:rPr lang="en-US" sz="1400" b="0" i="0" kern="1200" baseline="0" dirty="0">
                <a:effectLst/>
                <a:latin typeface="+mn-lt"/>
                <a:ea typeface="Roboto" panose="02000000000000000000" pitchFamily="2" charset="0"/>
                <a:cs typeface="Roboto" panose="02000000000000000000" pitchFamily="2" charset="0"/>
              </a:rPr>
              <a:t>	(A) Whether the juvenile is disconnected from family support that would assist the juvenile in transitioning to adulthood;</a:t>
            </a:r>
          </a:p>
          <a:p>
            <a:pPr marL="182880">
              <a:spcAft>
                <a:spcPts val="600"/>
              </a:spcAft>
              <a:buClr>
                <a:srgbClr val="B9C8D3"/>
              </a:buClr>
            </a:pPr>
            <a:r>
              <a:rPr lang="en-US" sz="1400" b="0" i="0" kern="1200" baseline="0" dirty="0">
                <a:effectLst/>
                <a:latin typeface="+mn-lt"/>
                <a:ea typeface="Roboto" panose="02000000000000000000" pitchFamily="2" charset="0"/>
                <a:cs typeface="Roboto" panose="02000000000000000000" pitchFamily="2" charset="0"/>
              </a:rPr>
              <a:t>	(B) Whether the juvenile faces the risk of homelessness upon closure of the juvenile court case; or</a:t>
            </a:r>
          </a:p>
          <a:p>
            <a:pPr marL="182880">
              <a:spcAft>
                <a:spcPts val="600"/>
              </a:spcAft>
              <a:buClr>
                <a:srgbClr val="B9C8D3"/>
              </a:buClr>
            </a:pPr>
            <a:r>
              <a:rPr lang="en-US" sz="1400" b="0" i="0" kern="1200" baseline="0" dirty="0">
                <a:effectLst/>
                <a:latin typeface="+mn-lt"/>
                <a:ea typeface="Roboto" panose="02000000000000000000" pitchFamily="2" charset="0"/>
                <a:cs typeface="Roboto" panose="02000000000000000000" pitchFamily="2" charset="0"/>
              </a:rPr>
              <a:t>	(C) Whether the Office of Probation Administration has made reasonable efforts to return the juvenile to the family home prior to the 	juvenile's nineteenth birthday.</a:t>
            </a:r>
          </a:p>
          <a:p>
            <a:pPr marL="182880">
              <a:spcAft>
                <a:spcPts val="600"/>
              </a:spcAft>
              <a:buClr>
                <a:srgbClr val="B9C8D3"/>
              </a:buClr>
            </a:pPr>
            <a:r>
              <a:rPr lang="en-US" sz="1400" b="1" kern="1200" baseline="0" dirty="0">
                <a:latin typeface="+mn-lt"/>
                <a:ea typeface="Roboto" panose="02000000000000000000" pitchFamily="2" charset="0"/>
                <a:cs typeface="Roboto" panose="02000000000000000000" pitchFamily="2" charset="0"/>
              </a:rPr>
              <a:t>Exception:</a:t>
            </a:r>
            <a:endParaRPr lang="en-US" sz="1400" b="1" i="0" kern="1200" baseline="0" dirty="0">
              <a:effectLst/>
              <a:latin typeface="+mn-lt"/>
              <a:ea typeface="Roboto" panose="02000000000000000000" pitchFamily="2" charset="0"/>
              <a:cs typeface="Roboto" panose="02000000000000000000" pitchFamily="2" charset="0"/>
            </a:endParaRPr>
          </a:p>
          <a:p>
            <a:pPr marL="182880">
              <a:spcAft>
                <a:spcPts val="600"/>
              </a:spcAft>
              <a:buClr>
                <a:srgbClr val="B9C8D3"/>
              </a:buClr>
            </a:pPr>
            <a:r>
              <a:rPr lang="en-US" sz="1400" b="0" i="0" kern="1200" baseline="0" dirty="0">
                <a:effectLst/>
                <a:latin typeface="+mn-lt"/>
                <a:ea typeface="Roboto" panose="02000000000000000000" pitchFamily="2" charset="0"/>
                <a:cs typeface="Roboto" panose="02000000000000000000" pitchFamily="2" charset="0"/>
              </a:rPr>
              <a:t>A juvenile with a current pending motion to revoke probation before the court at the time of the hearing shall not be eligible for the Young Adult Bridge to Independence Act. </a:t>
            </a:r>
          </a:p>
        </p:txBody>
      </p:sp>
      <p:sp>
        <p:nvSpPr>
          <p:cNvPr id="2" name="Title 1">
            <a:extLst>
              <a:ext uri="{FF2B5EF4-FFF2-40B4-BE49-F238E27FC236}">
                <a16:creationId xmlns:a16="http://schemas.microsoft.com/office/drawing/2014/main" id="{77C01299-8B12-21F4-5C9C-3A1419D5BCBE}"/>
              </a:ext>
            </a:extLst>
          </p:cNvPr>
          <p:cNvSpPr>
            <a:spLocks noGrp="1"/>
          </p:cNvSpPr>
          <p:nvPr>
            <p:ph type="title"/>
          </p:nvPr>
        </p:nvSpPr>
        <p:spPr>
          <a:xfrm>
            <a:off x="373487" y="365126"/>
            <a:ext cx="11552349" cy="696420"/>
          </a:xfrm>
        </p:spPr>
        <p:txBody>
          <a:bodyPr vert="horz" lIns="91440" tIns="45720" rIns="91440" bIns="45720" rtlCol="0" anchor="ctr">
            <a:normAutofit/>
          </a:bodyPr>
          <a:lstStyle/>
          <a:p>
            <a:r>
              <a:rPr lang="en-US" b="1" kern="1200" dirty="0">
                <a:latin typeface="+mj-lt"/>
                <a:ea typeface="+mj-ea"/>
                <a:cs typeface="+mj-cs"/>
              </a:rPr>
              <a:t>b2i Eligibility for Probation Youth </a:t>
            </a:r>
          </a:p>
        </p:txBody>
      </p:sp>
    </p:spTree>
    <p:extLst>
      <p:ext uri="{BB962C8B-B14F-4D97-AF65-F5344CB8AC3E}">
        <p14:creationId xmlns:p14="http://schemas.microsoft.com/office/powerpoint/2010/main" val="306501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BC89F3-29BD-D388-F6F3-C3A72CA8956F}"/>
              </a:ext>
            </a:extLst>
          </p:cNvPr>
          <p:cNvSpPr txBox="1"/>
          <p:nvPr/>
        </p:nvSpPr>
        <p:spPr>
          <a:xfrm>
            <a:off x="365098" y="1073276"/>
            <a:ext cx="11552349" cy="5060823"/>
          </a:xfrm>
          <a:prstGeom prst="rect">
            <a:avLst/>
          </a:prstGeom>
        </p:spPr>
        <p:txBody>
          <a:bodyPr lIns="0" tIns="45720" rIns="91440" spcCol="274320">
            <a:normAutofit/>
          </a:bodyPr>
          <a:lstStyle/>
          <a:p>
            <a:pPr marL="468630" indent="-285750">
              <a:lnSpc>
                <a:spcPct val="140000"/>
              </a:lnSpc>
              <a:spcAft>
                <a:spcPts val="600"/>
              </a:spcAft>
              <a:buClr>
                <a:srgbClr val="BABF33"/>
              </a:buClr>
              <a:buFont typeface="Arial" panose="020B0604020202020204" pitchFamily="34" charset="0"/>
              <a:buChar char="•"/>
            </a:pPr>
            <a:r>
              <a:rPr lang="en-US" sz="1700" kern="1200" baseline="0" dirty="0">
                <a:latin typeface="+mn-lt"/>
                <a:ea typeface="Roboto" panose="02000000000000000000" pitchFamily="2" charset="0"/>
                <a:cs typeface="Roboto" panose="02000000000000000000" pitchFamily="2" charset="0"/>
              </a:rPr>
              <a:t>Identify youth aged 18 ½ years old in a court-ordered out-of-home placement.</a:t>
            </a:r>
          </a:p>
          <a:p>
            <a:pPr marL="468630" indent="-285750">
              <a:lnSpc>
                <a:spcPct val="140000"/>
              </a:lnSpc>
              <a:spcAft>
                <a:spcPts val="600"/>
              </a:spcAft>
              <a:buClr>
                <a:srgbClr val="BABF33"/>
              </a:buClr>
              <a:buFont typeface="Arial" panose="020B0604020202020204" pitchFamily="34" charset="0"/>
              <a:buChar char="•"/>
            </a:pPr>
            <a:r>
              <a:rPr lang="en-US" sz="1700" kern="1200" baseline="0" dirty="0">
                <a:latin typeface="+mn-lt"/>
                <a:ea typeface="Roboto" panose="02000000000000000000" pitchFamily="2" charset="0"/>
                <a:cs typeface="Roboto" panose="02000000000000000000" pitchFamily="2" charset="0"/>
              </a:rPr>
              <a:t>Provide information fact sheet about b2i to all youth age 18 ½ in a court-ordered out-of-home placement.</a:t>
            </a:r>
          </a:p>
          <a:p>
            <a:pPr marL="468630" indent="-285750">
              <a:lnSpc>
                <a:spcPct val="140000"/>
              </a:lnSpc>
              <a:spcAft>
                <a:spcPts val="600"/>
              </a:spcAft>
              <a:buClr>
                <a:srgbClr val="BABF33"/>
              </a:buClr>
              <a:buFont typeface="Arial" panose="020B0604020202020204" pitchFamily="34" charset="0"/>
              <a:buChar char="•"/>
            </a:pPr>
            <a:r>
              <a:rPr lang="en-US" sz="1700" kern="1200" baseline="0" dirty="0">
                <a:latin typeface="+mn-lt"/>
                <a:ea typeface="Roboto" panose="02000000000000000000" pitchFamily="2" charset="0"/>
                <a:cs typeface="Roboto" panose="02000000000000000000" pitchFamily="2" charset="0"/>
              </a:rPr>
              <a:t>Communicate with legal parties and/or the court regarding a hearing finding return to the family home would be contrary to the juvenile’s welfare.</a:t>
            </a:r>
          </a:p>
          <a:p>
            <a:pPr marL="468630" indent="-285750">
              <a:lnSpc>
                <a:spcPct val="140000"/>
              </a:lnSpc>
              <a:spcAft>
                <a:spcPts val="600"/>
              </a:spcAft>
              <a:buClr>
                <a:srgbClr val="BABF33"/>
              </a:buClr>
              <a:buFont typeface="Arial" panose="020B0604020202020204" pitchFamily="34" charset="0"/>
              <a:buChar char="•"/>
            </a:pPr>
            <a:r>
              <a:rPr lang="en-US" sz="1700" kern="1200" baseline="0" dirty="0">
                <a:latin typeface="+mn-lt"/>
                <a:ea typeface="Roboto" panose="02000000000000000000" pitchFamily="2" charset="0"/>
                <a:cs typeface="Roboto" panose="02000000000000000000" pitchFamily="2" charset="0"/>
              </a:rPr>
              <a:t>Upon the court’s finding order, the Juvenile Probation Services Division will notify the Department of Health and Human Services within ten days, providing a referral to DHHS for eligibility determination.</a:t>
            </a:r>
          </a:p>
          <a:p>
            <a:pPr marL="468630" indent="-285750">
              <a:lnSpc>
                <a:spcPct val="140000"/>
              </a:lnSpc>
              <a:spcAft>
                <a:spcPts val="600"/>
              </a:spcAft>
              <a:buClr>
                <a:srgbClr val="BABF33"/>
              </a:buClr>
              <a:buFont typeface="Arial" panose="020B0604020202020204" pitchFamily="34" charset="0"/>
              <a:buChar char="•"/>
            </a:pPr>
            <a:r>
              <a:rPr lang="en-US" sz="1700" kern="1200" baseline="0" dirty="0">
                <a:latin typeface="+mn-lt"/>
                <a:ea typeface="Roboto" panose="02000000000000000000" pitchFamily="2" charset="0"/>
                <a:cs typeface="Roboto" panose="02000000000000000000" pitchFamily="2" charset="0"/>
              </a:rPr>
              <a:t>Ongoing case collaboration with DHHS to ensure a smooth transition to b2i upon completion of probation at the </a:t>
            </a:r>
            <a:r>
              <a:rPr lang="en-US" sz="1700" kern="1200" baseline="0">
                <a:latin typeface="+mn-lt"/>
                <a:ea typeface="Roboto" panose="02000000000000000000" pitchFamily="2" charset="0"/>
                <a:cs typeface="Roboto" panose="02000000000000000000" pitchFamily="2" charset="0"/>
              </a:rPr>
              <a:t>19th birthday.</a:t>
            </a:r>
            <a:endParaRPr lang="en-US" sz="1700" kern="1200" baseline="0" dirty="0">
              <a:latin typeface="+mn-lt"/>
              <a:ea typeface="Roboto" panose="02000000000000000000" pitchFamily="2" charset="0"/>
              <a:cs typeface="Roboto" panose="02000000000000000000" pitchFamily="2" charset="0"/>
            </a:endParaRPr>
          </a:p>
        </p:txBody>
      </p:sp>
      <p:sp>
        <p:nvSpPr>
          <p:cNvPr id="2" name="Title 1">
            <a:extLst>
              <a:ext uri="{FF2B5EF4-FFF2-40B4-BE49-F238E27FC236}">
                <a16:creationId xmlns:a16="http://schemas.microsoft.com/office/drawing/2014/main" id="{F216D888-DEB2-538D-B498-045ED410D11F}"/>
              </a:ext>
            </a:extLst>
          </p:cNvPr>
          <p:cNvSpPr>
            <a:spLocks noGrp="1"/>
          </p:cNvSpPr>
          <p:nvPr>
            <p:ph type="title"/>
          </p:nvPr>
        </p:nvSpPr>
        <p:spPr>
          <a:xfrm>
            <a:off x="373487" y="365126"/>
            <a:ext cx="11552349" cy="696420"/>
          </a:xfrm>
        </p:spPr>
        <p:txBody>
          <a:bodyPr vert="horz" lIns="91440" tIns="45720" rIns="91440" bIns="45720" rtlCol="0" anchor="ctr">
            <a:normAutofit/>
          </a:bodyPr>
          <a:lstStyle/>
          <a:p>
            <a:r>
              <a:rPr lang="en-US" b="1" kern="1200">
                <a:latin typeface="+mj-lt"/>
                <a:ea typeface="+mj-ea"/>
                <a:cs typeface="+mj-cs"/>
              </a:rPr>
              <a:t>Role of Probation for b2i youth</a:t>
            </a:r>
          </a:p>
        </p:txBody>
      </p:sp>
    </p:spTree>
    <p:extLst>
      <p:ext uri="{BB962C8B-B14F-4D97-AF65-F5344CB8AC3E}">
        <p14:creationId xmlns:p14="http://schemas.microsoft.com/office/powerpoint/2010/main" val="1094833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593E5FF-232C-C569-D529-243DAA584296}"/>
              </a:ext>
            </a:extLst>
          </p:cNvPr>
          <p:cNvSpPr>
            <a:spLocks noGrp="1"/>
          </p:cNvSpPr>
          <p:nvPr>
            <p:ph sz="half" idx="1"/>
          </p:nvPr>
        </p:nvSpPr>
        <p:spPr>
          <a:xfrm>
            <a:off x="655844" y="1845734"/>
            <a:ext cx="5893639" cy="4023360"/>
          </a:xfrm>
        </p:spPr>
        <p:txBody>
          <a:bodyPr>
            <a:normAutofit/>
          </a:bodyPr>
          <a:lstStyle/>
          <a:p>
            <a:pPr>
              <a:buClr>
                <a:srgbClr val="BABF33"/>
              </a:buClr>
              <a:buFont typeface="Arial" panose="020B0604020202020204" pitchFamily="34" charset="0"/>
              <a:buChar char="•"/>
            </a:pPr>
            <a:r>
              <a:rPr lang="en-US" sz="2000" dirty="0"/>
              <a:t>The Office of Probation is not a guardian, so limited in what it can do.</a:t>
            </a:r>
          </a:p>
          <a:p>
            <a:pPr>
              <a:buClr>
                <a:srgbClr val="BABF33"/>
              </a:buClr>
              <a:buFont typeface="Arial" panose="020B0604020202020204" pitchFamily="34" charset="0"/>
              <a:buChar char="•"/>
            </a:pPr>
            <a:r>
              <a:rPr lang="en-US" sz="2000" dirty="0"/>
              <a:t>Limitations on sharing of information. </a:t>
            </a:r>
          </a:p>
          <a:p>
            <a:pPr>
              <a:buClr>
                <a:srgbClr val="BABF33"/>
              </a:buClr>
              <a:buFont typeface="Arial" panose="020B0604020202020204" pitchFamily="34" charset="0"/>
              <a:buChar char="•"/>
            </a:pPr>
            <a:r>
              <a:rPr lang="en-US" sz="2000" dirty="0"/>
              <a:t>Youth may not have their personal documents.</a:t>
            </a:r>
          </a:p>
          <a:p>
            <a:pPr>
              <a:buClr>
                <a:srgbClr val="BABF33"/>
              </a:buClr>
              <a:buFont typeface="Arial" panose="020B0604020202020204" pitchFamily="34" charset="0"/>
              <a:buChar char="•"/>
            </a:pPr>
            <a:r>
              <a:rPr lang="en-US" sz="2000" dirty="0"/>
              <a:t>Affordable and available housing.</a:t>
            </a:r>
          </a:p>
          <a:p>
            <a:pPr>
              <a:buClr>
                <a:srgbClr val="BABF33"/>
              </a:buClr>
              <a:buFont typeface="Arial" panose="020B0604020202020204" pitchFamily="34" charset="0"/>
              <a:buChar char="•"/>
            </a:pPr>
            <a:r>
              <a:rPr lang="en-US" sz="2000" dirty="0"/>
              <a:t>Timing of Contrary to Welfare Court order and the youth’s 19</a:t>
            </a:r>
            <a:r>
              <a:rPr lang="en-US" sz="2000" baseline="30000" dirty="0"/>
              <a:t>th</a:t>
            </a:r>
            <a:r>
              <a:rPr lang="en-US" sz="2000" dirty="0"/>
              <a:t> birthday. </a:t>
            </a:r>
          </a:p>
          <a:p>
            <a:pPr>
              <a:buClr>
                <a:srgbClr val="BABF33"/>
              </a:buClr>
              <a:buFont typeface="Arial" panose="020B0604020202020204" pitchFamily="34" charset="0"/>
              <a:buChar char="•"/>
            </a:pPr>
            <a:r>
              <a:rPr lang="en-US" sz="2000" dirty="0"/>
              <a:t>Limits on transitional services and supports before age 19. </a:t>
            </a:r>
          </a:p>
        </p:txBody>
      </p:sp>
      <p:pic>
        <p:nvPicPr>
          <p:cNvPr id="11" name="Content Placeholder 10" descr="A person walking on a blue arrow over a word&#10;&#10;AI-generated content may be incorrect.">
            <a:extLst>
              <a:ext uri="{FF2B5EF4-FFF2-40B4-BE49-F238E27FC236}">
                <a16:creationId xmlns:a16="http://schemas.microsoft.com/office/drawing/2014/main" id="{DEBD4F87-BF4A-46AA-068E-2F7070B66AC7}"/>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69382" y="1845734"/>
            <a:ext cx="5259295" cy="4023360"/>
          </a:xfrm>
          <a:prstGeom prst="rect">
            <a:avLst/>
          </a:prstGeom>
          <a:noFill/>
        </p:spPr>
      </p:pic>
      <p:sp>
        <p:nvSpPr>
          <p:cNvPr id="7" name="Slide Number Placeholder 6">
            <a:extLst>
              <a:ext uri="{FF2B5EF4-FFF2-40B4-BE49-F238E27FC236}">
                <a16:creationId xmlns:a16="http://schemas.microsoft.com/office/drawing/2014/main" id="{A200AABE-7B76-94DD-11E0-D41876257D6B}"/>
              </a:ext>
            </a:extLst>
          </p:cNvPr>
          <p:cNvSpPr>
            <a:spLocks noGrp="1"/>
          </p:cNvSpPr>
          <p:nvPr>
            <p:ph type="sldNum" sz="quarter" idx="12"/>
          </p:nvPr>
        </p:nvSpPr>
        <p:spPr/>
        <p:txBody>
          <a:bodyPr/>
          <a:lstStyle/>
          <a:p>
            <a:pPr>
              <a:spcAft>
                <a:spcPts val="600"/>
              </a:spcAft>
            </a:pPr>
            <a:endParaRPr lang="en-US" dirty="0"/>
          </a:p>
        </p:txBody>
      </p:sp>
      <p:sp>
        <p:nvSpPr>
          <p:cNvPr id="10" name="Title 1">
            <a:extLst>
              <a:ext uri="{FF2B5EF4-FFF2-40B4-BE49-F238E27FC236}">
                <a16:creationId xmlns:a16="http://schemas.microsoft.com/office/drawing/2014/main" id="{3A364ABC-DEC6-8909-5856-E08BFB3E23D6}"/>
              </a:ext>
            </a:extLst>
          </p:cNvPr>
          <p:cNvSpPr>
            <a:spLocks noGrp="1"/>
          </p:cNvSpPr>
          <p:nvPr>
            <p:ph type="title"/>
          </p:nvPr>
        </p:nvSpPr>
        <p:spPr>
          <a:xfrm>
            <a:off x="319825" y="749070"/>
            <a:ext cx="11552349" cy="696420"/>
          </a:xfrm>
        </p:spPr>
        <p:txBody>
          <a:bodyPr>
            <a:normAutofit/>
          </a:bodyPr>
          <a:lstStyle/>
          <a:p>
            <a:pPr algn="ctr"/>
            <a:r>
              <a:rPr lang="en-US" sz="3600" b="1" dirty="0">
                <a:solidFill>
                  <a:schemeClr val="tx2"/>
                </a:solidFill>
                <a:latin typeface="Arial" panose="020B0604020202020204" pitchFamily="34" charset="0"/>
                <a:cs typeface="Arial" panose="020B0604020202020204" pitchFamily="34" charset="0"/>
              </a:rPr>
              <a:t>Challenges</a:t>
            </a:r>
          </a:p>
        </p:txBody>
      </p:sp>
      <p:cxnSp>
        <p:nvCxnSpPr>
          <p:cNvPr id="13" name="Straight Connector 12">
            <a:extLst>
              <a:ext uri="{FF2B5EF4-FFF2-40B4-BE49-F238E27FC236}">
                <a16:creationId xmlns:a16="http://schemas.microsoft.com/office/drawing/2014/main" id="{1745867D-00F7-020C-20D7-D9B1534D8750}"/>
              </a:ext>
            </a:extLst>
          </p:cNvPr>
          <p:cNvCxnSpPr/>
          <p:nvPr/>
        </p:nvCxnSpPr>
        <p:spPr>
          <a:xfrm>
            <a:off x="331076" y="1466193"/>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6069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006E84-3D2F-1096-572F-06A85A9ECA65}"/>
              </a:ext>
            </a:extLst>
          </p:cNvPr>
          <p:cNvSpPr txBox="1"/>
          <p:nvPr/>
        </p:nvSpPr>
        <p:spPr>
          <a:xfrm>
            <a:off x="365098" y="1073276"/>
            <a:ext cx="11552349" cy="5060823"/>
          </a:xfrm>
          <a:prstGeom prst="rect">
            <a:avLst/>
          </a:prstGeom>
        </p:spPr>
        <p:txBody>
          <a:bodyPr lIns="0" tIns="45720" rIns="91440" spcCol="274320" rtlCol="0">
            <a:normAutofit/>
          </a:bodyPr>
          <a:lstStyle/>
          <a:p>
            <a:pPr marL="525780" indent="-342900">
              <a:lnSpc>
                <a:spcPct val="140000"/>
              </a:lnSpc>
              <a:spcAft>
                <a:spcPts val="600"/>
              </a:spcAft>
              <a:buClr>
                <a:srgbClr val="BABF33"/>
              </a:buClr>
              <a:buFont typeface="Arial" panose="020B0604020202020204" pitchFamily="34" charset="0"/>
              <a:buChar char="•"/>
            </a:pPr>
            <a:r>
              <a:rPr lang="en-US" sz="2000" kern="1200" baseline="0" dirty="0">
                <a:latin typeface="+mn-lt"/>
                <a:ea typeface="Roboto" panose="02000000000000000000" pitchFamily="2" charset="0"/>
                <a:cs typeface="Roboto" panose="02000000000000000000" pitchFamily="2" charset="0"/>
              </a:rPr>
              <a:t>The time frames for the transfer process may vary depending on when the court enters the </a:t>
            </a:r>
            <a:r>
              <a:rPr lang="en-US" sz="2000" i="1" kern="1200" baseline="0" dirty="0">
                <a:latin typeface="+mn-lt"/>
                <a:ea typeface="Roboto" panose="02000000000000000000" pitchFamily="2" charset="0"/>
                <a:cs typeface="Roboto" panose="02000000000000000000" pitchFamily="2" charset="0"/>
              </a:rPr>
              <a:t>Contrary of Welfare </a:t>
            </a:r>
            <a:r>
              <a:rPr lang="en-US" sz="2000" kern="1200" baseline="0" dirty="0">
                <a:latin typeface="+mn-lt"/>
                <a:ea typeface="Roboto" panose="02000000000000000000" pitchFamily="2" charset="0"/>
                <a:cs typeface="Roboto" panose="02000000000000000000" pitchFamily="2" charset="0"/>
              </a:rPr>
              <a:t>finding. </a:t>
            </a:r>
          </a:p>
          <a:p>
            <a:pPr marL="525780" indent="-342900">
              <a:lnSpc>
                <a:spcPct val="140000"/>
              </a:lnSpc>
              <a:spcAft>
                <a:spcPts val="600"/>
              </a:spcAft>
              <a:buClr>
                <a:srgbClr val="BABF33"/>
              </a:buClr>
              <a:buFont typeface="Arial" panose="020B0604020202020204" pitchFamily="34" charset="0"/>
              <a:buChar char="•"/>
            </a:pPr>
            <a:r>
              <a:rPr lang="en-US" sz="2000" kern="1200" baseline="0" dirty="0">
                <a:latin typeface="+mn-lt"/>
                <a:ea typeface="Roboto" panose="02000000000000000000" pitchFamily="2" charset="0"/>
                <a:cs typeface="Roboto" panose="02000000000000000000" pitchFamily="2" charset="0"/>
              </a:rPr>
              <a:t>b2i and the Juvenile Probation Services Division will have to work closely for a successful transition. </a:t>
            </a:r>
          </a:p>
          <a:p>
            <a:pPr marL="525780" indent="-342900">
              <a:lnSpc>
                <a:spcPct val="140000"/>
              </a:lnSpc>
              <a:spcAft>
                <a:spcPts val="600"/>
              </a:spcAft>
              <a:buClr>
                <a:srgbClr val="BABF33"/>
              </a:buClr>
              <a:buFont typeface="Arial" panose="020B0604020202020204" pitchFamily="34" charset="0"/>
              <a:buChar char="•"/>
            </a:pPr>
            <a:r>
              <a:rPr lang="en-US" sz="2000" kern="1200" baseline="0" dirty="0">
                <a:latin typeface="+mn-lt"/>
                <a:ea typeface="Roboto" panose="02000000000000000000" pitchFamily="2" charset="0"/>
                <a:cs typeface="Roboto" panose="02000000000000000000" pitchFamily="2" charset="0"/>
              </a:rPr>
              <a:t>Where the youth is placed vs. where they want to reside may affect b2i assignments. Proactive planning for future housing will help eliminate the change in Independence Coordinator assignments. </a:t>
            </a:r>
          </a:p>
          <a:p>
            <a:pPr marL="525780" indent="-342900">
              <a:lnSpc>
                <a:spcPct val="140000"/>
              </a:lnSpc>
              <a:spcAft>
                <a:spcPts val="600"/>
              </a:spcAft>
              <a:buClr>
                <a:srgbClr val="BABF33"/>
              </a:buClr>
              <a:buFont typeface="Arial" panose="020B0604020202020204" pitchFamily="34" charset="0"/>
              <a:buChar char="•"/>
            </a:pPr>
            <a:r>
              <a:rPr lang="en-US" sz="2000" kern="1200" baseline="0" dirty="0">
                <a:latin typeface="+mn-lt"/>
                <a:ea typeface="Roboto" panose="02000000000000000000" pitchFamily="2" charset="0"/>
                <a:cs typeface="Roboto" panose="02000000000000000000" pitchFamily="2" charset="0"/>
              </a:rPr>
              <a:t>b2i program is voluntary; however, a Young Adult on Probation can not be found eligible if they do not have a court order with the “Contrary to Welfare” finding. </a:t>
            </a:r>
          </a:p>
          <a:p>
            <a:pPr marL="457200" indent="-274320">
              <a:lnSpc>
                <a:spcPct val="140000"/>
              </a:lnSpc>
              <a:spcAft>
                <a:spcPts val="600"/>
              </a:spcAft>
              <a:buClr>
                <a:srgbClr val="B9C8D3"/>
              </a:buClr>
              <a:buFont typeface="Wingdings 3" panose="05040102010807070707" pitchFamily="18" charset="2"/>
              <a:buChar char=""/>
            </a:pPr>
            <a:endParaRPr lang="en-US" sz="1500" kern="1200" baseline="0" dirty="0">
              <a:latin typeface="+mn-lt"/>
              <a:ea typeface="Roboto" panose="02000000000000000000" pitchFamily="2" charset="0"/>
              <a:cs typeface="Roboto" panose="02000000000000000000" pitchFamily="2" charset="0"/>
            </a:endParaRPr>
          </a:p>
          <a:p>
            <a:pPr marL="457200" indent="-274320">
              <a:lnSpc>
                <a:spcPct val="140000"/>
              </a:lnSpc>
              <a:spcAft>
                <a:spcPts val="600"/>
              </a:spcAft>
              <a:buClr>
                <a:srgbClr val="B9C8D3"/>
              </a:buClr>
              <a:buFont typeface="Wingdings 3" panose="05040102010807070707" pitchFamily="18" charset="2"/>
              <a:buChar char=""/>
            </a:pPr>
            <a:endParaRPr lang="en-US" sz="1500" kern="1200" baseline="0" dirty="0">
              <a:latin typeface="+mn-lt"/>
              <a:ea typeface="Roboto" panose="02000000000000000000" pitchFamily="2" charset="0"/>
              <a:cs typeface="Roboto" panose="02000000000000000000" pitchFamily="2" charset="0"/>
            </a:endParaRPr>
          </a:p>
        </p:txBody>
      </p:sp>
      <p:sp>
        <p:nvSpPr>
          <p:cNvPr id="2" name="Title 1">
            <a:extLst>
              <a:ext uri="{FF2B5EF4-FFF2-40B4-BE49-F238E27FC236}">
                <a16:creationId xmlns:a16="http://schemas.microsoft.com/office/drawing/2014/main" id="{E83D4E02-1985-D5B4-865F-F1F8E9F2163E}"/>
              </a:ext>
            </a:extLst>
          </p:cNvPr>
          <p:cNvSpPr>
            <a:spLocks noGrp="1"/>
          </p:cNvSpPr>
          <p:nvPr>
            <p:ph type="title"/>
          </p:nvPr>
        </p:nvSpPr>
        <p:spPr>
          <a:xfrm>
            <a:off x="373487" y="365126"/>
            <a:ext cx="11552349" cy="696420"/>
          </a:xfrm>
        </p:spPr>
        <p:txBody>
          <a:bodyPr vert="horz" lIns="91440" tIns="45720" rIns="91440" bIns="45720" rtlCol="0" anchor="ctr">
            <a:normAutofit/>
          </a:bodyPr>
          <a:lstStyle/>
          <a:p>
            <a:r>
              <a:rPr lang="en-US" b="1" kern="1200">
                <a:latin typeface="+mj-lt"/>
                <a:ea typeface="+mj-ea"/>
                <a:cs typeface="+mj-cs"/>
              </a:rPr>
              <a:t>Things to Consider for Probation Expansion </a:t>
            </a:r>
          </a:p>
        </p:txBody>
      </p:sp>
      <p:sp>
        <p:nvSpPr>
          <p:cNvPr id="4" name="Slide Number Placeholder 3" hidden="1">
            <a:extLst>
              <a:ext uri="{FF2B5EF4-FFF2-40B4-BE49-F238E27FC236}">
                <a16:creationId xmlns:a16="http://schemas.microsoft.com/office/drawing/2014/main" id="{AB7B5B34-2F94-EF8B-EAF1-4ACE59C0EE5C}"/>
              </a:ext>
            </a:extLst>
          </p:cNvPr>
          <p:cNvSpPr>
            <a:spLocks noGrp="1"/>
          </p:cNvSpPr>
          <p:nvPr>
            <p:ph type="sldNum" sz="quarter" idx="4294967295"/>
          </p:nvPr>
        </p:nvSpPr>
        <p:spPr>
          <a:xfrm>
            <a:off x="9456174" y="6356350"/>
            <a:ext cx="2283542" cy="365125"/>
          </a:xfrm>
          <a:prstGeom prst="rect">
            <a:avLst/>
          </a:prstGeom>
        </p:spPr>
        <p:txBody>
          <a:bodyPr/>
          <a:lstStyle/>
          <a:p>
            <a:pPr>
              <a:spcAft>
                <a:spcPts val="600"/>
              </a:spcAft>
            </a:pPr>
            <a:fld id="{99F5D259-A5AB-4217-A363-3511F69A37E4}" type="slidenum">
              <a:rPr lang="en-US" smtClean="0"/>
              <a:pPr>
                <a:spcAft>
                  <a:spcPts val="600"/>
                </a:spcAft>
              </a:pPr>
              <a:t>23</a:t>
            </a:fld>
            <a:endParaRPr lang="en-US"/>
          </a:p>
        </p:txBody>
      </p:sp>
    </p:spTree>
    <p:extLst>
      <p:ext uri="{BB962C8B-B14F-4D97-AF65-F5344CB8AC3E}">
        <p14:creationId xmlns:p14="http://schemas.microsoft.com/office/powerpoint/2010/main" val="3592505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1DCE2-AFC7-3BE6-9D69-1B7DC99923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5EAFBA-2F05-F4BB-09C3-9DB9FEAE8868}"/>
              </a:ext>
            </a:extLst>
          </p:cNvPr>
          <p:cNvSpPr txBox="1"/>
          <p:nvPr/>
        </p:nvSpPr>
        <p:spPr>
          <a:xfrm>
            <a:off x="365098" y="1073276"/>
            <a:ext cx="11552349" cy="5060823"/>
          </a:xfrm>
          <a:prstGeom prst="rect">
            <a:avLst/>
          </a:prstGeom>
        </p:spPr>
        <p:txBody>
          <a:bodyPr lIns="0" tIns="45720" rIns="91440" spcCol="274320" rtlCol="0">
            <a:normAutofit/>
          </a:bodyPr>
          <a:lstStyle/>
          <a:p>
            <a:pPr marL="457200" indent="-274320">
              <a:lnSpc>
                <a:spcPct val="140000"/>
              </a:lnSpc>
              <a:spcAft>
                <a:spcPts val="600"/>
              </a:spcAft>
              <a:buClr>
                <a:srgbClr val="B9C8D3"/>
              </a:buClr>
              <a:buFont typeface="Wingdings 3" panose="05040102010807070707" pitchFamily="18" charset="2"/>
              <a:buChar char=""/>
            </a:pPr>
            <a:r>
              <a:rPr lang="en-US" sz="1500" kern="1200" baseline="0" dirty="0">
                <a:latin typeface="+mn-lt"/>
                <a:ea typeface="Roboto" panose="02000000000000000000" pitchFamily="2" charset="0"/>
                <a:cs typeface="Roboto" panose="02000000000000000000" pitchFamily="2" charset="0"/>
              </a:rPr>
              <a:t>Youth who enter </a:t>
            </a:r>
            <a:r>
              <a:rPr lang="en-US" sz="1500" kern="1200" baseline="0" dirty="0" err="1">
                <a:latin typeface="+mn-lt"/>
                <a:ea typeface="Roboto" panose="02000000000000000000" pitchFamily="2" charset="0"/>
                <a:cs typeface="Roboto" panose="02000000000000000000" pitchFamily="2" charset="0"/>
              </a:rPr>
              <a:t>b2i</a:t>
            </a:r>
            <a:r>
              <a:rPr lang="en-US" sz="1500" kern="1200" baseline="0" dirty="0">
                <a:latin typeface="+mn-lt"/>
                <a:ea typeface="Roboto" panose="02000000000000000000" pitchFamily="2" charset="0"/>
                <a:cs typeface="Roboto" panose="02000000000000000000" pitchFamily="2" charset="0"/>
              </a:rPr>
              <a:t> from </a:t>
            </a:r>
            <a:r>
              <a:rPr lang="en-US" sz="1500" dirty="0">
                <a:ea typeface="Roboto" panose="02000000000000000000" pitchFamily="2" charset="0"/>
                <a:cs typeface="Roboto" panose="02000000000000000000" pitchFamily="2" charset="0"/>
              </a:rPr>
              <a:t>Probation are considered a part of the “foster care” program and will receive the same benefits as </a:t>
            </a:r>
            <a:r>
              <a:rPr lang="en-US" sz="1500" kern="1200" baseline="0" dirty="0">
                <a:latin typeface="+mn-lt"/>
                <a:ea typeface="Roboto" panose="02000000000000000000" pitchFamily="2" charset="0"/>
                <a:cs typeface="Roboto" panose="02000000000000000000" pitchFamily="2" charset="0"/>
              </a:rPr>
              <a:t>those youth who age out of foster care. </a:t>
            </a:r>
          </a:p>
          <a:p>
            <a:pPr marL="925830" lvl="1" indent="-285750">
              <a:lnSpc>
                <a:spcPct val="140000"/>
              </a:lnSpc>
              <a:spcAft>
                <a:spcPts val="600"/>
              </a:spcAft>
              <a:buClr>
                <a:srgbClr val="B9C8D3"/>
              </a:buClr>
              <a:buFont typeface="Wingdings" panose="05000000000000000000" pitchFamily="2" charset="2"/>
              <a:buChar char="§"/>
            </a:pPr>
            <a:r>
              <a:rPr lang="en-US" sz="1500" dirty="0">
                <a:ea typeface="Roboto" panose="02000000000000000000" pitchFamily="2" charset="0"/>
                <a:cs typeface="Roboto" panose="02000000000000000000" pitchFamily="2" charset="0"/>
              </a:rPr>
              <a:t>Foster Youth towards Independence Housing Vouchers (FYI Vouchers) </a:t>
            </a:r>
          </a:p>
          <a:p>
            <a:pPr marL="925830" lvl="1" indent="-285750">
              <a:lnSpc>
                <a:spcPct val="140000"/>
              </a:lnSpc>
              <a:spcAft>
                <a:spcPts val="600"/>
              </a:spcAft>
              <a:buClr>
                <a:srgbClr val="B9C8D3"/>
              </a:buClr>
              <a:buFont typeface="Wingdings" panose="05000000000000000000" pitchFamily="2" charset="2"/>
              <a:buChar char="§"/>
            </a:pPr>
            <a:r>
              <a:rPr lang="en-US" sz="1500" kern="1200" baseline="0" dirty="0">
                <a:latin typeface="+mn-lt"/>
                <a:ea typeface="Roboto" panose="02000000000000000000" pitchFamily="2" charset="0"/>
                <a:cs typeface="Roboto" panose="02000000000000000000" pitchFamily="2" charset="0"/>
              </a:rPr>
              <a:t>Chafee funding </a:t>
            </a:r>
            <a:endParaRPr lang="en-US" sz="1500" dirty="0">
              <a:ea typeface="Roboto" panose="02000000000000000000" pitchFamily="2" charset="0"/>
              <a:cs typeface="Roboto" panose="02000000000000000000" pitchFamily="2" charset="0"/>
            </a:endParaRPr>
          </a:p>
          <a:p>
            <a:pPr marL="925830" lvl="1" indent="-285750">
              <a:lnSpc>
                <a:spcPct val="140000"/>
              </a:lnSpc>
              <a:spcAft>
                <a:spcPts val="600"/>
              </a:spcAft>
              <a:buClr>
                <a:srgbClr val="B9C8D3"/>
              </a:buClr>
              <a:buFont typeface="Wingdings" panose="05000000000000000000" pitchFamily="2" charset="2"/>
              <a:buChar char="§"/>
            </a:pPr>
            <a:r>
              <a:rPr lang="en-US" sz="1500" kern="1200" baseline="0" dirty="0">
                <a:latin typeface="+mn-lt"/>
                <a:ea typeface="Roboto" panose="02000000000000000000" pitchFamily="2" charset="0"/>
                <a:cs typeface="Roboto" panose="02000000000000000000" pitchFamily="2" charset="0"/>
              </a:rPr>
              <a:t>Access to Connected Youth Initiatives such </a:t>
            </a:r>
            <a:r>
              <a:rPr lang="en-US" sz="1500" dirty="0">
                <a:ea typeface="Roboto" panose="02000000000000000000" pitchFamily="2" charset="0"/>
                <a:cs typeface="Roboto" panose="02000000000000000000" pitchFamily="2" charset="0"/>
              </a:rPr>
              <a:t>as Driver’s Education, Coaching, Supportive Funds, Central Navigation, and Leadership </a:t>
            </a:r>
            <a:r>
              <a:rPr lang="en-US" sz="1500" kern="1200" baseline="0" dirty="0">
                <a:latin typeface="+mn-lt"/>
                <a:ea typeface="Roboto" panose="02000000000000000000" pitchFamily="2" charset="0"/>
                <a:cs typeface="Roboto" panose="02000000000000000000" pitchFamily="2" charset="0"/>
              </a:rPr>
              <a:t>opportunities. </a:t>
            </a:r>
          </a:p>
          <a:p>
            <a:pPr marL="925830" lvl="1" indent="-285750">
              <a:lnSpc>
                <a:spcPct val="140000"/>
              </a:lnSpc>
              <a:spcAft>
                <a:spcPts val="600"/>
              </a:spcAft>
              <a:buClr>
                <a:srgbClr val="B9C8D3"/>
              </a:buClr>
              <a:buFont typeface="Wingdings" panose="05000000000000000000" pitchFamily="2" charset="2"/>
              <a:buChar char="§"/>
            </a:pPr>
            <a:r>
              <a:rPr lang="en-US" sz="1500" dirty="0">
                <a:ea typeface="Roboto" panose="02000000000000000000" pitchFamily="2" charset="0"/>
                <a:cs typeface="Roboto" panose="02000000000000000000" pitchFamily="2" charset="0"/>
              </a:rPr>
              <a:t>Education and Training Program </a:t>
            </a:r>
          </a:p>
          <a:p>
            <a:pPr marL="925830" lvl="1" indent="-285750">
              <a:lnSpc>
                <a:spcPct val="140000"/>
              </a:lnSpc>
              <a:spcAft>
                <a:spcPts val="600"/>
              </a:spcAft>
              <a:buClr>
                <a:srgbClr val="B9C8D3"/>
              </a:buClr>
              <a:buFont typeface="Wingdings" panose="05000000000000000000" pitchFamily="2" charset="2"/>
              <a:buChar char="§"/>
            </a:pPr>
            <a:r>
              <a:rPr lang="en-US" sz="1500" kern="1200" baseline="0" dirty="0">
                <a:latin typeface="+mn-lt"/>
                <a:ea typeface="Roboto" panose="02000000000000000000" pitchFamily="2" charset="0"/>
                <a:cs typeface="Roboto" panose="02000000000000000000" pitchFamily="2" charset="0"/>
              </a:rPr>
              <a:t>Former Foster Care Medicaid, if they meet eligibility and</a:t>
            </a:r>
            <a:r>
              <a:rPr lang="en-US" sz="1500" dirty="0">
                <a:ea typeface="Roboto" panose="02000000000000000000" pitchFamily="2" charset="0"/>
                <a:cs typeface="Roboto" panose="02000000000000000000" pitchFamily="2" charset="0"/>
              </a:rPr>
              <a:t> age out of </a:t>
            </a:r>
            <a:r>
              <a:rPr lang="en-US" sz="1500" dirty="0" err="1">
                <a:ea typeface="Roboto" panose="02000000000000000000" pitchFamily="2" charset="0"/>
                <a:cs typeface="Roboto" panose="02000000000000000000" pitchFamily="2" charset="0"/>
              </a:rPr>
              <a:t>b2i</a:t>
            </a:r>
            <a:r>
              <a:rPr lang="en-US" sz="1500" dirty="0">
                <a:ea typeface="Roboto" panose="02000000000000000000" pitchFamily="2" charset="0"/>
                <a:cs typeface="Roboto" panose="02000000000000000000" pitchFamily="2" charset="0"/>
              </a:rPr>
              <a:t> at age 21.</a:t>
            </a:r>
            <a:endParaRPr lang="en-US" sz="1500" kern="1200" baseline="0" dirty="0">
              <a:latin typeface="+mn-lt"/>
              <a:ea typeface="Roboto" panose="02000000000000000000" pitchFamily="2" charset="0"/>
              <a:cs typeface="Roboto" panose="02000000000000000000" pitchFamily="2" charset="0"/>
            </a:endParaRPr>
          </a:p>
          <a:p>
            <a:pPr marL="457200" indent="-274320">
              <a:lnSpc>
                <a:spcPct val="140000"/>
              </a:lnSpc>
              <a:spcAft>
                <a:spcPts val="600"/>
              </a:spcAft>
              <a:buClr>
                <a:srgbClr val="B9C8D3"/>
              </a:buClr>
              <a:buFont typeface="Wingdings 3" panose="05040102010807070707" pitchFamily="18" charset="2"/>
              <a:buChar char=""/>
            </a:pPr>
            <a:endParaRPr lang="en-US" sz="1500" kern="1200" baseline="0" dirty="0">
              <a:latin typeface="+mn-lt"/>
              <a:ea typeface="Roboto" panose="02000000000000000000" pitchFamily="2" charset="0"/>
              <a:cs typeface="Roboto" panose="02000000000000000000" pitchFamily="2" charset="0"/>
            </a:endParaRPr>
          </a:p>
        </p:txBody>
      </p:sp>
      <p:sp>
        <p:nvSpPr>
          <p:cNvPr id="2" name="Title 1">
            <a:extLst>
              <a:ext uri="{FF2B5EF4-FFF2-40B4-BE49-F238E27FC236}">
                <a16:creationId xmlns:a16="http://schemas.microsoft.com/office/drawing/2014/main" id="{27B25A84-AAC2-B3C7-3AB8-18A0C5D6AA73}"/>
              </a:ext>
            </a:extLst>
          </p:cNvPr>
          <p:cNvSpPr>
            <a:spLocks noGrp="1"/>
          </p:cNvSpPr>
          <p:nvPr>
            <p:ph type="title"/>
          </p:nvPr>
        </p:nvSpPr>
        <p:spPr>
          <a:xfrm>
            <a:off x="373487" y="365126"/>
            <a:ext cx="11552349" cy="696420"/>
          </a:xfrm>
        </p:spPr>
        <p:txBody>
          <a:bodyPr vert="horz" lIns="91440" tIns="45720" rIns="91440" bIns="45720" rtlCol="0" anchor="ctr">
            <a:normAutofit/>
          </a:bodyPr>
          <a:lstStyle/>
          <a:p>
            <a:r>
              <a:rPr lang="en-US" b="1" kern="1200" dirty="0">
                <a:latin typeface="+mj-lt"/>
                <a:ea typeface="+mj-ea"/>
                <a:cs typeface="+mj-cs"/>
              </a:rPr>
              <a:t>Things to Consider- Benefits </a:t>
            </a:r>
          </a:p>
        </p:txBody>
      </p:sp>
      <p:sp>
        <p:nvSpPr>
          <p:cNvPr id="4" name="Slide Number Placeholder 3" hidden="1">
            <a:extLst>
              <a:ext uri="{FF2B5EF4-FFF2-40B4-BE49-F238E27FC236}">
                <a16:creationId xmlns:a16="http://schemas.microsoft.com/office/drawing/2014/main" id="{864BF2D7-A7C4-EB2C-4672-AB00624D5EFD}"/>
              </a:ext>
            </a:extLst>
          </p:cNvPr>
          <p:cNvSpPr>
            <a:spLocks noGrp="1"/>
          </p:cNvSpPr>
          <p:nvPr>
            <p:ph type="sldNum" sz="quarter" idx="4294967295"/>
          </p:nvPr>
        </p:nvSpPr>
        <p:spPr>
          <a:xfrm>
            <a:off x="9456174" y="6356350"/>
            <a:ext cx="2283542" cy="365125"/>
          </a:xfrm>
          <a:prstGeom prst="rect">
            <a:avLst/>
          </a:prstGeom>
        </p:spPr>
        <p:txBody>
          <a:bodyPr/>
          <a:lstStyle/>
          <a:p>
            <a:pPr>
              <a:spcAft>
                <a:spcPts val="600"/>
              </a:spcAft>
            </a:pPr>
            <a:fld id="{99F5D259-A5AB-4217-A363-3511F69A37E4}" type="slidenum">
              <a:rPr lang="en-US" smtClean="0"/>
              <a:pPr>
                <a:spcAft>
                  <a:spcPts val="600"/>
                </a:spcAft>
              </a:pPr>
              <a:t>24</a:t>
            </a:fld>
            <a:endParaRPr lang="en-US"/>
          </a:p>
        </p:txBody>
      </p:sp>
    </p:spTree>
    <p:extLst>
      <p:ext uri="{BB962C8B-B14F-4D97-AF65-F5344CB8AC3E}">
        <p14:creationId xmlns:p14="http://schemas.microsoft.com/office/powerpoint/2010/main" val="928503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AB01-9B2E-6562-E283-EECA633DB03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D3B3727-43C9-DBA8-8F15-9BB73875EB91}"/>
              </a:ext>
            </a:extLst>
          </p:cNvPr>
          <p:cNvSpPr>
            <a:spLocks noGrp="1"/>
          </p:cNvSpPr>
          <p:nvPr>
            <p:ph type="subTitle" idx="1"/>
          </p:nvPr>
        </p:nvSpPr>
        <p:spPr/>
        <p:txBody>
          <a:bodyPr>
            <a:noAutofit/>
          </a:bodyPr>
          <a:lstStyle/>
          <a:p>
            <a:pPr algn="ctr"/>
            <a:r>
              <a:rPr lang="en-US" sz="4000" dirty="0"/>
              <a:t>Are we moving in the right direction? </a:t>
            </a:r>
          </a:p>
        </p:txBody>
      </p:sp>
      <p:sp>
        <p:nvSpPr>
          <p:cNvPr id="4" name="Slide Number Placeholder 3">
            <a:extLst>
              <a:ext uri="{FF2B5EF4-FFF2-40B4-BE49-F238E27FC236}">
                <a16:creationId xmlns:a16="http://schemas.microsoft.com/office/drawing/2014/main" id="{3FF32BB5-7CA7-CB2B-653E-18E21FF348B7}"/>
              </a:ext>
            </a:extLst>
          </p:cNvPr>
          <p:cNvSpPr>
            <a:spLocks noGrp="1"/>
          </p:cNvSpPr>
          <p:nvPr>
            <p:ph type="sldNum" sz="quarter" idx="12"/>
          </p:nvPr>
        </p:nvSpPr>
        <p:spPr/>
        <p:txBody>
          <a:bodyPr/>
          <a:lstStyle/>
          <a:p>
            <a:endParaRPr lang="en-US" dirty="0"/>
          </a:p>
        </p:txBody>
      </p:sp>
      <p:pic>
        <p:nvPicPr>
          <p:cNvPr id="8" name="Picture 7" descr="Person standing on top of a mountain">
            <a:extLst>
              <a:ext uri="{FF2B5EF4-FFF2-40B4-BE49-F238E27FC236}">
                <a16:creationId xmlns:a16="http://schemas.microsoft.com/office/drawing/2014/main" id="{D16DF970-926A-5A51-26A3-E751369CA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491" y="112773"/>
            <a:ext cx="10274458" cy="4212339"/>
          </a:xfrm>
          <a:prstGeom prst="rect">
            <a:avLst/>
          </a:prstGeom>
        </p:spPr>
      </p:pic>
    </p:spTree>
    <p:extLst>
      <p:ext uri="{BB962C8B-B14F-4D97-AF65-F5344CB8AC3E}">
        <p14:creationId xmlns:p14="http://schemas.microsoft.com/office/powerpoint/2010/main" val="229466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44AEAF-DD7A-2EA3-0689-DACB5D68A6AA}"/>
              </a:ext>
            </a:extLst>
          </p:cNvPr>
          <p:cNvSpPr>
            <a:spLocks noGrp="1"/>
          </p:cNvSpPr>
          <p:nvPr>
            <p:ph type="body" sz="quarter" idx="11"/>
          </p:nvPr>
        </p:nvSpPr>
        <p:spPr>
          <a:xfrm>
            <a:off x="365097" y="1081210"/>
            <a:ext cx="8849847" cy="4716953"/>
          </a:xfrm>
        </p:spPr>
        <p:txBody>
          <a:bodyPr>
            <a:normAutofit lnSpcReduction="10000"/>
          </a:bodyPr>
          <a:lstStyle/>
          <a:p>
            <a:pPr fontAlgn="base">
              <a:spcBef>
                <a:spcPts val="0"/>
              </a:spcBef>
            </a:pPr>
            <a:endParaRPr lang="en-US" sz="1800" dirty="0">
              <a:latin typeface="Aptos" panose="020B0004020202020204" pitchFamily="34" charset="0"/>
            </a:endParaRPr>
          </a:p>
          <a:p>
            <a:pPr marL="0" indent="0" fontAlgn="base">
              <a:spcBef>
                <a:spcPts val="0"/>
              </a:spcBef>
              <a:buNone/>
            </a:pPr>
            <a:r>
              <a:rPr lang="en-US" sz="1800" dirty="0">
                <a:latin typeface="Aptos" panose="020B0004020202020204" pitchFamily="34" charset="0"/>
              </a:rPr>
              <a:t>Involvement in b2i reduced the negative outcomes that youth who age out of care are more likely to experience. </a:t>
            </a:r>
          </a:p>
          <a:p>
            <a:pPr fontAlgn="base">
              <a:spcBef>
                <a:spcPts val="0"/>
              </a:spcBef>
            </a:pPr>
            <a:endParaRPr lang="en-US" sz="1800" dirty="0">
              <a:latin typeface="Aptos" panose="020B0004020202020204" pitchFamily="34" charset="0"/>
            </a:endParaRPr>
          </a:p>
          <a:p>
            <a:pPr marL="0" indent="0" fontAlgn="base">
              <a:spcBef>
                <a:spcPts val="0"/>
              </a:spcBef>
              <a:buNone/>
            </a:pPr>
            <a:r>
              <a:rPr lang="en-US" sz="1800" u="sng" dirty="0">
                <a:latin typeface="Aptos" panose="020B0004020202020204" pitchFamily="34" charset="0"/>
              </a:rPr>
              <a:t>b2i participants were more likely than their non-b2i foster youth peers to: </a:t>
            </a:r>
            <a:endParaRPr lang="en-US" sz="1800" dirty="0">
              <a:latin typeface="Aptos" panose="020B0004020202020204" pitchFamily="34" charset="0"/>
            </a:endParaRPr>
          </a:p>
          <a:p>
            <a:pPr marL="742950" lvl="1" indent="-285750" fontAlgn="base">
              <a:spcBef>
                <a:spcPts val="0"/>
              </a:spcBef>
              <a:buClr>
                <a:srgbClr val="BABF33"/>
              </a:buClr>
            </a:pPr>
            <a:r>
              <a:rPr lang="en-US" sz="1800" dirty="0">
                <a:latin typeface="Aptos" panose="020B0004020202020204" pitchFamily="34" charset="0"/>
              </a:rPr>
              <a:t>Have post-secondary education</a:t>
            </a:r>
          </a:p>
          <a:p>
            <a:pPr marL="742950" lvl="1" indent="-285750" fontAlgn="base">
              <a:spcBef>
                <a:spcPts val="0"/>
              </a:spcBef>
              <a:buClr>
                <a:srgbClr val="BABF33"/>
              </a:buClr>
            </a:pPr>
            <a:r>
              <a:rPr lang="en-US" sz="1800" dirty="0">
                <a:latin typeface="Aptos" panose="020B0004020202020204" pitchFamily="34" charset="0"/>
              </a:rPr>
              <a:t>Have safe, stable, affordable housing</a:t>
            </a:r>
          </a:p>
          <a:p>
            <a:pPr marL="742950" lvl="1" indent="-285750" fontAlgn="base">
              <a:spcBef>
                <a:spcPts val="0"/>
              </a:spcBef>
              <a:buClr>
                <a:srgbClr val="BABF33"/>
              </a:buClr>
            </a:pPr>
            <a:r>
              <a:rPr lang="en-US" sz="1800" dirty="0">
                <a:latin typeface="Aptos" panose="020B0004020202020204" pitchFamily="34" charset="0"/>
              </a:rPr>
              <a:t>Be able to cover monthly expenses</a:t>
            </a:r>
          </a:p>
          <a:p>
            <a:pPr marL="742950" lvl="1" indent="-285750" fontAlgn="base">
              <a:spcBef>
                <a:spcPts val="0"/>
              </a:spcBef>
              <a:buClr>
                <a:srgbClr val="BABF33"/>
              </a:buClr>
            </a:pPr>
            <a:r>
              <a:rPr lang="en-US" sz="1800" dirty="0">
                <a:latin typeface="Aptos" panose="020B0004020202020204" pitchFamily="34" charset="0"/>
              </a:rPr>
              <a:t>Have adults to turn to in a crisis or for a loan</a:t>
            </a:r>
          </a:p>
          <a:p>
            <a:pPr marL="742950" lvl="1" indent="-285750" fontAlgn="base">
              <a:spcBef>
                <a:spcPts val="0"/>
              </a:spcBef>
              <a:buClr>
                <a:srgbClr val="BABF33"/>
              </a:buClr>
            </a:pPr>
            <a:r>
              <a:rPr lang="en-US" sz="1800" dirty="0">
                <a:latin typeface="Aptos" panose="020B0004020202020204" pitchFamily="34" charset="0"/>
              </a:rPr>
              <a:t>Have some savings</a:t>
            </a:r>
          </a:p>
          <a:p>
            <a:pPr marL="457200" lvl="1" indent="0" fontAlgn="base">
              <a:spcBef>
                <a:spcPts val="0"/>
              </a:spcBef>
              <a:buNone/>
            </a:pPr>
            <a:endParaRPr lang="en-US" sz="1800" dirty="0">
              <a:latin typeface="Aptos" panose="020B0004020202020204" pitchFamily="34" charset="0"/>
            </a:endParaRPr>
          </a:p>
          <a:p>
            <a:pPr marL="0" indent="0" fontAlgn="base">
              <a:spcBef>
                <a:spcPts val="0"/>
              </a:spcBef>
              <a:buNone/>
            </a:pPr>
            <a:r>
              <a:rPr lang="en-US" sz="1800" dirty="0">
                <a:latin typeface="Aptos" panose="020B0004020202020204" pitchFamily="34" charset="0"/>
              </a:rPr>
              <a:t>All reported high-quality, positive relationships with IC, progress towards their goals, and that the stipend helped them feel more financially secure &amp; focus their energy elsewhere.</a:t>
            </a:r>
          </a:p>
          <a:p>
            <a:pPr fontAlgn="base">
              <a:spcBef>
                <a:spcPts val="0"/>
              </a:spcBef>
            </a:pPr>
            <a:endParaRPr lang="en-US" sz="1800" dirty="0">
              <a:latin typeface="Aptos" panose="020B0004020202020204" pitchFamily="34" charset="0"/>
            </a:endParaRPr>
          </a:p>
          <a:p>
            <a:pPr marL="0" indent="0" fontAlgn="base">
              <a:spcBef>
                <a:spcPts val="0"/>
              </a:spcBef>
              <a:spcAft>
                <a:spcPts val="1600"/>
              </a:spcAft>
              <a:buNone/>
            </a:pPr>
            <a:r>
              <a:rPr lang="en-US" sz="1800" dirty="0">
                <a:latin typeface="Aptos" panose="020B0004020202020204" pitchFamily="34" charset="0"/>
              </a:rPr>
              <a:t>Said Nebraska can do a better job of telling youth about b2i.</a:t>
            </a:r>
          </a:p>
          <a:p>
            <a:pPr marL="0" indent="0" fontAlgn="base">
              <a:spcBef>
                <a:spcPts val="0"/>
              </a:spcBef>
              <a:spcAft>
                <a:spcPts val="1600"/>
              </a:spcAft>
              <a:buNone/>
            </a:pPr>
            <a:endParaRPr lang="en-US" sz="2000" dirty="0">
              <a:latin typeface="Aptos" panose="020B0004020202020204" pitchFamily="34" charset="0"/>
            </a:endParaRPr>
          </a:p>
          <a:p>
            <a:pPr marL="0" indent="0" fontAlgn="base">
              <a:spcBef>
                <a:spcPts val="0"/>
              </a:spcBef>
              <a:spcAft>
                <a:spcPts val="1600"/>
              </a:spcAft>
              <a:buNone/>
            </a:pPr>
            <a:r>
              <a:rPr lang="en-US" sz="1000" dirty="0"/>
              <a:t>https://www.childtrends.org/publications/Nebraska-bridge-to-independence-extendedfoster-care-evaluation</a:t>
            </a:r>
            <a:endParaRPr lang="en-US" sz="1000" dirty="0">
              <a:latin typeface="Aptos" panose="020B0004020202020204" pitchFamily="34" charset="0"/>
            </a:endParaRPr>
          </a:p>
          <a:p>
            <a:pPr marL="0" indent="0">
              <a:buNone/>
            </a:pPr>
            <a:endParaRPr lang="en-US" sz="1200" dirty="0"/>
          </a:p>
        </p:txBody>
      </p:sp>
      <p:sp>
        <p:nvSpPr>
          <p:cNvPr id="2" name="Title 1">
            <a:extLst>
              <a:ext uri="{FF2B5EF4-FFF2-40B4-BE49-F238E27FC236}">
                <a16:creationId xmlns:a16="http://schemas.microsoft.com/office/drawing/2014/main" id="{F745B46B-E47C-8655-AE0A-1F5AAD2E8225}"/>
              </a:ext>
            </a:extLst>
          </p:cNvPr>
          <p:cNvSpPr>
            <a:spLocks noGrp="1"/>
          </p:cNvSpPr>
          <p:nvPr>
            <p:ph type="title"/>
          </p:nvPr>
        </p:nvSpPr>
        <p:spPr/>
        <p:txBody>
          <a:bodyPr>
            <a:normAutofit/>
          </a:bodyPr>
          <a:lstStyle/>
          <a:p>
            <a:pPr algn="ctr"/>
            <a:r>
              <a:rPr lang="en-US" b="1" dirty="0">
                <a:solidFill>
                  <a:schemeClr val="tx2"/>
                </a:solidFill>
                <a:cs typeface="Times New Roman" panose="02020603050405020304" pitchFamily="18" charset="0"/>
              </a:rPr>
              <a:t>2019 Child Trends Evaluation of b2i</a:t>
            </a:r>
          </a:p>
        </p:txBody>
      </p:sp>
      <p:pic>
        <p:nvPicPr>
          <p:cNvPr id="9" name="Picture 8">
            <a:extLst>
              <a:ext uri="{FF2B5EF4-FFF2-40B4-BE49-F238E27FC236}">
                <a16:creationId xmlns:a16="http://schemas.microsoft.com/office/drawing/2014/main" id="{D2F85ECC-5B2F-4C18-A44A-4163AFD4D30B}"/>
              </a:ext>
            </a:extLst>
          </p:cNvPr>
          <p:cNvPicPr>
            <a:picLocks noChangeAspect="1"/>
          </p:cNvPicPr>
          <p:nvPr/>
        </p:nvPicPr>
        <p:blipFill>
          <a:blip r:embed="rId3"/>
          <a:stretch>
            <a:fillRect/>
          </a:stretch>
        </p:blipFill>
        <p:spPr>
          <a:xfrm>
            <a:off x="9299662" y="1323963"/>
            <a:ext cx="2527240" cy="3059735"/>
          </a:xfrm>
          <a:prstGeom prst="rect">
            <a:avLst/>
          </a:prstGeom>
        </p:spPr>
      </p:pic>
    </p:spTree>
    <p:extLst>
      <p:ext uri="{BB962C8B-B14F-4D97-AF65-F5344CB8AC3E}">
        <p14:creationId xmlns:p14="http://schemas.microsoft.com/office/powerpoint/2010/main" val="385286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415172-6C8F-BC7E-5C1F-25CB03C31F02}"/>
              </a:ext>
            </a:extLst>
          </p:cNvPr>
          <p:cNvSpPr>
            <a:spLocks noGrp="1"/>
          </p:cNvSpPr>
          <p:nvPr>
            <p:ph type="sldNum" sz="quarter" idx="12"/>
          </p:nvPr>
        </p:nvSpPr>
        <p:spPr/>
        <p:txBody>
          <a:bodyPr/>
          <a:lstStyle/>
          <a:p>
            <a:endParaRPr lang="en-US" dirty="0"/>
          </a:p>
        </p:txBody>
      </p:sp>
      <p:sp>
        <p:nvSpPr>
          <p:cNvPr id="2" name="Title 1">
            <a:extLst>
              <a:ext uri="{FF2B5EF4-FFF2-40B4-BE49-F238E27FC236}">
                <a16:creationId xmlns:a16="http://schemas.microsoft.com/office/drawing/2014/main" id="{698F748F-CF67-14A9-F4A0-4484502DD76F}"/>
              </a:ext>
            </a:extLst>
          </p:cNvPr>
          <p:cNvSpPr>
            <a:spLocks noGrp="1"/>
          </p:cNvSpPr>
          <p:nvPr>
            <p:ph type="title" idx="4294967295"/>
          </p:nvPr>
        </p:nvSpPr>
        <p:spPr>
          <a:xfrm>
            <a:off x="838200" y="365125"/>
            <a:ext cx="10515600" cy="1325563"/>
          </a:xfrm>
        </p:spPr>
        <p:txBody>
          <a:bodyPr/>
          <a:lstStyle/>
          <a:p>
            <a:pPr algn="ctr"/>
            <a:r>
              <a:rPr lang="en-US" sz="3600" dirty="0"/>
              <a:t>National</a:t>
            </a:r>
            <a:r>
              <a:rPr lang="en-US" dirty="0"/>
              <a:t> Youth in Transition Data</a:t>
            </a:r>
          </a:p>
        </p:txBody>
      </p:sp>
      <p:pic>
        <p:nvPicPr>
          <p:cNvPr id="5" name="Content Placeholder 4">
            <a:extLst>
              <a:ext uri="{FF2B5EF4-FFF2-40B4-BE49-F238E27FC236}">
                <a16:creationId xmlns:a16="http://schemas.microsoft.com/office/drawing/2014/main" id="{2EC27DC5-8B6D-A6B9-1887-1BB26037D358}"/>
              </a:ext>
            </a:extLst>
          </p:cNvPr>
          <p:cNvPicPr>
            <a:picLocks noGrp="1" noChangeAspect="1"/>
          </p:cNvPicPr>
          <p:nvPr>
            <p:ph idx="4294967295"/>
          </p:nvPr>
        </p:nvPicPr>
        <p:blipFill>
          <a:blip r:embed="rId2"/>
          <a:stretch>
            <a:fillRect/>
          </a:stretch>
        </p:blipFill>
        <p:spPr>
          <a:xfrm>
            <a:off x="0" y="0"/>
            <a:ext cx="0" cy="0"/>
          </a:xfrm>
          <a:prstGeom prst="rect">
            <a:avLst/>
          </a:prstGeom>
        </p:spPr>
      </p:pic>
      <p:pic>
        <p:nvPicPr>
          <p:cNvPr id="3" name="Content Placeholder 4">
            <a:extLst>
              <a:ext uri="{FF2B5EF4-FFF2-40B4-BE49-F238E27FC236}">
                <a16:creationId xmlns:a16="http://schemas.microsoft.com/office/drawing/2014/main" id="{599A3744-1E78-49BC-8B72-8A168F2AC6D2}"/>
              </a:ext>
            </a:extLst>
          </p:cNvPr>
          <p:cNvPicPr>
            <a:picLocks noChangeAspect="1"/>
          </p:cNvPicPr>
          <p:nvPr/>
        </p:nvPicPr>
        <p:blipFill>
          <a:blip r:embed="rId2"/>
          <a:stretch>
            <a:fillRect/>
          </a:stretch>
        </p:blipFill>
        <p:spPr>
          <a:xfrm>
            <a:off x="1501665" y="1372773"/>
            <a:ext cx="9188669" cy="3439162"/>
          </a:xfrm>
          <a:prstGeom prst="rect">
            <a:avLst/>
          </a:prstGeom>
        </p:spPr>
      </p:pic>
      <p:cxnSp>
        <p:nvCxnSpPr>
          <p:cNvPr id="6" name="Straight Connector 5">
            <a:extLst>
              <a:ext uri="{FF2B5EF4-FFF2-40B4-BE49-F238E27FC236}">
                <a16:creationId xmlns:a16="http://schemas.microsoft.com/office/drawing/2014/main" id="{E3C422FC-A949-FDA1-67A8-821E3E8AC575}"/>
              </a:ext>
            </a:extLst>
          </p:cNvPr>
          <p:cNvCxnSpPr>
            <a:cxnSpLocks/>
          </p:cNvCxnSpPr>
          <p:nvPr/>
        </p:nvCxnSpPr>
        <p:spPr>
          <a:xfrm>
            <a:off x="297200" y="1301829"/>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9796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DFCB7D-FD83-CCC7-B61F-F66B216FCDC7}"/>
              </a:ext>
            </a:extLst>
          </p:cNvPr>
          <p:cNvSpPr>
            <a:spLocks noGrp="1"/>
          </p:cNvSpPr>
          <p:nvPr>
            <p:ph type="sldNum" sz="quarter" idx="12"/>
          </p:nvPr>
        </p:nvSpPr>
        <p:spPr/>
        <p:txBody>
          <a:bodyPr/>
          <a:lstStyle/>
          <a:p>
            <a:endParaRPr lang="en-US" dirty="0"/>
          </a:p>
        </p:txBody>
      </p:sp>
      <p:sp>
        <p:nvSpPr>
          <p:cNvPr id="2" name="Title 1">
            <a:extLst>
              <a:ext uri="{FF2B5EF4-FFF2-40B4-BE49-F238E27FC236}">
                <a16:creationId xmlns:a16="http://schemas.microsoft.com/office/drawing/2014/main" id="{B5CDB3AB-402F-7D26-0207-D4182572AA4B}"/>
              </a:ext>
            </a:extLst>
          </p:cNvPr>
          <p:cNvSpPr>
            <a:spLocks noGrp="1"/>
          </p:cNvSpPr>
          <p:nvPr>
            <p:ph type="title" idx="4294967295"/>
          </p:nvPr>
        </p:nvSpPr>
        <p:spPr>
          <a:xfrm>
            <a:off x="844550" y="246883"/>
            <a:ext cx="10515600" cy="1325563"/>
          </a:xfrm>
        </p:spPr>
        <p:txBody>
          <a:bodyPr>
            <a:normAutofit/>
          </a:bodyPr>
          <a:lstStyle/>
          <a:p>
            <a:pPr algn="ctr"/>
            <a:r>
              <a:rPr lang="en-US" sz="3600" dirty="0"/>
              <a:t>National Youth in Transition Data</a:t>
            </a:r>
          </a:p>
        </p:txBody>
      </p:sp>
      <p:pic>
        <p:nvPicPr>
          <p:cNvPr id="5" name="Content Placeholder 4">
            <a:extLst>
              <a:ext uri="{FF2B5EF4-FFF2-40B4-BE49-F238E27FC236}">
                <a16:creationId xmlns:a16="http://schemas.microsoft.com/office/drawing/2014/main" id="{0C1E9842-2423-A918-2EE1-AB67A2F25B6D}"/>
              </a:ext>
            </a:extLst>
          </p:cNvPr>
          <p:cNvPicPr>
            <a:picLocks noGrp="1" noChangeAspect="1"/>
          </p:cNvPicPr>
          <p:nvPr>
            <p:ph idx="4294967295"/>
          </p:nvPr>
        </p:nvPicPr>
        <p:blipFill>
          <a:blip r:embed="rId2"/>
          <a:stretch>
            <a:fillRect/>
          </a:stretch>
        </p:blipFill>
        <p:spPr>
          <a:xfrm>
            <a:off x="0" y="0"/>
            <a:ext cx="0" cy="0"/>
          </a:xfrm>
          <a:prstGeom prst="rect">
            <a:avLst/>
          </a:prstGeom>
        </p:spPr>
      </p:pic>
      <p:pic>
        <p:nvPicPr>
          <p:cNvPr id="3" name="Content Placeholder 4">
            <a:extLst>
              <a:ext uri="{FF2B5EF4-FFF2-40B4-BE49-F238E27FC236}">
                <a16:creationId xmlns:a16="http://schemas.microsoft.com/office/drawing/2014/main" id="{B87D16B0-8AFD-DA12-3AEC-2687051442B8}"/>
              </a:ext>
            </a:extLst>
          </p:cNvPr>
          <p:cNvPicPr>
            <a:picLocks noGrp="1" noChangeAspect="1"/>
          </p:cNvPicPr>
          <p:nvPr>
            <p:ph idx="4294967295"/>
          </p:nvPr>
        </p:nvPicPr>
        <p:blipFill>
          <a:blip r:embed="rId2"/>
          <a:stretch>
            <a:fillRect/>
          </a:stretch>
        </p:blipFill>
        <p:spPr>
          <a:xfrm>
            <a:off x="831850" y="1360488"/>
            <a:ext cx="10528300" cy="4137025"/>
          </a:xfrm>
          <a:prstGeom prst="rect">
            <a:avLst/>
          </a:prstGeom>
        </p:spPr>
      </p:pic>
      <p:cxnSp>
        <p:nvCxnSpPr>
          <p:cNvPr id="6" name="Straight Connector 5">
            <a:extLst>
              <a:ext uri="{FF2B5EF4-FFF2-40B4-BE49-F238E27FC236}">
                <a16:creationId xmlns:a16="http://schemas.microsoft.com/office/drawing/2014/main" id="{11AE42C3-A8BC-2768-1E1C-608996A0B1FE}"/>
              </a:ext>
            </a:extLst>
          </p:cNvPr>
          <p:cNvCxnSpPr>
            <a:cxnSpLocks/>
          </p:cNvCxnSpPr>
          <p:nvPr/>
        </p:nvCxnSpPr>
        <p:spPr>
          <a:xfrm>
            <a:off x="297200" y="1245476"/>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1504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F06D0186-97AB-1CA6-0B6B-2EC46861A9C0}"/>
              </a:ext>
            </a:extLst>
          </p:cNvPr>
          <p:cNvSpPr>
            <a:spLocks noGrp="1"/>
          </p:cNvSpPr>
          <p:nvPr>
            <p:ph type="sldNum" sz="quarter" idx="12"/>
          </p:nvPr>
        </p:nvSpPr>
        <p:spPr>
          <a:prstGeom prst="rect">
            <a:avLst/>
          </a:prstGeom>
        </p:spPr>
        <p:txBody>
          <a:bodyPr/>
          <a:lstStyle/>
          <a:p>
            <a:pPr>
              <a:spcAft>
                <a:spcPts val="600"/>
              </a:spcAft>
            </a:pPr>
            <a:fld id="{99F5D259-A5AB-4217-A363-3511F69A37E4}" type="slidenum">
              <a:rPr lang="en-US" smtClean="0"/>
              <a:pPr>
                <a:spcAft>
                  <a:spcPts val="600"/>
                </a:spcAft>
              </a:pPr>
              <a:t>29</a:t>
            </a:fld>
            <a:endParaRPr lang="en-US"/>
          </a:p>
        </p:txBody>
      </p:sp>
      <p:sp>
        <p:nvSpPr>
          <p:cNvPr id="2" name="Title 1">
            <a:extLst>
              <a:ext uri="{FF2B5EF4-FFF2-40B4-BE49-F238E27FC236}">
                <a16:creationId xmlns:a16="http://schemas.microsoft.com/office/drawing/2014/main" id="{DA58375B-99D3-D787-E423-A53DD1A7492E}"/>
              </a:ext>
            </a:extLst>
          </p:cNvPr>
          <p:cNvSpPr>
            <a:spLocks noGrp="1"/>
          </p:cNvSpPr>
          <p:nvPr>
            <p:ph type="title" idx="4294967295"/>
          </p:nvPr>
        </p:nvSpPr>
        <p:spPr>
          <a:xfrm>
            <a:off x="1182250" y="287338"/>
            <a:ext cx="9827501" cy="1449387"/>
          </a:xfrm>
        </p:spPr>
        <p:txBody>
          <a:bodyPr anchor="ctr">
            <a:normAutofit/>
          </a:bodyPr>
          <a:lstStyle/>
          <a:p>
            <a:r>
              <a:rPr lang="en-US" sz="3600" dirty="0"/>
              <a:t>B2i Young Adult Responses who entered from the Office of Probation  </a:t>
            </a:r>
          </a:p>
        </p:txBody>
      </p:sp>
      <p:sp>
        <p:nvSpPr>
          <p:cNvPr id="3" name="Content Placeholder 2">
            <a:extLst>
              <a:ext uri="{FF2B5EF4-FFF2-40B4-BE49-F238E27FC236}">
                <a16:creationId xmlns:a16="http://schemas.microsoft.com/office/drawing/2014/main" id="{99E3C8B0-9DE0-40BD-660C-3147C8299F9E}"/>
              </a:ext>
            </a:extLst>
          </p:cNvPr>
          <p:cNvSpPr>
            <a:spLocks noGrp="1"/>
          </p:cNvSpPr>
          <p:nvPr>
            <p:ph sz="half" idx="4294967295"/>
          </p:nvPr>
        </p:nvSpPr>
        <p:spPr>
          <a:xfrm>
            <a:off x="561975" y="1846263"/>
            <a:ext cx="11068050" cy="4022725"/>
          </a:xfrm>
        </p:spPr>
        <p:txBody>
          <a:bodyPr>
            <a:normAutofit/>
          </a:bodyPr>
          <a:lstStyle/>
          <a:p>
            <a:pPr marL="0" indent="0">
              <a:buNone/>
            </a:pPr>
            <a:r>
              <a:rPr lang="en-US" sz="2000" b="1" dirty="0"/>
              <a:t>How did you find out about b2i?</a:t>
            </a:r>
          </a:p>
          <a:p>
            <a:pPr>
              <a:buClr>
                <a:srgbClr val="BABF33"/>
              </a:buClr>
            </a:pPr>
            <a:r>
              <a:rPr lang="en-US" sz="2000" dirty="0"/>
              <a:t>Probation Officer</a:t>
            </a:r>
          </a:p>
          <a:p>
            <a:pPr>
              <a:buClr>
                <a:srgbClr val="BABF33"/>
              </a:buClr>
            </a:pPr>
            <a:r>
              <a:rPr lang="en-US" sz="2000" dirty="0"/>
              <a:t>Cedars</a:t>
            </a:r>
          </a:p>
          <a:p>
            <a:pPr>
              <a:buClr>
                <a:srgbClr val="BABF33"/>
              </a:buClr>
            </a:pPr>
            <a:r>
              <a:rPr lang="en-US" sz="2000" dirty="0"/>
              <a:t>PALS Worker</a:t>
            </a:r>
          </a:p>
          <a:p>
            <a:pPr marL="0" indent="0">
              <a:buNone/>
            </a:pPr>
            <a:endParaRPr lang="en-US" sz="2000" dirty="0"/>
          </a:p>
          <a:p>
            <a:pPr marL="0" indent="0">
              <a:buNone/>
            </a:pPr>
            <a:r>
              <a:rPr lang="en-US" sz="2000" b="1" dirty="0"/>
              <a:t>After participating in b2i, do you feel that you had a clear understanding of the program before you decided to enter the program?</a:t>
            </a:r>
          </a:p>
          <a:p>
            <a:pPr>
              <a:buClr>
                <a:srgbClr val="BABF33"/>
              </a:buClr>
            </a:pPr>
            <a:r>
              <a:rPr lang="en-US" sz="2000" dirty="0"/>
              <a:t>Unanimously said “yes”.</a:t>
            </a:r>
          </a:p>
          <a:p>
            <a:pPr>
              <a:buClr>
                <a:srgbClr val="BABF33"/>
              </a:buClr>
            </a:pPr>
            <a:r>
              <a:rPr lang="en-US" sz="2000" dirty="0"/>
              <a:t>Had a meeting with b2i, and it was explained in detail, which helped to understand the program.</a:t>
            </a:r>
          </a:p>
          <a:p>
            <a:endParaRPr lang="en-US" sz="2000" dirty="0"/>
          </a:p>
          <a:p>
            <a:endParaRPr lang="en-US" sz="2000" dirty="0"/>
          </a:p>
          <a:p>
            <a:endParaRPr lang="en-US" sz="2000" dirty="0"/>
          </a:p>
        </p:txBody>
      </p:sp>
      <p:cxnSp>
        <p:nvCxnSpPr>
          <p:cNvPr id="5" name="Straight Connector 4">
            <a:extLst>
              <a:ext uri="{FF2B5EF4-FFF2-40B4-BE49-F238E27FC236}">
                <a16:creationId xmlns:a16="http://schemas.microsoft.com/office/drawing/2014/main" id="{C9443970-B62D-5D4A-65E0-E2749297D42B}"/>
              </a:ext>
            </a:extLst>
          </p:cNvPr>
          <p:cNvCxnSpPr>
            <a:cxnSpLocks/>
          </p:cNvCxnSpPr>
          <p:nvPr/>
        </p:nvCxnSpPr>
        <p:spPr>
          <a:xfrm>
            <a:off x="297200" y="1608087"/>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6494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365098" y="1073276"/>
            <a:ext cx="11552349" cy="5060823"/>
          </a:xfrm>
        </p:spPr>
        <p:txBody>
          <a:bodyPr>
            <a:normAutofit/>
          </a:bodyPr>
          <a:lstStyle/>
          <a:p>
            <a:pPr marL="0" indent="0">
              <a:buNone/>
            </a:pPr>
            <a:r>
              <a:rPr lang="en-US" sz="2000" dirty="0"/>
              <a:t>  National data shows generally poor outcomes for many young people who age out of foster care.  </a:t>
            </a:r>
          </a:p>
          <a:p>
            <a:pPr marL="0" indent="0">
              <a:buNone/>
            </a:pPr>
            <a:r>
              <a:rPr lang="en-US" sz="2000" dirty="0"/>
              <a:t>   </a:t>
            </a:r>
          </a:p>
          <a:p>
            <a:pPr lvl="1">
              <a:buClr>
                <a:srgbClr val="BABF33"/>
              </a:buClr>
            </a:pPr>
            <a:r>
              <a:rPr lang="en-US" sz="2000" dirty="0"/>
              <a:t>Less than 2% finished college</a:t>
            </a:r>
          </a:p>
          <a:p>
            <a:pPr lvl="1">
              <a:buClr>
                <a:srgbClr val="BABF33"/>
              </a:buClr>
            </a:pPr>
            <a:r>
              <a:rPr lang="en-US" sz="2000" dirty="0"/>
              <a:t>Over 50% experienced homelessness</a:t>
            </a:r>
          </a:p>
          <a:p>
            <a:pPr lvl="1">
              <a:buClr>
                <a:srgbClr val="BABF33"/>
              </a:buClr>
            </a:pPr>
            <a:r>
              <a:rPr lang="en-US" sz="2000" dirty="0"/>
              <a:t>Many others struggled with employment, healthcare access, and poverty</a:t>
            </a:r>
          </a:p>
          <a:p>
            <a:pPr lvl="1"/>
            <a:endParaRPr lang="en-US" sz="2000" dirty="0"/>
          </a:p>
          <a:p>
            <a:pPr marL="201168" lvl="1" indent="0">
              <a:buNone/>
            </a:pPr>
            <a:r>
              <a:rPr lang="en-US" sz="2000" dirty="0"/>
              <a:t>In response, Congress passed the </a:t>
            </a:r>
            <a:r>
              <a:rPr lang="en-US" sz="2000" b="1" i="1" dirty="0"/>
              <a:t>Fostering Connections to Success and Increasing Adoptions Act </a:t>
            </a:r>
            <a:r>
              <a:rPr lang="en-US" sz="2000" dirty="0"/>
              <a:t>in 2008, which allowed states to extend foster care services up to age 21. </a:t>
            </a:r>
          </a:p>
          <a:p>
            <a:pPr marL="201168" lvl="1" indent="0">
              <a:buNone/>
            </a:pPr>
            <a:endParaRPr lang="en-US" sz="2000" dirty="0"/>
          </a:p>
          <a:p>
            <a:pPr marL="201168" lvl="1" indent="0">
              <a:buNone/>
            </a:pPr>
            <a:r>
              <a:rPr lang="en-US" sz="2000" dirty="0"/>
              <a:t>45 states extend foster care over age 18</a:t>
            </a:r>
          </a:p>
          <a:p>
            <a:pPr marL="0" indent="0">
              <a:buNone/>
            </a:pPr>
            <a:endParaRPr lang="en-US" dirty="0"/>
          </a:p>
          <a:p>
            <a:endParaRPr lang="en-US" dirty="0"/>
          </a:p>
        </p:txBody>
      </p:sp>
      <p:sp>
        <p:nvSpPr>
          <p:cNvPr id="2" name="Title 1"/>
          <p:cNvSpPr>
            <a:spLocks noGrp="1"/>
          </p:cNvSpPr>
          <p:nvPr>
            <p:ph type="title"/>
          </p:nvPr>
        </p:nvSpPr>
        <p:spPr>
          <a:xfrm>
            <a:off x="373487" y="365126"/>
            <a:ext cx="11552349" cy="696420"/>
          </a:xfrm>
        </p:spPr>
        <p:txBody>
          <a:bodyPr anchor="ctr">
            <a:normAutofit/>
          </a:bodyPr>
          <a:lstStyle/>
          <a:p>
            <a:r>
              <a:rPr lang="en-US" dirty="0"/>
              <a:t>Background &amp; History </a:t>
            </a:r>
          </a:p>
        </p:txBody>
      </p:sp>
      <p:sp>
        <p:nvSpPr>
          <p:cNvPr id="4" name="Slide Number Placeholder 3">
            <a:extLst>
              <a:ext uri="{FF2B5EF4-FFF2-40B4-BE49-F238E27FC236}">
                <a16:creationId xmlns:a16="http://schemas.microsoft.com/office/drawing/2014/main" id="{0BD2FEA4-B011-091F-D91F-E89F33C281FA}"/>
              </a:ext>
            </a:extLst>
          </p:cNvPr>
          <p:cNvSpPr>
            <a:spLocks noGrp="1"/>
          </p:cNvSpPr>
          <p:nvPr>
            <p:ph type="sldNum" sz="quarter" idx="4294967295"/>
          </p:nvPr>
        </p:nvSpPr>
        <p:spPr/>
        <p:txBody>
          <a:bodyPr/>
          <a:lstStyle/>
          <a:p>
            <a:pPr>
              <a:spcAft>
                <a:spcPts val="600"/>
              </a:spcAft>
            </a:pPr>
            <a:endParaRPr lang="en-US" dirty="0"/>
          </a:p>
        </p:txBody>
      </p:sp>
    </p:spTree>
    <p:extLst>
      <p:ext uri="{BB962C8B-B14F-4D97-AF65-F5344CB8AC3E}">
        <p14:creationId xmlns:p14="http://schemas.microsoft.com/office/powerpoint/2010/main" val="69716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10C8-AE50-A1FB-0093-0375D2285526}"/>
              </a:ext>
            </a:extLst>
          </p:cNvPr>
          <p:cNvSpPr>
            <a:spLocks noGrp="1"/>
          </p:cNvSpPr>
          <p:nvPr>
            <p:ph type="title" idx="4294967295"/>
          </p:nvPr>
        </p:nvSpPr>
        <p:spPr>
          <a:xfrm>
            <a:off x="1066800" y="287338"/>
            <a:ext cx="10058400" cy="1449387"/>
          </a:xfrm>
        </p:spPr>
        <p:txBody>
          <a:bodyPr anchor="ctr">
            <a:normAutofit/>
          </a:bodyPr>
          <a:lstStyle/>
          <a:p>
            <a:r>
              <a:rPr lang="en-US" sz="3600" dirty="0"/>
              <a:t>B2i Young Adult Responses who entered from the Office of Probation</a:t>
            </a:r>
          </a:p>
        </p:txBody>
      </p:sp>
      <p:sp>
        <p:nvSpPr>
          <p:cNvPr id="3" name="Content Placeholder 2">
            <a:extLst>
              <a:ext uri="{FF2B5EF4-FFF2-40B4-BE49-F238E27FC236}">
                <a16:creationId xmlns:a16="http://schemas.microsoft.com/office/drawing/2014/main" id="{7A4428AD-83B0-079F-B2AA-6DAEC3E37C48}"/>
              </a:ext>
            </a:extLst>
          </p:cNvPr>
          <p:cNvSpPr>
            <a:spLocks noGrp="1"/>
          </p:cNvSpPr>
          <p:nvPr>
            <p:ph sz="half" idx="4294967295"/>
          </p:nvPr>
        </p:nvSpPr>
        <p:spPr>
          <a:xfrm>
            <a:off x="374650" y="1736725"/>
            <a:ext cx="11442700" cy="4024313"/>
          </a:xfrm>
        </p:spPr>
        <p:txBody>
          <a:bodyPr>
            <a:normAutofit/>
          </a:bodyPr>
          <a:lstStyle/>
          <a:p>
            <a:pPr marL="0" indent="0">
              <a:buNone/>
            </a:pPr>
            <a:r>
              <a:rPr lang="en-US" sz="2000" b="1" dirty="0"/>
              <a:t>What suggestions would you have to assist with the transition into b2i from Probation?</a:t>
            </a:r>
          </a:p>
          <a:p>
            <a:pPr>
              <a:buClr>
                <a:srgbClr val="BABF33"/>
              </a:buClr>
              <a:buFont typeface="Arial" panose="020B0604020202020204" pitchFamily="34" charset="0"/>
              <a:buChar char="•"/>
            </a:pPr>
            <a:r>
              <a:rPr lang="en-US" sz="2000" dirty="0"/>
              <a:t>Have a phone</a:t>
            </a:r>
          </a:p>
          <a:p>
            <a:pPr>
              <a:buClr>
                <a:srgbClr val="BABF33"/>
              </a:buClr>
              <a:buFont typeface="Arial" panose="020B0604020202020204" pitchFamily="34" charset="0"/>
              <a:buChar char="•"/>
            </a:pPr>
            <a:r>
              <a:rPr lang="en-US" sz="2000" dirty="0"/>
              <a:t>Have personal documents</a:t>
            </a:r>
          </a:p>
          <a:p>
            <a:pPr>
              <a:buClr>
                <a:srgbClr val="BABF33"/>
              </a:buClr>
              <a:buFont typeface="Arial" panose="020B0604020202020204" pitchFamily="34" charset="0"/>
              <a:buChar char="•"/>
            </a:pPr>
            <a:r>
              <a:rPr lang="en-US" sz="2000" dirty="0"/>
              <a:t>Discuss the monthly stipend and know how that can help you get set up for adulthood</a:t>
            </a:r>
          </a:p>
          <a:p>
            <a:pPr>
              <a:buClr>
                <a:srgbClr val="BABF33"/>
              </a:buClr>
              <a:buFont typeface="Arial" panose="020B0604020202020204" pitchFamily="34" charset="0"/>
              <a:buChar char="•"/>
            </a:pPr>
            <a:r>
              <a:rPr lang="en-US" sz="2000" dirty="0"/>
              <a:t>Don’t be nervous, b2i Court is totally different than probation court and the fear of getting “locked up”</a:t>
            </a:r>
          </a:p>
          <a:p>
            <a:pPr>
              <a:buClr>
                <a:srgbClr val="BABF33"/>
              </a:buClr>
              <a:buFont typeface="Arial" panose="020B0604020202020204" pitchFamily="34" charset="0"/>
              <a:buChar char="•"/>
            </a:pPr>
            <a:r>
              <a:rPr lang="en-US" sz="2000" dirty="0"/>
              <a:t>Ability to focus on yourself and your own dreams</a:t>
            </a:r>
          </a:p>
          <a:p>
            <a:pPr>
              <a:buClr>
                <a:srgbClr val="BABF33"/>
              </a:buClr>
              <a:buFont typeface="Arial" panose="020B0604020202020204" pitchFamily="34" charset="0"/>
              <a:buChar char="•"/>
            </a:pPr>
            <a:r>
              <a:rPr lang="en-US" sz="2000" dirty="0"/>
              <a:t>Just communicate with your IC and what you need to do. </a:t>
            </a:r>
          </a:p>
          <a:p>
            <a:pPr>
              <a:buClr>
                <a:srgbClr val="BABF33"/>
              </a:buClr>
              <a:buFont typeface="Arial" panose="020B0604020202020204" pitchFamily="34" charset="0"/>
              <a:buChar char="•"/>
            </a:pPr>
            <a:r>
              <a:rPr lang="en-US" sz="2000" dirty="0"/>
              <a:t>Save the money and invest</a:t>
            </a:r>
          </a:p>
        </p:txBody>
      </p:sp>
      <p:cxnSp>
        <p:nvCxnSpPr>
          <p:cNvPr id="5" name="Straight Connector 4">
            <a:extLst>
              <a:ext uri="{FF2B5EF4-FFF2-40B4-BE49-F238E27FC236}">
                <a16:creationId xmlns:a16="http://schemas.microsoft.com/office/drawing/2014/main" id="{205EFFDB-2CE8-3739-E389-779CADBB7DD2}"/>
              </a:ext>
            </a:extLst>
          </p:cNvPr>
          <p:cNvCxnSpPr>
            <a:cxnSpLocks/>
          </p:cNvCxnSpPr>
          <p:nvPr/>
        </p:nvCxnSpPr>
        <p:spPr>
          <a:xfrm>
            <a:off x="297200" y="1569890"/>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89739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80C6C0B4-E60D-1BD2-9A12-2BFB64550567}"/>
              </a:ext>
            </a:extLst>
          </p:cNvPr>
          <p:cNvSpPr>
            <a:spLocks noGrp="1"/>
          </p:cNvSpPr>
          <p:nvPr>
            <p:ph type="sldNum" sz="quarter" idx="12"/>
          </p:nvPr>
        </p:nvSpPr>
        <p:spPr>
          <a:prstGeom prst="rect">
            <a:avLst/>
          </a:prstGeom>
        </p:spPr>
        <p:txBody>
          <a:bodyPr/>
          <a:lstStyle/>
          <a:p>
            <a:pPr>
              <a:spcAft>
                <a:spcPts val="600"/>
              </a:spcAft>
            </a:pPr>
            <a:fld id="{99F5D259-A5AB-4217-A363-3511F69A37E4}" type="slidenum">
              <a:rPr lang="en-US" smtClean="0"/>
              <a:pPr>
                <a:spcAft>
                  <a:spcPts val="600"/>
                </a:spcAft>
              </a:pPr>
              <a:t>31</a:t>
            </a:fld>
            <a:endParaRPr lang="en-US"/>
          </a:p>
        </p:txBody>
      </p:sp>
      <p:sp>
        <p:nvSpPr>
          <p:cNvPr id="2" name="Title 1">
            <a:extLst>
              <a:ext uri="{FF2B5EF4-FFF2-40B4-BE49-F238E27FC236}">
                <a16:creationId xmlns:a16="http://schemas.microsoft.com/office/drawing/2014/main" id="{0C5333D6-EE43-96CB-550F-285FA27FFBEB}"/>
              </a:ext>
            </a:extLst>
          </p:cNvPr>
          <p:cNvSpPr>
            <a:spLocks noGrp="1"/>
          </p:cNvSpPr>
          <p:nvPr>
            <p:ph type="title" idx="4294967295"/>
          </p:nvPr>
        </p:nvSpPr>
        <p:spPr>
          <a:xfrm>
            <a:off x="1066800" y="287338"/>
            <a:ext cx="10058400" cy="1449387"/>
          </a:xfrm>
        </p:spPr>
        <p:txBody>
          <a:bodyPr anchor="ctr">
            <a:normAutofit/>
          </a:bodyPr>
          <a:lstStyle/>
          <a:p>
            <a:r>
              <a:rPr lang="en-US" sz="3600" dirty="0"/>
              <a:t>B2i Young Adult Responses who entered from the Office of Probation</a:t>
            </a:r>
          </a:p>
        </p:txBody>
      </p:sp>
      <p:sp>
        <p:nvSpPr>
          <p:cNvPr id="3" name="Content Placeholder 2">
            <a:extLst>
              <a:ext uri="{FF2B5EF4-FFF2-40B4-BE49-F238E27FC236}">
                <a16:creationId xmlns:a16="http://schemas.microsoft.com/office/drawing/2014/main" id="{1BB49855-E75D-5DAD-5849-3C5FBD047394}"/>
              </a:ext>
            </a:extLst>
          </p:cNvPr>
          <p:cNvSpPr>
            <a:spLocks noGrp="1"/>
          </p:cNvSpPr>
          <p:nvPr>
            <p:ph sz="half" idx="4294967295"/>
          </p:nvPr>
        </p:nvSpPr>
        <p:spPr>
          <a:xfrm>
            <a:off x="434975" y="1846263"/>
            <a:ext cx="11322050" cy="4022725"/>
          </a:xfrm>
        </p:spPr>
        <p:txBody>
          <a:bodyPr>
            <a:normAutofit/>
          </a:bodyPr>
          <a:lstStyle/>
          <a:p>
            <a:pPr marL="0" indent="0">
              <a:buNone/>
            </a:pPr>
            <a:r>
              <a:rPr lang="en-US" sz="2000" b="1" dirty="0"/>
              <a:t>How do you feel b2i has helped you focus on long term goals, enhancing self-sufficiency?</a:t>
            </a:r>
          </a:p>
          <a:p>
            <a:pPr>
              <a:buClr>
                <a:srgbClr val="BABF33"/>
              </a:buClr>
              <a:buFont typeface="Arial" panose="020B0604020202020204" pitchFamily="34" charset="0"/>
              <a:buChar char="•"/>
            </a:pPr>
            <a:r>
              <a:rPr lang="en-US" sz="2000" dirty="0"/>
              <a:t>My hygiene has improved</a:t>
            </a:r>
          </a:p>
          <a:p>
            <a:pPr>
              <a:buClr>
                <a:srgbClr val="BABF33"/>
              </a:buClr>
              <a:buFont typeface="Arial" panose="020B0604020202020204" pitchFamily="34" charset="0"/>
              <a:buChar char="•"/>
            </a:pPr>
            <a:r>
              <a:rPr lang="en-US" sz="2000" dirty="0"/>
              <a:t>Reluctantly went back to school and discussing employment- things I don’t want to do but know it is “adulting”</a:t>
            </a:r>
          </a:p>
          <a:p>
            <a:pPr>
              <a:buClr>
                <a:srgbClr val="BABF33"/>
              </a:buClr>
              <a:buFont typeface="Arial" panose="020B0604020202020204" pitchFamily="34" charset="0"/>
              <a:buChar char="•"/>
            </a:pPr>
            <a:r>
              <a:rPr lang="en-US" sz="2000" dirty="0"/>
              <a:t>Accountability and focusing on my own goals</a:t>
            </a:r>
          </a:p>
          <a:p>
            <a:pPr>
              <a:buClr>
                <a:srgbClr val="BABF33"/>
              </a:buClr>
              <a:buFont typeface="Arial" panose="020B0604020202020204" pitchFamily="34" charset="0"/>
              <a:buChar char="•"/>
            </a:pPr>
            <a:r>
              <a:rPr lang="en-US" sz="2000" dirty="0"/>
              <a:t>Reminder for the need to save money</a:t>
            </a:r>
          </a:p>
          <a:p>
            <a:pPr>
              <a:buClr>
                <a:srgbClr val="BABF33"/>
              </a:buClr>
              <a:buFont typeface="Arial" panose="020B0604020202020204" pitchFamily="34" charset="0"/>
              <a:buChar char="•"/>
            </a:pPr>
            <a:r>
              <a:rPr lang="en-US" sz="2000" dirty="0"/>
              <a:t>I have saved over $3,000 already!</a:t>
            </a:r>
          </a:p>
          <a:p>
            <a:pPr>
              <a:buClr>
                <a:srgbClr val="BABF33"/>
              </a:buClr>
              <a:buFont typeface="Arial" panose="020B0604020202020204" pitchFamily="34" charset="0"/>
              <a:buChar char="•"/>
            </a:pPr>
            <a:r>
              <a:rPr lang="en-US" sz="2000" dirty="0"/>
              <a:t>Investing and planning to get nice things</a:t>
            </a:r>
          </a:p>
          <a:p>
            <a:pPr>
              <a:buClr>
                <a:srgbClr val="BABF33"/>
              </a:buClr>
              <a:buFont typeface="Arial" panose="020B0604020202020204" pitchFamily="34" charset="0"/>
              <a:buChar char="•"/>
            </a:pPr>
            <a:r>
              <a:rPr lang="en-US" sz="2000" dirty="0"/>
              <a:t>The IC has been great in answering my questions, locating services and supports and being there why I am navigating adulthood. </a:t>
            </a:r>
          </a:p>
        </p:txBody>
      </p:sp>
      <p:cxnSp>
        <p:nvCxnSpPr>
          <p:cNvPr id="5" name="Straight Connector 4">
            <a:extLst>
              <a:ext uri="{FF2B5EF4-FFF2-40B4-BE49-F238E27FC236}">
                <a16:creationId xmlns:a16="http://schemas.microsoft.com/office/drawing/2014/main" id="{D30C968D-2AED-2777-967E-F565E9CFAADD}"/>
              </a:ext>
            </a:extLst>
          </p:cNvPr>
          <p:cNvCxnSpPr>
            <a:cxnSpLocks/>
          </p:cNvCxnSpPr>
          <p:nvPr/>
        </p:nvCxnSpPr>
        <p:spPr>
          <a:xfrm>
            <a:off x="297200" y="1617025"/>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90986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hidden="1">
            <a:extLst>
              <a:ext uri="{FF2B5EF4-FFF2-40B4-BE49-F238E27FC236}">
                <a16:creationId xmlns:a16="http://schemas.microsoft.com/office/drawing/2014/main" id="{209C420F-2E0C-403F-EC3D-871AE440ADF2}"/>
              </a:ext>
            </a:extLst>
          </p:cNvPr>
          <p:cNvSpPr>
            <a:spLocks noGrp="1"/>
          </p:cNvSpPr>
          <p:nvPr>
            <p:ph type="sldNum" sz="quarter" idx="12"/>
          </p:nvPr>
        </p:nvSpPr>
        <p:spPr>
          <a:prstGeom prst="rect">
            <a:avLst/>
          </a:prstGeom>
        </p:spPr>
        <p:txBody>
          <a:bodyPr/>
          <a:lstStyle/>
          <a:p>
            <a:pPr>
              <a:spcAft>
                <a:spcPts val="600"/>
              </a:spcAft>
            </a:pPr>
            <a:fld id="{99F5D259-A5AB-4217-A363-3511F69A37E4}" type="slidenum">
              <a:rPr lang="en-US" smtClean="0"/>
              <a:pPr>
                <a:spcAft>
                  <a:spcPts val="600"/>
                </a:spcAft>
              </a:pPr>
              <a:t>32</a:t>
            </a:fld>
            <a:endParaRPr lang="en-US"/>
          </a:p>
        </p:txBody>
      </p:sp>
      <p:sp>
        <p:nvSpPr>
          <p:cNvPr id="2" name="Title 1">
            <a:extLst>
              <a:ext uri="{FF2B5EF4-FFF2-40B4-BE49-F238E27FC236}">
                <a16:creationId xmlns:a16="http://schemas.microsoft.com/office/drawing/2014/main" id="{19E4EFA2-79A8-6620-6BCF-FD1AA147E7CB}"/>
              </a:ext>
            </a:extLst>
          </p:cNvPr>
          <p:cNvSpPr>
            <a:spLocks noGrp="1"/>
          </p:cNvSpPr>
          <p:nvPr>
            <p:ph type="title" idx="4294967295"/>
          </p:nvPr>
        </p:nvSpPr>
        <p:spPr>
          <a:xfrm>
            <a:off x="1066800" y="287338"/>
            <a:ext cx="10058400" cy="1449387"/>
          </a:xfrm>
        </p:spPr>
        <p:txBody>
          <a:bodyPr anchor="ctr">
            <a:normAutofit/>
          </a:bodyPr>
          <a:lstStyle/>
          <a:p>
            <a:r>
              <a:rPr lang="en-US" sz="3600" dirty="0"/>
              <a:t>B2i Young Adult Responses who entered from the Office of Probation</a:t>
            </a:r>
          </a:p>
        </p:txBody>
      </p:sp>
      <p:sp>
        <p:nvSpPr>
          <p:cNvPr id="3" name="Content Placeholder 2">
            <a:extLst>
              <a:ext uri="{FF2B5EF4-FFF2-40B4-BE49-F238E27FC236}">
                <a16:creationId xmlns:a16="http://schemas.microsoft.com/office/drawing/2014/main" id="{9B2DECC5-4812-6009-7E14-8C24B8182644}"/>
              </a:ext>
            </a:extLst>
          </p:cNvPr>
          <p:cNvSpPr>
            <a:spLocks noGrp="1"/>
          </p:cNvSpPr>
          <p:nvPr>
            <p:ph sz="half" idx="4294967295"/>
          </p:nvPr>
        </p:nvSpPr>
        <p:spPr>
          <a:xfrm>
            <a:off x="373118" y="1846263"/>
            <a:ext cx="11445765" cy="4022725"/>
          </a:xfrm>
        </p:spPr>
        <p:txBody>
          <a:bodyPr>
            <a:normAutofit/>
          </a:bodyPr>
          <a:lstStyle/>
          <a:p>
            <a:pPr marL="0" indent="0">
              <a:buNone/>
            </a:pPr>
            <a:r>
              <a:rPr lang="en-US" sz="2000" b="1" dirty="0"/>
              <a:t>Is there anything you found challenging with the transition into b2i?</a:t>
            </a:r>
          </a:p>
          <a:p>
            <a:pPr>
              <a:buClr>
                <a:srgbClr val="BABF33"/>
              </a:buClr>
              <a:buFont typeface="Arial" panose="020B0604020202020204" pitchFamily="34" charset="0"/>
              <a:buChar char="•"/>
            </a:pPr>
            <a:r>
              <a:rPr lang="en-US" sz="2000" dirty="0"/>
              <a:t>Nope!</a:t>
            </a:r>
          </a:p>
          <a:p>
            <a:pPr>
              <a:buClr>
                <a:srgbClr val="BABF33"/>
              </a:buClr>
              <a:buFont typeface="Arial" panose="020B0604020202020204" pitchFamily="34" charset="0"/>
              <a:buChar char="•"/>
            </a:pPr>
            <a:r>
              <a:rPr lang="en-US" sz="2000" dirty="0"/>
              <a:t>The transition was easy.</a:t>
            </a:r>
          </a:p>
          <a:p>
            <a:pPr>
              <a:buClr>
                <a:srgbClr val="BABF33"/>
              </a:buClr>
              <a:buFont typeface="Arial" panose="020B0604020202020204" pitchFamily="34" charset="0"/>
              <a:buChar char="•"/>
            </a:pPr>
            <a:r>
              <a:rPr lang="en-US" sz="2000" dirty="0"/>
              <a:t>Entering b2i without my personal documents.</a:t>
            </a:r>
          </a:p>
          <a:p>
            <a:pPr>
              <a:buClr>
                <a:srgbClr val="BABF33"/>
              </a:buClr>
              <a:buFont typeface="Arial" panose="020B0604020202020204" pitchFamily="34" charset="0"/>
              <a:buChar char="•"/>
            </a:pPr>
            <a:r>
              <a:rPr lang="en-US" sz="2000" dirty="0"/>
              <a:t>No phone to communicate with.</a:t>
            </a:r>
          </a:p>
          <a:p>
            <a:pPr>
              <a:buClr>
                <a:srgbClr val="BABF33"/>
              </a:buClr>
              <a:buFont typeface="Arial" panose="020B0604020202020204" pitchFamily="34" charset="0"/>
              <a:buChar char="•"/>
            </a:pPr>
            <a:r>
              <a:rPr lang="en-US" sz="2000" dirty="0"/>
              <a:t>A lot of telephone conversations, having to repeat myself on where I am going to live, my plans, etc.</a:t>
            </a:r>
          </a:p>
          <a:p>
            <a:pPr>
              <a:buClr>
                <a:srgbClr val="BABF33"/>
              </a:buClr>
              <a:buFont typeface="Arial" panose="020B0604020202020204" pitchFamily="34" charset="0"/>
              <a:buChar char="•"/>
            </a:pPr>
            <a:r>
              <a:rPr lang="en-US" sz="2000" dirty="0"/>
              <a:t>Length of time it took to get a Reli-card for my monthly stipend. </a:t>
            </a:r>
          </a:p>
          <a:p>
            <a:pPr>
              <a:buClr>
                <a:srgbClr val="BABF33"/>
              </a:buClr>
              <a:buFont typeface="Arial" panose="020B0604020202020204" pitchFamily="34" charset="0"/>
              <a:buChar char="•"/>
            </a:pPr>
            <a:r>
              <a:rPr lang="en-US" sz="2000" dirty="0"/>
              <a:t>No, it’s all been chill.</a:t>
            </a:r>
          </a:p>
        </p:txBody>
      </p:sp>
      <p:cxnSp>
        <p:nvCxnSpPr>
          <p:cNvPr id="10" name="Straight Connector 9">
            <a:extLst>
              <a:ext uri="{FF2B5EF4-FFF2-40B4-BE49-F238E27FC236}">
                <a16:creationId xmlns:a16="http://schemas.microsoft.com/office/drawing/2014/main" id="{6476D262-9190-A813-ACB5-550BFF3071CD}"/>
              </a:ext>
            </a:extLst>
          </p:cNvPr>
          <p:cNvCxnSpPr/>
          <p:nvPr/>
        </p:nvCxnSpPr>
        <p:spPr>
          <a:xfrm>
            <a:off x="331076" y="1568672"/>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26810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13EF0A-4C10-C0D8-B614-003DC79FE610}"/>
              </a:ext>
            </a:extLst>
          </p:cNvPr>
          <p:cNvSpPr>
            <a:spLocks noGrp="1"/>
          </p:cNvSpPr>
          <p:nvPr>
            <p:ph type="sldNum" sz="quarter" idx="12"/>
          </p:nvPr>
        </p:nvSpPr>
        <p:spPr/>
        <p:txBody>
          <a:bodyPr/>
          <a:lstStyle/>
          <a:p>
            <a:endParaRPr lang="en-US" dirty="0"/>
          </a:p>
        </p:txBody>
      </p:sp>
      <p:sp>
        <p:nvSpPr>
          <p:cNvPr id="2" name="Title 1">
            <a:extLst>
              <a:ext uri="{FF2B5EF4-FFF2-40B4-BE49-F238E27FC236}">
                <a16:creationId xmlns:a16="http://schemas.microsoft.com/office/drawing/2014/main" id="{4C7A6371-FCF6-E57D-3202-52F79606A4B5}"/>
              </a:ext>
            </a:extLst>
          </p:cNvPr>
          <p:cNvSpPr>
            <a:spLocks noGrp="1"/>
          </p:cNvSpPr>
          <p:nvPr>
            <p:ph type="title" idx="4294967295"/>
          </p:nvPr>
        </p:nvSpPr>
        <p:spPr>
          <a:xfrm>
            <a:off x="1221828" y="365125"/>
            <a:ext cx="9748345" cy="1325563"/>
          </a:xfrm>
        </p:spPr>
        <p:txBody>
          <a:bodyPr>
            <a:normAutofit/>
          </a:bodyPr>
          <a:lstStyle/>
          <a:p>
            <a:pPr algn="ctr"/>
            <a:r>
              <a:rPr lang="en-US" sz="3600" dirty="0"/>
              <a:t>B2i Young Adult Responses who entered from the Office of Probation</a:t>
            </a:r>
          </a:p>
        </p:txBody>
      </p:sp>
      <p:sp>
        <p:nvSpPr>
          <p:cNvPr id="3" name="Content Placeholder 2">
            <a:extLst>
              <a:ext uri="{FF2B5EF4-FFF2-40B4-BE49-F238E27FC236}">
                <a16:creationId xmlns:a16="http://schemas.microsoft.com/office/drawing/2014/main" id="{B9D0AEF1-D9BA-0022-2DDD-79521D5250CE}"/>
              </a:ext>
            </a:extLst>
          </p:cNvPr>
          <p:cNvSpPr>
            <a:spLocks noGrp="1"/>
          </p:cNvSpPr>
          <p:nvPr>
            <p:ph idx="4294967295"/>
          </p:nvPr>
        </p:nvSpPr>
        <p:spPr>
          <a:xfrm>
            <a:off x="297200" y="1858963"/>
            <a:ext cx="11597601" cy="4022725"/>
          </a:xfrm>
        </p:spPr>
        <p:txBody>
          <a:bodyPr>
            <a:normAutofit/>
          </a:bodyPr>
          <a:lstStyle/>
          <a:p>
            <a:pPr marL="0" indent="0">
              <a:buClr>
                <a:srgbClr val="BABF33"/>
              </a:buClr>
              <a:buNone/>
            </a:pPr>
            <a:r>
              <a:rPr lang="en-US" sz="2200" b="1" dirty="0"/>
              <a:t>What advice would give to youth who are considering entering b2i?</a:t>
            </a:r>
          </a:p>
          <a:p>
            <a:pPr>
              <a:buClr>
                <a:srgbClr val="BABF33"/>
              </a:buClr>
            </a:pPr>
            <a:r>
              <a:rPr lang="en-US" sz="2200" dirty="0"/>
              <a:t>Ask questions, use b2i as a reference, aging out is overwhelming, but b2i can help.</a:t>
            </a:r>
          </a:p>
          <a:p>
            <a:pPr>
              <a:buClr>
                <a:srgbClr val="BABF33"/>
              </a:buClr>
            </a:pPr>
            <a:r>
              <a:rPr lang="en-US" sz="2200" dirty="0"/>
              <a:t>Helped me get back on my feet.</a:t>
            </a:r>
          </a:p>
          <a:p>
            <a:pPr>
              <a:buClr>
                <a:srgbClr val="BABF33"/>
              </a:buClr>
            </a:pPr>
            <a:r>
              <a:rPr lang="en-US" sz="2200" dirty="0"/>
              <a:t>b2i does not hold your hand but is there to guide and encourage you. </a:t>
            </a:r>
          </a:p>
          <a:p>
            <a:pPr>
              <a:buClr>
                <a:srgbClr val="BABF33"/>
              </a:buClr>
            </a:pPr>
            <a:r>
              <a:rPr lang="en-US" sz="2200" dirty="0"/>
              <a:t>The money and the ability to save so you have a financial foundation when you are done with the program. </a:t>
            </a:r>
          </a:p>
          <a:p>
            <a:pPr>
              <a:buClr>
                <a:srgbClr val="BABF33"/>
              </a:buClr>
            </a:pPr>
            <a:r>
              <a:rPr lang="en-US" sz="2200" dirty="0"/>
              <a:t>Make sure you are serious about wanting to get something from the program, so you are not wasting their time. </a:t>
            </a:r>
          </a:p>
          <a:p>
            <a:pPr>
              <a:buClr>
                <a:srgbClr val="BABF33"/>
              </a:buClr>
            </a:pPr>
            <a:r>
              <a:rPr lang="en-US" sz="2200" dirty="0"/>
              <a:t>Make sure you have your documents.</a:t>
            </a:r>
          </a:p>
          <a:p>
            <a:pPr>
              <a:buClr>
                <a:srgbClr val="BABF33"/>
              </a:buClr>
            </a:pPr>
            <a:r>
              <a:rPr lang="en-US" sz="2200" dirty="0"/>
              <a:t>Take the opportunity- it helps!</a:t>
            </a:r>
          </a:p>
          <a:p>
            <a:pPr marL="0" indent="0">
              <a:buNone/>
            </a:pPr>
            <a:endParaRPr lang="en-US" dirty="0"/>
          </a:p>
        </p:txBody>
      </p:sp>
      <p:cxnSp>
        <p:nvCxnSpPr>
          <p:cNvPr id="5" name="Straight Connector 4">
            <a:extLst>
              <a:ext uri="{FF2B5EF4-FFF2-40B4-BE49-F238E27FC236}">
                <a16:creationId xmlns:a16="http://schemas.microsoft.com/office/drawing/2014/main" id="{906E4943-5D7F-174C-F6B9-53F1922F3185}"/>
              </a:ext>
            </a:extLst>
          </p:cNvPr>
          <p:cNvCxnSpPr/>
          <p:nvPr/>
        </p:nvCxnSpPr>
        <p:spPr>
          <a:xfrm>
            <a:off x="331076" y="1600204"/>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39432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4AD974-4825-6CE8-ADC6-499D93D5B67A}"/>
              </a:ext>
            </a:extLst>
          </p:cNvPr>
          <p:cNvSpPr>
            <a:spLocks noGrp="1"/>
          </p:cNvSpPr>
          <p:nvPr>
            <p:ph type="sldNum" sz="quarter" idx="12"/>
          </p:nvPr>
        </p:nvSpPr>
        <p:spPr/>
        <p:txBody>
          <a:bodyPr/>
          <a:lstStyle/>
          <a:p>
            <a:endParaRPr lang="en-US" dirty="0"/>
          </a:p>
        </p:txBody>
      </p:sp>
      <p:sp>
        <p:nvSpPr>
          <p:cNvPr id="2" name="Title 1">
            <a:extLst>
              <a:ext uri="{FF2B5EF4-FFF2-40B4-BE49-F238E27FC236}">
                <a16:creationId xmlns:a16="http://schemas.microsoft.com/office/drawing/2014/main" id="{5984EBEB-8C5E-4FAF-D697-DA099EF4C3C6}"/>
              </a:ext>
            </a:extLst>
          </p:cNvPr>
          <p:cNvSpPr>
            <a:spLocks noGrp="1"/>
          </p:cNvSpPr>
          <p:nvPr>
            <p:ph type="title" idx="4294967295"/>
          </p:nvPr>
        </p:nvSpPr>
        <p:spPr>
          <a:xfrm>
            <a:off x="981329" y="365125"/>
            <a:ext cx="10133361" cy="1101066"/>
          </a:xfrm>
        </p:spPr>
        <p:txBody>
          <a:bodyPr>
            <a:noAutofit/>
          </a:bodyPr>
          <a:lstStyle/>
          <a:p>
            <a:pPr algn="ctr"/>
            <a:r>
              <a:rPr lang="en-US" sz="3600" dirty="0"/>
              <a:t>B2i Young Adult Responses who entered from the Office of Probation</a:t>
            </a:r>
          </a:p>
        </p:txBody>
      </p:sp>
      <p:sp>
        <p:nvSpPr>
          <p:cNvPr id="3" name="Content Placeholder 2">
            <a:extLst>
              <a:ext uri="{FF2B5EF4-FFF2-40B4-BE49-F238E27FC236}">
                <a16:creationId xmlns:a16="http://schemas.microsoft.com/office/drawing/2014/main" id="{13CAE0F6-7C74-3BF4-7EDC-4D0C3AFECF9B}"/>
              </a:ext>
            </a:extLst>
          </p:cNvPr>
          <p:cNvSpPr>
            <a:spLocks noGrp="1"/>
          </p:cNvSpPr>
          <p:nvPr>
            <p:ph type="body" sz="quarter" idx="4294967295"/>
          </p:nvPr>
        </p:nvSpPr>
        <p:spPr>
          <a:xfrm>
            <a:off x="631825" y="1671144"/>
            <a:ext cx="11560175" cy="4126405"/>
          </a:xfrm>
          <a:prstGeom prst="rect">
            <a:avLst/>
          </a:prstGeom>
        </p:spPr>
        <p:txBody>
          <a:bodyPr/>
          <a:lstStyle/>
          <a:p>
            <a:pPr marL="0" indent="0">
              <a:buNone/>
            </a:pPr>
            <a:r>
              <a:rPr lang="en-US" sz="2000" b="1" dirty="0"/>
              <a:t>What do you want people to know about you now that you have been in b2i?</a:t>
            </a:r>
          </a:p>
          <a:p>
            <a:pPr>
              <a:buClr>
                <a:srgbClr val="BABF33"/>
              </a:buClr>
              <a:buFont typeface="Arial" panose="020B0604020202020204" pitchFamily="34" charset="0"/>
              <a:buChar char="•"/>
            </a:pPr>
            <a:r>
              <a:rPr lang="en-US" sz="2000" dirty="0"/>
              <a:t>I am saving money to start my own business.</a:t>
            </a:r>
          </a:p>
          <a:p>
            <a:pPr>
              <a:buClr>
                <a:srgbClr val="BABF33"/>
              </a:buClr>
              <a:buFont typeface="Arial" panose="020B0604020202020204" pitchFamily="34" charset="0"/>
              <a:buChar char="•"/>
            </a:pPr>
            <a:r>
              <a:rPr lang="en-US" sz="2000" dirty="0"/>
              <a:t>Proving to my haters I can make something of myself.</a:t>
            </a:r>
          </a:p>
          <a:p>
            <a:pPr>
              <a:buClr>
                <a:srgbClr val="BABF33"/>
              </a:buClr>
              <a:buFont typeface="Arial" panose="020B0604020202020204" pitchFamily="34" charset="0"/>
              <a:buChar char="•"/>
            </a:pPr>
            <a:r>
              <a:rPr lang="en-US" sz="2000" dirty="0"/>
              <a:t>I got on SSI, so I will be okay after b2i.</a:t>
            </a:r>
          </a:p>
          <a:p>
            <a:pPr>
              <a:buClr>
                <a:srgbClr val="BABF33"/>
              </a:buClr>
              <a:buFont typeface="Arial" panose="020B0604020202020204" pitchFamily="34" charset="0"/>
              <a:buChar char="•"/>
            </a:pPr>
            <a:r>
              <a:rPr lang="en-US" sz="2000" dirty="0"/>
              <a:t>I have matured and I am proud of who I am becoming.</a:t>
            </a:r>
          </a:p>
          <a:p>
            <a:pPr>
              <a:buClr>
                <a:srgbClr val="BABF33"/>
              </a:buClr>
              <a:buFont typeface="Arial" panose="020B0604020202020204" pitchFamily="34" charset="0"/>
              <a:buChar char="•"/>
            </a:pPr>
            <a:r>
              <a:rPr lang="en-US" sz="2000" dirty="0"/>
              <a:t>I am saving money for my future!</a:t>
            </a:r>
          </a:p>
          <a:p>
            <a:pPr>
              <a:buClr>
                <a:srgbClr val="BABF33"/>
              </a:buClr>
              <a:buFont typeface="Arial" panose="020B0604020202020204" pitchFamily="34" charset="0"/>
              <a:buChar char="•"/>
            </a:pPr>
            <a:r>
              <a:rPr lang="en-US" sz="2000" dirty="0"/>
              <a:t>Working full-time.</a:t>
            </a:r>
          </a:p>
          <a:p>
            <a:pPr>
              <a:buClr>
                <a:srgbClr val="BABF33"/>
              </a:buClr>
              <a:buFont typeface="Arial" panose="020B0604020202020204" pitchFamily="34" charset="0"/>
              <a:buChar char="•"/>
            </a:pPr>
            <a:r>
              <a:rPr lang="en-US" sz="2000" dirty="0"/>
              <a:t>I have not returned to my old behaviors.</a:t>
            </a:r>
          </a:p>
        </p:txBody>
      </p:sp>
      <p:cxnSp>
        <p:nvCxnSpPr>
          <p:cNvPr id="5" name="Straight Connector 4">
            <a:extLst>
              <a:ext uri="{FF2B5EF4-FFF2-40B4-BE49-F238E27FC236}">
                <a16:creationId xmlns:a16="http://schemas.microsoft.com/office/drawing/2014/main" id="{4BA1E336-0D51-6762-7664-A0AA29432DFD}"/>
              </a:ext>
            </a:extLst>
          </p:cNvPr>
          <p:cNvCxnSpPr/>
          <p:nvPr/>
        </p:nvCxnSpPr>
        <p:spPr>
          <a:xfrm>
            <a:off x="331076" y="1466193"/>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02749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9763" y="365125"/>
            <a:ext cx="11552237" cy="696913"/>
          </a:xfrm>
        </p:spPr>
        <p:txBody>
          <a:bodyPr>
            <a:normAutofit/>
          </a:bodyPr>
          <a:lstStyle/>
          <a:p>
            <a:pPr algn="ctr">
              <a:defRPr/>
            </a:pPr>
            <a:r>
              <a:rPr lang="en-US" sz="3600" b="1" dirty="0">
                <a:solidFill>
                  <a:schemeClr val="tx2"/>
                </a:solidFill>
                <a:cs typeface="Times New Roman" panose="02020603050405020304" pitchFamily="18" charset="0"/>
              </a:rPr>
              <a:t>Office of Probation Administration Contact</a:t>
            </a:r>
            <a:r>
              <a:rPr lang="en-US" sz="3600" dirty="0">
                <a:solidFill>
                  <a:schemeClr val="tx2"/>
                </a:solidFill>
                <a:cs typeface="Times New Roman" panose="02020603050405020304" pitchFamily="18" charset="0"/>
              </a:rPr>
              <a:t>	</a:t>
            </a:r>
          </a:p>
        </p:txBody>
      </p:sp>
      <p:sp>
        <p:nvSpPr>
          <p:cNvPr id="3" name="Content Placeholder 2"/>
          <p:cNvSpPr>
            <a:spLocks noGrp="1"/>
          </p:cNvSpPr>
          <p:nvPr>
            <p:ph type="body" sz="quarter" idx="4294967295"/>
          </p:nvPr>
        </p:nvSpPr>
        <p:spPr>
          <a:xfrm>
            <a:off x="639763" y="1073150"/>
            <a:ext cx="11552237" cy="5060950"/>
          </a:xfrm>
          <a:prstGeom prst="rect">
            <a:avLst/>
          </a:prstGeom>
        </p:spPr>
        <p:txBody>
          <a:bodyPr>
            <a:normAutofit/>
          </a:bodyPr>
          <a:lstStyle/>
          <a:p>
            <a:pPr marL="776288" lvl="2" indent="0">
              <a:buNone/>
            </a:pPr>
            <a:endParaRPr lang="en-US" dirty="0"/>
          </a:p>
          <a:p>
            <a:pPr lvl="2"/>
            <a:endParaRPr lang="en-US" dirty="0"/>
          </a:p>
        </p:txBody>
      </p:sp>
      <p:cxnSp>
        <p:nvCxnSpPr>
          <p:cNvPr id="4" name="Straight Connector 3">
            <a:extLst>
              <a:ext uri="{FF2B5EF4-FFF2-40B4-BE49-F238E27FC236}">
                <a16:creationId xmlns:a16="http://schemas.microsoft.com/office/drawing/2014/main" id="{5DAF0BD4-545E-579B-B21F-A365A75407C4}"/>
              </a:ext>
            </a:extLst>
          </p:cNvPr>
          <p:cNvCxnSpPr>
            <a:cxnSpLocks/>
          </p:cNvCxnSpPr>
          <p:nvPr/>
        </p:nvCxnSpPr>
        <p:spPr>
          <a:xfrm>
            <a:off x="297200" y="1062038"/>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B2450C82-6608-47CD-9FD4-F6158221EBEC}"/>
              </a:ext>
            </a:extLst>
          </p:cNvPr>
          <p:cNvSpPr txBox="1"/>
          <p:nvPr/>
        </p:nvSpPr>
        <p:spPr>
          <a:xfrm>
            <a:off x="452674" y="1588423"/>
            <a:ext cx="5866646" cy="1840577"/>
          </a:xfrm>
          <a:prstGeom prst="rect">
            <a:avLst/>
          </a:prstGeom>
          <a:noFill/>
        </p:spPr>
        <p:txBody>
          <a:bodyPr wrap="square" rtlCol="0">
            <a:spAutoFit/>
          </a:bodyPr>
          <a:lstStyle/>
          <a:p>
            <a:endParaRPr lang="en-US" sz="2000" dirty="0"/>
          </a:p>
          <a:p>
            <a:r>
              <a:rPr lang="en-US" sz="2400" dirty="0"/>
              <a:t>Brooke Fuhr</a:t>
            </a:r>
          </a:p>
          <a:p>
            <a:r>
              <a:rPr lang="en-US" sz="2400" dirty="0"/>
              <a:t>Juvenile Justice Projects Specialist</a:t>
            </a:r>
          </a:p>
          <a:p>
            <a:r>
              <a:rPr lang="en-US" sz="2400" dirty="0">
                <a:hlinkClick r:id="rId3"/>
              </a:rPr>
              <a:t>Brooke.fuhr@nejudicial.gov</a:t>
            </a:r>
            <a:endParaRPr lang="en-US" sz="2400" dirty="0"/>
          </a:p>
          <a:p>
            <a:endParaRPr lang="en-US" sz="2000" dirty="0"/>
          </a:p>
        </p:txBody>
      </p:sp>
      <p:pic>
        <p:nvPicPr>
          <p:cNvPr id="6" name="Picture 11" descr="Chief Justice Michael Heavican and State Court Administrator Corey Steel  present Probation Administrator Ellen Fabian Brokofsky">
            <a:extLst>
              <a:ext uri="{FF2B5EF4-FFF2-40B4-BE49-F238E27FC236}">
                <a16:creationId xmlns:a16="http://schemas.microsoft.com/office/drawing/2014/main" id="{B447E90C-5E66-7D17-B8D8-F3768B70B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581" y="3778269"/>
            <a:ext cx="4653512" cy="160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1AEF0-6D21-710B-A4C0-2F8E52321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804EE7-66B7-73AB-9A00-D8BE8152B78D}"/>
              </a:ext>
            </a:extLst>
          </p:cNvPr>
          <p:cNvSpPr>
            <a:spLocks noGrp="1"/>
          </p:cNvSpPr>
          <p:nvPr>
            <p:ph type="title" idx="4294967295"/>
          </p:nvPr>
        </p:nvSpPr>
        <p:spPr>
          <a:xfrm>
            <a:off x="639763" y="365125"/>
            <a:ext cx="11552237" cy="696913"/>
          </a:xfrm>
        </p:spPr>
        <p:txBody>
          <a:bodyPr>
            <a:normAutofit fontScale="90000"/>
          </a:bodyPr>
          <a:lstStyle/>
          <a:p>
            <a:pPr algn="ctr">
              <a:defRPr/>
            </a:pPr>
            <a:r>
              <a:rPr lang="en-US" b="1" dirty="0">
                <a:solidFill>
                  <a:schemeClr val="tx2"/>
                </a:solidFill>
                <a:cs typeface="Times New Roman" panose="02020603050405020304" pitchFamily="18" charset="0"/>
              </a:rPr>
              <a:t>Bridge To Independence Program Contacts</a:t>
            </a:r>
            <a:r>
              <a:rPr lang="en-US" dirty="0">
                <a:solidFill>
                  <a:schemeClr val="tx2"/>
                </a:solidFill>
                <a:cs typeface="Times New Roman" panose="02020603050405020304" pitchFamily="18" charset="0"/>
              </a:rPr>
              <a:t>	</a:t>
            </a:r>
          </a:p>
        </p:txBody>
      </p:sp>
      <p:sp>
        <p:nvSpPr>
          <p:cNvPr id="3" name="Content Placeholder 2">
            <a:extLst>
              <a:ext uri="{FF2B5EF4-FFF2-40B4-BE49-F238E27FC236}">
                <a16:creationId xmlns:a16="http://schemas.microsoft.com/office/drawing/2014/main" id="{6517D240-85AA-1FFE-AEBA-14B46B7C10C3}"/>
              </a:ext>
            </a:extLst>
          </p:cNvPr>
          <p:cNvSpPr>
            <a:spLocks noGrp="1"/>
          </p:cNvSpPr>
          <p:nvPr>
            <p:ph type="body" sz="quarter" idx="4294967295"/>
          </p:nvPr>
        </p:nvSpPr>
        <p:spPr>
          <a:xfrm>
            <a:off x="631825" y="1533574"/>
            <a:ext cx="11560175" cy="4716462"/>
          </a:xfrm>
          <a:prstGeom prst="rect">
            <a:avLst/>
          </a:prstGeom>
        </p:spPr>
        <p:txBody>
          <a:bodyPr>
            <a:normAutofit/>
          </a:bodyPr>
          <a:lstStyle/>
          <a:p>
            <a:pPr marL="0" indent="0">
              <a:buNone/>
            </a:pPr>
            <a:r>
              <a:rPr lang="en-US" sz="2000" b="1" dirty="0">
                <a:latin typeface="Aptos" panose="020B0004020202020204" pitchFamily="34" charset="0"/>
              </a:rPr>
              <a:t>WEBSITE: </a:t>
            </a:r>
            <a:r>
              <a:rPr lang="en-US" sz="2000" u="sng" dirty="0">
                <a:latin typeface="Aptos" panose="020B0004020202020204" pitchFamily="34" charset="0"/>
                <a:hlinkClick r:id="rId3"/>
              </a:rPr>
              <a:t>www.b2i.ne.gov</a:t>
            </a:r>
            <a:endParaRPr lang="en-US" sz="2000" u="sng" dirty="0">
              <a:latin typeface="Aptos" panose="020B0004020202020204" pitchFamily="34" charset="0"/>
            </a:endParaRPr>
          </a:p>
          <a:p>
            <a:pPr>
              <a:buFont typeface="Arial" charset="0"/>
              <a:buNone/>
            </a:pPr>
            <a:endParaRPr lang="en-US" sz="2000" dirty="0">
              <a:latin typeface="Aptos" panose="020B0004020202020204" pitchFamily="34" charset="0"/>
            </a:endParaRPr>
          </a:p>
          <a:p>
            <a:pPr>
              <a:buFont typeface="Arial" charset="0"/>
              <a:buNone/>
            </a:pPr>
            <a:r>
              <a:rPr lang="en-US" sz="2000" dirty="0">
                <a:latin typeface="Aptos" panose="020B0004020202020204" pitchFamily="34" charset="0"/>
              </a:rPr>
              <a:t>DHHS Prevention Administrator: </a:t>
            </a:r>
            <a:r>
              <a:rPr lang="en-US" sz="2000" dirty="0">
                <a:solidFill>
                  <a:schemeClr val="accent5">
                    <a:lumMod val="75000"/>
                  </a:schemeClr>
                </a:solidFill>
                <a:latin typeface="Aptos" panose="020B0004020202020204" pitchFamily="34" charset="0"/>
                <a:hlinkClick r:id="rId4"/>
              </a:rPr>
              <a:t>Camas.Holder@nebraska.gov</a:t>
            </a:r>
            <a:r>
              <a:rPr lang="en-US" sz="2000" dirty="0">
                <a:solidFill>
                  <a:schemeClr val="accent5">
                    <a:lumMod val="75000"/>
                  </a:schemeClr>
                </a:solidFill>
                <a:latin typeface="Aptos" panose="020B0004020202020204" pitchFamily="34" charset="0"/>
              </a:rPr>
              <a:t> </a:t>
            </a:r>
          </a:p>
          <a:p>
            <a:pPr>
              <a:buFont typeface="Arial" charset="0"/>
              <a:buNone/>
            </a:pPr>
            <a:r>
              <a:rPr lang="en-US" sz="2000" dirty="0">
                <a:latin typeface="Aptos" panose="020B0004020202020204" pitchFamily="34" charset="0"/>
              </a:rPr>
              <a:t>b2i Program Specialist: </a:t>
            </a:r>
            <a:r>
              <a:rPr lang="en-US" sz="2000" dirty="0">
                <a:latin typeface="Aptos" panose="020B0004020202020204" pitchFamily="34" charset="0"/>
                <a:hlinkClick r:id="rId5"/>
              </a:rPr>
              <a:t>Deanna.Brakhage@nebraska.gov</a:t>
            </a:r>
            <a:endParaRPr lang="en-US" sz="2000" dirty="0">
              <a:latin typeface="Aptos" panose="020B0004020202020204" pitchFamily="34" charset="0"/>
            </a:endParaRPr>
          </a:p>
          <a:p>
            <a:pPr>
              <a:buFont typeface="Arial" charset="0"/>
              <a:buNone/>
            </a:pPr>
            <a:endParaRPr lang="en-US" sz="2000" dirty="0">
              <a:latin typeface="Aptos" panose="020B0004020202020204" pitchFamily="34" charset="0"/>
            </a:endParaRPr>
          </a:p>
          <a:p>
            <a:pPr>
              <a:buFont typeface="Arial" charset="0"/>
              <a:buNone/>
            </a:pPr>
            <a:r>
              <a:rPr lang="en-US" sz="2000" dirty="0">
                <a:latin typeface="Aptos" panose="020B0004020202020204" pitchFamily="34" charset="0"/>
              </a:rPr>
              <a:t>b2i Supervisors: </a:t>
            </a:r>
          </a:p>
          <a:p>
            <a:pPr>
              <a:buFont typeface="Arial" charset="0"/>
              <a:buNone/>
            </a:pPr>
            <a:r>
              <a:rPr lang="en-US" sz="2000" dirty="0">
                <a:latin typeface="Aptos" panose="020B0004020202020204" pitchFamily="34" charset="0"/>
                <a:hlinkClick r:id="rId6"/>
              </a:rPr>
              <a:t>Terrence.Williams@nebraska.gov</a:t>
            </a:r>
            <a:endParaRPr lang="en-US" sz="2000" dirty="0">
              <a:latin typeface="Aptos" panose="020B0004020202020204" pitchFamily="34" charset="0"/>
            </a:endParaRPr>
          </a:p>
          <a:p>
            <a:pPr>
              <a:buFont typeface="Arial" charset="0"/>
              <a:buNone/>
            </a:pPr>
            <a:r>
              <a:rPr lang="en-US" sz="2000" dirty="0" err="1">
                <a:latin typeface="Aptos" panose="020B0004020202020204" pitchFamily="34" charset="0"/>
                <a:hlinkClick r:id="rId7"/>
              </a:rPr>
              <a:t>Angela.Morehead@nebraska.gov</a:t>
            </a:r>
            <a:r>
              <a:rPr lang="en-US" sz="2000" dirty="0">
                <a:latin typeface="Aptos" panose="020B0004020202020204" pitchFamily="34" charset="0"/>
              </a:rPr>
              <a:t> </a:t>
            </a:r>
          </a:p>
          <a:p>
            <a:pPr>
              <a:buFont typeface="Arial" charset="0"/>
              <a:buNone/>
            </a:pPr>
            <a:endParaRPr lang="en-US" dirty="0"/>
          </a:p>
          <a:p>
            <a:pPr lvl="2"/>
            <a:endParaRPr lang="en-US" dirty="0"/>
          </a:p>
          <a:p>
            <a:pPr marL="776288" lvl="2" indent="0">
              <a:buNone/>
            </a:pPr>
            <a:endParaRPr lang="en-US" dirty="0"/>
          </a:p>
          <a:p>
            <a:pPr lvl="2"/>
            <a:endParaRPr lang="en-US" dirty="0"/>
          </a:p>
        </p:txBody>
      </p:sp>
      <p:pic>
        <p:nvPicPr>
          <p:cNvPr id="7" name="Picture 6" descr="A logo for a service&#10;&#10;Description automatically generated">
            <a:extLst>
              <a:ext uri="{FF2B5EF4-FFF2-40B4-BE49-F238E27FC236}">
                <a16:creationId xmlns:a16="http://schemas.microsoft.com/office/drawing/2014/main" id="{0E652C07-9B3D-B734-74EE-A851B658CD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4247" y="2454263"/>
            <a:ext cx="4033634" cy="2875083"/>
          </a:xfrm>
          <a:prstGeom prst="rect">
            <a:avLst/>
          </a:prstGeom>
        </p:spPr>
      </p:pic>
      <p:cxnSp>
        <p:nvCxnSpPr>
          <p:cNvPr id="4" name="Straight Connector 3">
            <a:extLst>
              <a:ext uri="{FF2B5EF4-FFF2-40B4-BE49-F238E27FC236}">
                <a16:creationId xmlns:a16="http://schemas.microsoft.com/office/drawing/2014/main" id="{EC7CFB8E-8BBF-F7A7-2F05-D77D6384AC6E}"/>
              </a:ext>
            </a:extLst>
          </p:cNvPr>
          <p:cNvCxnSpPr/>
          <p:nvPr/>
        </p:nvCxnSpPr>
        <p:spPr>
          <a:xfrm>
            <a:off x="331076" y="1145678"/>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95411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FA4C66-4AC5-3A11-EB71-7E3948D08895}"/>
              </a:ext>
            </a:extLst>
          </p:cNvPr>
          <p:cNvSpPr>
            <a:spLocks noGrp="1"/>
          </p:cNvSpPr>
          <p:nvPr>
            <p:ph type="title"/>
          </p:nvPr>
        </p:nvSpPr>
        <p:spPr>
          <a:xfrm>
            <a:off x="3286419" y="1453312"/>
            <a:ext cx="5619161" cy="2406355"/>
          </a:xfrm>
        </p:spPr>
        <p:txBody>
          <a:bodyPr/>
          <a:lstStyle/>
          <a:p>
            <a:r>
              <a:rPr lang="en-US" b="1" dirty="0">
                <a:latin typeface="Arial" panose="020B0604020202020204" pitchFamily="34" charset="0"/>
                <a:cs typeface="Arial" panose="020B0604020202020204" pitchFamily="34" charset="0"/>
              </a:rPr>
              <a:t>Discussion &amp; Questions?</a:t>
            </a:r>
          </a:p>
        </p:txBody>
      </p:sp>
      <p:sp>
        <p:nvSpPr>
          <p:cNvPr id="2" name="Slide Number Placeholder 1">
            <a:extLst>
              <a:ext uri="{FF2B5EF4-FFF2-40B4-BE49-F238E27FC236}">
                <a16:creationId xmlns:a16="http://schemas.microsoft.com/office/drawing/2014/main" id="{F6585B8F-D8A3-8DA9-B923-90F198425EC3}"/>
              </a:ext>
            </a:extLst>
          </p:cNvPr>
          <p:cNvSpPr>
            <a:spLocks noGrp="1"/>
          </p:cNvSpPr>
          <p:nvPr>
            <p:ph type="sldNum" sz="quarter" idx="4294967295"/>
          </p:nvPr>
        </p:nvSpPr>
        <p:spPr>
          <a:xfrm>
            <a:off x="0" y="0"/>
            <a:ext cx="0" cy="0"/>
          </a:xfrm>
        </p:spPr>
        <p:txBody>
          <a:bodyPr/>
          <a:lstStyle/>
          <a:p>
            <a:endParaRPr lang="en-US" dirty="0"/>
          </a:p>
        </p:txBody>
      </p:sp>
    </p:spTree>
    <p:extLst>
      <p:ext uri="{BB962C8B-B14F-4D97-AF65-F5344CB8AC3E}">
        <p14:creationId xmlns:p14="http://schemas.microsoft.com/office/powerpoint/2010/main" val="65277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type="body" sz="quarter" idx="11"/>
          </p:nvPr>
        </p:nvSpPr>
        <p:spPr>
          <a:xfrm>
            <a:off x="365098" y="1324304"/>
            <a:ext cx="11552349" cy="4282170"/>
          </a:xfrm>
        </p:spPr>
        <p:txBody>
          <a:bodyPr>
            <a:normAutofit/>
          </a:bodyPr>
          <a:lstStyle/>
          <a:p>
            <a:pPr marL="182880" indent="0">
              <a:buNone/>
            </a:pPr>
            <a:r>
              <a:rPr lang="en-US" sz="2000" u="sng" dirty="0">
                <a:latin typeface="Arial" panose="020B0604020202020204" pitchFamily="34" charset="0"/>
                <a:cs typeface="Arial" panose="020B0604020202020204" pitchFamily="34" charset="0"/>
              </a:rPr>
              <a:t>NE process</a:t>
            </a:r>
            <a:r>
              <a:rPr lang="en-US" sz="2000" dirty="0">
                <a:latin typeface="Arial" panose="020B0604020202020204" pitchFamily="34" charset="0"/>
                <a:cs typeface="Arial" panose="020B0604020202020204" pitchFamily="34" charset="0"/>
              </a:rPr>
              <a:t>: stakeholder group, fiscal analysis, NDHHS data, surveys of over 250 stakeholders, and surveys and focus groups with 100 youth</a:t>
            </a:r>
          </a:p>
          <a:p>
            <a:pPr marL="182880" indent="0">
              <a:buNone/>
            </a:pPr>
            <a:r>
              <a:rPr lang="en-US" sz="2000" dirty="0">
                <a:latin typeface="Arial" panose="020B0604020202020204" pitchFamily="34" charset="0"/>
                <a:cs typeface="Arial" panose="020B0604020202020204" pitchFamily="34" charset="0"/>
              </a:rPr>
              <a:t>Youth-driven process, with Project Everlast</a:t>
            </a:r>
          </a:p>
          <a:p>
            <a:pPr marL="182880" indent="0">
              <a:buNone/>
            </a:pPr>
            <a:r>
              <a:rPr lang="en-US" sz="2000" dirty="0">
                <a:latin typeface="Arial" panose="020B0604020202020204" pitchFamily="34" charset="0"/>
                <a:cs typeface="Arial" panose="020B0604020202020204" pitchFamily="34" charset="0"/>
              </a:rPr>
              <a:t>LB 216 (Sen. McGill, 2013)</a:t>
            </a:r>
          </a:p>
          <a:p>
            <a:pPr lvl="1">
              <a:buClr>
                <a:srgbClr val="BABF33"/>
              </a:buClr>
              <a:buFont typeface="Arial" panose="020B0604020202020204" pitchFamily="34" charset="0"/>
              <a:buChar char="•"/>
            </a:pPr>
            <a:r>
              <a:rPr lang="en-US" dirty="0">
                <a:latin typeface="Arial" panose="020B0604020202020204" pitchFamily="34" charset="0"/>
                <a:cs typeface="Arial" panose="020B0604020202020204" pitchFamily="34" charset="0"/>
              </a:rPr>
              <a:t>Passed by the NE Leg (44-2-3) on May 29, 2013, </a:t>
            </a:r>
          </a:p>
          <a:p>
            <a:pPr lvl="1">
              <a:buClr>
                <a:srgbClr val="BABF33"/>
              </a:buClr>
              <a:buFont typeface="Arial" panose="020B0604020202020204" pitchFamily="34" charset="0"/>
              <a:buChar char="•"/>
            </a:pPr>
            <a:r>
              <a:rPr lang="en-US" dirty="0">
                <a:latin typeface="Arial" panose="020B0604020202020204" pitchFamily="34" charset="0"/>
                <a:cs typeface="Arial" panose="020B0604020202020204" pitchFamily="34" charset="0"/>
              </a:rPr>
              <a:t>signed into law by Gov. Heineman on June 5, 2013</a:t>
            </a:r>
          </a:p>
          <a:p>
            <a:pPr lvl="1">
              <a:buClr>
                <a:srgbClr val="BABF33"/>
              </a:buClr>
              <a:buFont typeface="Arial" panose="020B0604020202020204" pitchFamily="34" charset="0"/>
              <a:buChar char="•"/>
            </a:pPr>
            <a:r>
              <a:rPr lang="en-US" dirty="0">
                <a:latin typeface="Arial" panose="020B0604020202020204" pitchFamily="34" charset="0"/>
                <a:cs typeface="Arial" panose="020B0604020202020204" pitchFamily="34" charset="0"/>
              </a:rPr>
              <a:t>Codified at Neb. Rev. Stat. § 43-4501 et seq.</a:t>
            </a:r>
          </a:p>
          <a:p>
            <a:pPr marL="182880" indent="0">
              <a:buNone/>
            </a:pPr>
            <a:r>
              <a:rPr lang="en-US" altLang="en-US" sz="2000" dirty="0">
                <a:latin typeface="Arial" panose="020B0604020202020204" pitchFamily="34" charset="0"/>
                <a:cs typeface="Arial" panose="020B0604020202020204" pitchFamily="34" charset="0"/>
              </a:rPr>
              <a:t>State Plan Amendment</a:t>
            </a:r>
          </a:p>
          <a:p>
            <a:pPr lvl="1">
              <a:buClr>
                <a:srgbClr val="BABF3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Program began Oct. 1, 2014</a:t>
            </a:r>
            <a:endParaRPr lang="en-US" dirty="0">
              <a:latin typeface="Arial" panose="020B0604020202020204" pitchFamily="34" charset="0"/>
              <a:cs typeface="Arial" panose="020B0604020202020204" pitchFamily="34" charset="0"/>
            </a:endParaRPr>
          </a:p>
          <a:p>
            <a:pPr marL="182880" indent="0">
              <a:buNone/>
            </a:pPr>
            <a:r>
              <a:rPr lang="en-US" sz="2000" dirty="0">
                <a:latin typeface="Arial" panose="020B0604020202020204" pitchFamily="34" charset="0"/>
                <a:cs typeface="Arial" panose="020B0604020202020204" pitchFamily="34" charset="0"/>
              </a:rPr>
              <a:t>NDHHS regs (395 NAC 10)</a:t>
            </a:r>
          </a:p>
          <a:p>
            <a:pPr marL="182880" indent="0">
              <a:buNone/>
            </a:pPr>
            <a:r>
              <a:rPr lang="en-US" sz="2000" dirty="0">
                <a:latin typeface="Arial" panose="020B0604020202020204" pitchFamily="34" charset="0"/>
                <a:cs typeface="Arial" panose="020B0604020202020204" pitchFamily="34" charset="0"/>
              </a:rPr>
              <a:t>Advisory Committee - recommendations</a:t>
            </a:r>
          </a:p>
          <a:p>
            <a:endParaRPr lang="en-US" sz="1400" dirty="0"/>
          </a:p>
        </p:txBody>
      </p:sp>
      <p:sp>
        <p:nvSpPr>
          <p:cNvPr id="2" name="Title 1"/>
          <p:cNvSpPr>
            <a:spLocks noGrp="1"/>
          </p:cNvSpPr>
          <p:nvPr>
            <p:ph type="title"/>
          </p:nvPr>
        </p:nvSpPr>
        <p:spPr/>
        <p:txBody>
          <a:bodyPr>
            <a:normAutofit/>
          </a:bodyPr>
          <a:lstStyle/>
          <a:p>
            <a:r>
              <a:rPr lang="en-US" sz="3600" b="1" dirty="0">
                <a:solidFill>
                  <a:schemeClr val="tx2"/>
                </a:solidFill>
                <a:latin typeface="Arial" panose="020B0604020202020204" pitchFamily="34" charset="0"/>
                <a:cs typeface="Arial" panose="020B0604020202020204" pitchFamily="34" charset="0"/>
              </a:rPr>
              <a:t>Nebraska Legislation</a:t>
            </a:r>
            <a:endParaRPr lang="en-US" dirty="0">
              <a:solidFill>
                <a:schemeClr val="tx2"/>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5BB2171-087D-3E8F-6789-1410F896B412}"/>
              </a:ext>
            </a:extLst>
          </p:cNvPr>
          <p:cNvSpPr>
            <a:spLocks noGrp="1"/>
          </p:cNvSpPr>
          <p:nvPr>
            <p:ph type="sldNum" sz="quarter" idx="4294967295"/>
          </p:nvPr>
        </p:nvSpPr>
        <p:spPr>
          <a:xfrm>
            <a:off x="0" y="0"/>
            <a:ext cx="0" cy="0"/>
          </a:xfrm>
        </p:spPr>
        <p:txBody>
          <a:bodyPr/>
          <a:lstStyle/>
          <a:p>
            <a:endParaRPr lang="en-US" dirty="0"/>
          </a:p>
        </p:txBody>
      </p:sp>
      <p:pic>
        <p:nvPicPr>
          <p:cNvPr id="4" name="Picture 3" descr="Jacob-PE.jpg">
            <a:extLst>
              <a:ext uri="{FF2B5EF4-FFF2-40B4-BE49-F238E27FC236}">
                <a16:creationId xmlns:a16="http://schemas.microsoft.com/office/drawing/2014/main" id="{514BB9F9-8570-E846-CC80-854E2C2DF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2964" y="1962808"/>
            <a:ext cx="3414064" cy="2492266"/>
          </a:xfrm>
          <a:prstGeom prst="rect">
            <a:avLst/>
          </a:prstGeom>
        </p:spPr>
      </p:pic>
    </p:spTree>
    <p:extLst>
      <p:ext uri="{BB962C8B-B14F-4D97-AF65-F5344CB8AC3E}">
        <p14:creationId xmlns:p14="http://schemas.microsoft.com/office/powerpoint/2010/main" val="260999501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199672"/>
            <a:ext cx="10058400" cy="832749"/>
          </a:xfrm>
        </p:spPr>
        <p:txBody>
          <a:bodyPr>
            <a:normAutofit/>
          </a:bodyPr>
          <a:lstStyle/>
          <a:p>
            <a:pPr algn="ctr"/>
            <a:r>
              <a:rPr lang="en-US" sz="3600" b="1" dirty="0">
                <a:solidFill>
                  <a:schemeClr val="tx2"/>
                </a:solidFill>
                <a:cs typeface="Times New Roman" panose="02020603050405020304" pitchFamily="18" charset="0"/>
              </a:rPr>
              <a:t>Resources</a:t>
            </a:r>
            <a:endParaRPr lang="en-US" sz="3300" b="1" dirty="0">
              <a:solidFill>
                <a:schemeClr val="tx2"/>
              </a:solidFill>
            </a:endParaRPr>
          </a:p>
        </p:txBody>
      </p:sp>
      <p:sp>
        <p:nvSpPr>
          <p:cNvPr id="3" name="Content Placeholder 2"/>
          <p:cNvSpPr>
            <a:spLocks noGrp="1"/>
          </p:cNvSpPr>
          <p:nvPr>
            <p:ph sz="half" idx="1"/>
          </p:nvPr>
        </p:nvSpPr>
        <p:spPr>
          <a:xfrm>
            <a:off x="1097278" y="5277261"/>
            <a:ext cx="5153749" cy="787650"/>
          </a:xfrm>
        </p:spPr>
        <p:txBody>
          <a:bodyPr>
            <a:noAutofit/>
          </a:bodyPr>
          <a:lstStyle/>
          <a:p>
            <a:pPr marL="0" indent="0">
              <a:buNone/>
            </a:pPr>
            <a:r>
              <a:rPr lang="en-US" sz="1200" u="sng" dirty="0">
                <a:solidFill>
                  <a:srgbClr val="222222"/>
                </a:solidFill>
              </a:rPr>
              <a:t>Professionals: </a:t>
            </a:r>
            <a:endParaRPr lang="en-US" sz="1200" dirty="0">
              <a:solidFill>
                <a:srgbClr val="222222"/>
              </a:solidFill>
            </a:endParaRPr>
          </a:p>
          <a:p>
            <a:pPr marL="0" indent="0">
              <a:buNone/>
            </a:pPr>
            <a:r>
              <a:rPr lang="en-US" sz="1200" dirty="0">
                <a:solidFill>
                  <a:srgbClr val="222222"/>
                </a:solidFill>
              </a:rPr>
              <a:t>Plain language: </a:t>
            </a:r>
            <a:r>
              <a:rPr lang="en-US" sz="1200" dirty="0">
                <a:solidFill>
                  <a:srgbClr val="1155CC"/>
                </a:solidFill>
                <a:hlinkClick r:id="rId3"/>
              </a:rPr>
              <a:t>https://neappleseed.org/download/45126/</a:t>
            </a:r>
            <a:br>
              <a:rPr lang="en-US" sz="1200" dirty="0">
                <a:solidFill>
                  <a:srgbClr val="222222"/>
                </a:solidFill>
              </a:rPr>
            </a:br>
            <a:r>
              <a:rPr lang="en-US" sz="1200" dirty="0">
                <a:solidFill>
                  <a:srgbClr val="222222"/>
                </a:solidFill>
              </a:rPr>
              <a:t>Statutory language: </a:t>
            </a:r>
            <a:r>
              <a:rPr lang="en-US" sz="1200" dirty="0">
                <a:solidFill>
                  <a:srgbClr val="1155CC"/>
                </a:solidFill>
                <a:hlinkClick r:id="rId4"/>
              </a:rPr>
              <a:t>https://neappleseed.org/download/45128/ </a:t>
            </a:r>
            <a:endParaRPr lang="en-US" sz="1200" dirty="0">
              <a:solidFill>
                <a:srgbClr val="222222"/>
              </a:solidFill>
            </a:endParaRPr>
          </a:p>
        </p:txBody>
      </p:sp>
      <p:sp>
        <p:nvSpPr>
          <p:cNvPr id="4" name="Slide Number Placeholder 3">
            <a:extLst>
              <a:ext uri="{FF2B5EF4-FFF2-40B4-BE49-F238E27FC236}">
                <a16:creationId xmlns:a16="http://schemas.microsoft.com/office/drawing/2014/main" id="{348AA107-6612-EAC1-F5DC-617536C3E161}"/>
              </a:ext>
            </a:extLst>
          </p:cNvPr>
          <p:cNvSpPr>
            <a:spLocks noGrp="1"/>
          </p:cNvSpPr>
          <p:nvPr>
            <p:ph type="sldNum" sz="quarter" idx="12"/>
          </p:nvPr>
        </p:nvSpPr>
        <p:spPr/>
        <p:txBody>
          <a:bodyPr/>
          <a:lstStyle/>
          <a:p>
            <a:endParaRPr lang="en-US" dirty="0"/>
          </a:p>
        </p:txBody>
      </p:sp>
      <p:pic>
        <p:nvPicPr>
          <p:cNvPr id="6" name="Picture 5">
            <a:extLst>
              <a:ext uri="{FF2B5EF4-FFF2-40B4-BE49-F238E27FC236}">
                <a16:creationId xmlns:a16="http://schemas.microsoft.com/office/drawing/2014/main" id="{DEBC80AB-8216-B4B9-3BC7-18FCA298E722}"/>
              </a:ext>
            </a:extLst>
          </p:cNvPr>
          <p:cNvPicPr>
            <a:picLocks noChangeAspect="1"/>
          </p:cNvPicPr>
          <p:nvPr/>
        </p:nvPicPr>
        <p:blipFill>
          <a:blip r:embed="rId5"/>
          <a:stretch>
            <a:fillRect/>
          </a:stretch>
        </p:blipFill>
        <p:spPr>
          <a:xfrm>
            <a:off x="6312813" y="1217279"/>
            <a:ext cx="3079585" cy="3894557"/>
          </a:xfrm>
          <a:prstGeom prst="rect">
            <a:avLst/>
          </a:prstGeom>
        </p:spPr>
      </p:pic>
      <p:pic>
        <p:nvPicPr>
          <p:cNvPr id="8" name="Picture 7">
            <a:extLst>
              <a:ext uri="{FF2B5EF4-FFF2-40B4-BE49-F238E27FC236}">
                <a16:creationId xmlns:a16="http://schemas.microsoft.com/office/drawing/2014/main" id="{5138FBF1-9CCC-5304-8D13-2695033225F4}"/>
              </a:ext>
            </a:extLst>
          </p:cNvPr>
          <p:cNvPicPr>
            <a:picLocks noChangeAspect="1"/>
          </p:cNvPicPr>
          <p:nvPr/>
        </p:nvPicPr>
        <p:blipFill>
          <a:blip r:embed="rId6"/>
          <a:stretch>
            <a:fillRect/>
          </a:stretch>
        </p:blipFill>
        <p:spPr>
          <a:xfrm>
            <a:off x="2703931" y="1051856"/>
            <a:ext cx="2796887" cy="4225405"/>
          </a:xfrm>
          <a:prstGeom prst="rect">
            <a:avLst/>
          </a:prstGeom>
        </p:spPr>
      </p:pic>
      <p:sp>
        <p:nvSpPr>
          <p:cNvPr id="10" name="TextBox 9">
            <a:extLst>
              <a:ext uri="{FF2B5EF4-FFF2-40B4-BE49-F238E27FC236}">
                <a16:creationId xmlns:a16="http://schemas.microsoft.com/office/drawing/2014/main" id="{6C1464FD-C7E9-85B9-11AE-A1C847A2C2F7}"/>
              </a:ext>
            </a:extLst>
          </p:cNvPr>
          <p:cNvSpPr txBox="1"/>
          <p:nvPr/>
        </p:nvSpPr>
        <p:spPr>
          <a:xfrm>
            <a:off x="6312813" y="5409888"/>
            <a:ext cx="4572000" cy="461665"/>
          </a:xfrm>
          <a:prstGeom prst="rect">
            <a:avLst/>
          </a:prstGeom>
          <a:noFill/>
        </p:spPr>
        <p:txBody>
          <a:bodyPr wrap="square">
            <a:spAutoFit/>
          </a:bodyPr>
          <a:lstStyle/>
          <a:p>
            <a:r>
              <a:rPr lang="en-US" sz="1200" u="sng" dirty="0">
                <a:solidFill>
                  <a:srgbClr val="222222"/>
                </a:solidFill>
              </a:rPr>
              <a:t>Young People: </a:t>
            </a:r>
            <a:endParaRPr lang="en-US" sz="1200" dirty="0">
              <a:solidFill>
                <a:srgbClr val="222222"/>
              </a:solidFill>
            </a:endParaRPr>
          </a:p>
          <a:p>
            <a:r>
              <a:rPr lang="en-US" sz="1200" dirty="0">
                <a:solidFill>
                  <a:srgbClr val="1155CC"/>
                </a:solidFill>
                <a:hlinkClick r:id="rId7"/>
              </a:rPr>
              <a:t>https://neappleseed.org/download/45130/</a:t>
            </a:r>
            <a:endParaRPr lang="en-US" sz="1200" dirty="0">
              <a:solidFill>
                <a:srgbClr val="222222"/>
              </a:solidFill>
            </a:endParaRPr>
          </a:p>
        </p:txBody>
      </p:sp>
    </p:spTree>
    <p:extLst>
      <p:ext uri="{BB962C8B-B14F-4D97-AF65-F5344CB8AC3E}">
        <p14:creationId xmlns:p14="http://schemas.microsoft.com/office/powerpoint/2010/main" val="332994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3BDD-8698-0A4B-711C-3B9E5A8C9D2E}"/>
              </a:ext>
            </a:extLst>
          </p:cNvPr>
          <p:cNvSpPr>
            <a:spLocks noGrp="1"/>
          </p:cNvSpPr>
          <p:nvPr>
            <p:ph type="title"/>
          </p:nvPr>
        </p:nvSpPr>
        <p:spPr>
          <a:xfrm>
            <a:off x="5289754" y="639097"/>
            <a:ext cx="6253317" cy="4001315"/>
          </a:xfrm>
        </p:spPr>
        <p:txBody>
          <a:bodyPr vert="horz" lIns="91440" tIns="45720" rIns="91440" bIns="45720" rtlCol="0" anchor="b">
            <a:normAutofit fontScale="90000"/>
          </a:bodyPr>
          <a:lstStyle/>
          <a:p>
            <a:r>
              <a:rPr lang="en-US" sz="8000" dirty="0">
                <a:solidFill>
                  <a:schemeClr val="tx2"/>
                </a:solidFill>
              </a:rPr>
              <a:t>Program Overview and Eligibility </a:t>
            </a:r>
          </a:p>
        </p:txBody>
      </p:sp>
      <p:sp>
        <p:nvSpPr>
          <p:cNvPr id="4" name="Slide Number Placeholder 3">
            <a:extLst>
              <a:ext uri="{FF2B5EF4-FFF2-40B4-BE49-F238E27FC236}">
                <a16:creationId xmlns:a16="http://schemas.microsoft.com/office/drawing/2014/main" id="{739A4E92-6A88-12E4-0C74-975114DB1371}"/>
              </a:ext>
            </a:extLst>
          </p:cNvPr>
          <p:cNvSpPr>
            <a:spLocks noGrp="1"/>
          </p:cNvSpPr>
          <p:nvPr>
            <p:ph type="sldNum" sz="quarter" idx="12"/>
          </p:nvPr>
        </p:nvSpPr>
        <p:spPr/>
        <p:txBody>
          <a:bodyPr/>
          <a:lstStyle/>
          <a:p>
            <a:endParaRPr lang="en-US" dirty="0"/>
          </a:p>
        </p:txBody>
      </p:sp>
      <p:pic>
        <p:nvPicPr>
          <p:cNvPr id="7" name="Graphic 6" descr="Check List">
            <a:extLst>
              <a:ext uri="{FF2B5EF4-FFF2-40B4-BE49-F238E27FC236}">
                <a16:creationId xmlns:a16="http://schemas.microsoft.com/office/drawing/2014/main" id="{9EB9FF57-2F73-308A-2A7D-98623227CF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163529"/>
            <a:ext cx="4001315" cy="4001315"/>
          </a:xfrm>
          <a:prstGeom prst="rect">
            <a:avLst/>
          </a:prstGeom>
        </p:spPr>
      </p:pic>
    </p:spTree>
    <p:extLst>
      <p:ext uri="{BB962C8B-B14F-4D97-AF65-F5344CB8AC3E}">
        <p14:creationId xmlns:p14="http://schemas.microsoft.com/office/powerpoint/2010/main" val="228613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341BBA10-47AC-A846-F9A2-901273B03501}"/>
              </a:ext>
            </a:extLst>
          </p:cNvPr>
          <p:cNvGraphicFramePr/>
          <p:nvPr>
            <p:extLst>
              <p:ext uri="{D42A27DB-BD31-4B8C-83A1-F6EECF244321}">
                <p14:modId xmlns:p14="http://schemas.microsoft.com/office/powerpoint/2010/main" val="2107484120"/>
              </p:ext>
            </p:extLst>
          </p:nvPr>
        </p:nvGraphicFramePr>
        <p:xfrm>
          <a:off x="2077038" y="1061546"/>
          <a:ext cx="8037923" cy="3727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6BD7278-B33E-683D-4B1B-9381B2F0F5E6}"/>
              </a:ext>
            </a:extLst>
          </p:cNvPr>
          <p:cNvSpPr>
            <a:spLocks noGrp="1"/>
          </p:cNvSpPr>
          <p:nvPr>
            <p:ph type="title"/>
          </p:nvPr>
        </p:nvSpPr>
        <p:spPr/>
        <p:txBody>
          <a:bodyPr vert="horz" lIns="91440" tIns="45720" rIns="91440" bIns="45720" rtlCol="0" anchor="ctr">
            <a:normAutofit/>
          </a:bodyPr>
          <a:lstStyle/>
          <a:p>
            <a:r>
              <a:rPr lang="en-US" sz="3600" b="1" i="0" u="none" strike="noStrike" dirty="0">
                <a:solidFill>
                  <a:schemeClr val="tx2"/>
                </a:solidFill>
              </a:rPr>
              <a:t>The Bridge to Independence Program (“b2i”)</a:t>
            </a:r>
            <a:endParaRPr lang="en-US" sz="3600" dirty="0">
              <a:solidFill>
                <a:schemeClr val="tx2"/>
              </a:solidFill>
            </a:endParaRPr>
          </a:p>
        </p:txBody>
      </p:sp>
    </p:spTree>
    <p:extLst>
      <p:ext uri="{BB962C8B-B14F-4D97-AF65-F5344CB8AC3E}">
        <p14:creationId xmlns:p14="http://schemas.microsoft.com/office/powerpoint/2010/main" val="2043804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D8C48B-E2AB-5B35-AEF0-66397BC79D0C}"/>
              </a:ext>
            </a:extLst>
          </p:cNvPr>
          <p:cNvSpPr>
            <a:spLocks noGrp="1"/>
          </p:cNvSpPr>
          <p:nvPr>
            <p:ph type="sldNum" sz="quarter" idx="12"/>
          </p:nvPr>
        </p:nvSpPr>
        <p:spPr/>
        <p:txBody>
          <a:bodyPr/>
          <a:lstStyle/>
          <a:p>
            <a:endParaRPr lang="en-US" dirty="0"/>
          </a:p>
        </p:txBody>
      </p:sp>
      <p:cxnSp>
        <p:nvCxnSpPr>
          <p:cNvPr id="6" name="Straight Connector 5">
            <a:extLst>
              <a:ext uri="{FF2B5EF4-FFF2-40B4-BE49-F238E27FC236}">
                <a16:creationId xmlns:a16="http://schemas.microsoft.com/office/drawing/2014/main" id="{EA3FF8E2-EBD6-4914-93F4-B850F742C89D}"/>
              </a:ext>
            </a:extLst>
          </p:cNvPr>
          <p:cNvCxnSpPr>
            <a:cxnSpLocks/>
          </p:cNvCxnSpPr>
          <p:nvPr/>
        </p:nvCxnSpPr>
        <p:spPr>
          <a:xfrm>
            <a:off x="297200" y="906516"/>
            <a:ext cx="11597601" cy="0"/>
          </a:xfrm>
          <a:prstGeom prst="line">
            <a:avLst/>
          </a:prstGeom>
          <a:ln w="19050">
            <a:solidFill>
              <a:srgbClr val="FFC843"/>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idx="4294967295"/>
          </p:nvPr>
        </p:nvSpPr>
        <p:spPr>
          <a:xfrm>
            <a:off x="639763" y="365125"/>
            <a:ext cx="11552237" cy="696913"/>
          </a:xfrm>
        </p:spPr>
        <p:txBody>
          <a:bodyPr numCol="1" anchor="ctr" anchorCtr="0" compatLnSpc="1">
            <a:prstTxWarp prst="textNoShape">
              <a:avLst/>
            </a:prstTxWarp>
            <a:normAutofit/>
          </a:bodyPr>
          <a:lstStyle/>
          <a:p>
            <a:pPr algn="l"/>
            <a:r>
              <a:rPr lang="en-US" sz="3600" b="1" dirty="0">
                <a:solidFill>
                  <a:schemeClr val="tx2"/>
                </a:solidFill>
                <a:cs typeface="Times New Roman" panose="02020603050405020304" pitchFamily="18" charset="0"/>
              </a:rPr>
              <a:t>Where We Are Today…</a:t>
            </a:r>
          </a:p>
        </p:txBody>
      </p:sp>
      <p:graphicFrame>
        <p:nvGraphicFramePr>
          <p:cNvPr id="17412" name="Content Placeholder 2">
            <a:extLst>
              <a:ext uri="{FF2B5EF4-FFF2-40B4-BE49-F238E27FC236}">
                <a16:creationId xmlns:a16="http://schemas.microsoft.com/office/drawing/2014/main" id="{089DE08F-69C9-FCC2-D0CE-C089194670BB}"/>
              </a:ext>
            </a:extLst>
          </p:cNvPr>
          <p:cNvGraphicFramePr>
            <a:graphicFrameLocks noGrp="1"/>
          </p:cNvGraphicFramePr>
          <p:nvPr>
            <p:ph idx="4294967295"/>
            <p:extLst>
              <p:ext uri="{D42A27DB-BD31-4B8C-83A1-F6EECF244321}">
                <p14:modId xmlns:p14="http://schemas.microsoft.com/office/powerpoint/2010/main" val="933794861"/>
              </p:ext>
            </p:extLst>
          </p:nvPr>
        </p:nvGraphicFramePr>
        <p:xfrm>
          <a:off x="751001" y="1340616"/>
          <a:ext cx="10689997" cy="487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986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5FEEC-FB46-ED29-1C0E-739249ED8F29}"/>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648703E-35A5-A569-1B69-561486C5DF2B}"/>
              </a:ext>
            </a:extLst>
          </p:cNvPr>
          <p:cNvGraphicFramePr/>
          <p:nvPr>
            <p:extLst>
              <p:ext uri="{D42A27DB-BD31-4B8C-83A1-F6EECF244321}">
                <p14:modId xmlns:p14="http://schemas.microsoft.com/office/powerpoint/2010/main" val="2594521928"/>
              </p:ext>
            </p:extLst>
          </p:nvPr>
        </p:nvGraphicFramePr>
        <p:xfrm>
          <a:off x="365097" y="1081210"/>
          <a:ext cx="11560739" cy="4775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4DD9186-B4AF-766E-5F58-C370BF187612}"/>
              </a:ext>
            </a:extLst>
          </p:cNvPr>
          <p:cNvSpPr>
            <a:spLocks noGrp="1"/>
          </p:cNvSpPr>
          <p:nvPr>
            <p:ph type="title"/>
          </p:nvPr>
        </p:nvSpPr>
        <p:spPr>
          <a:xfrm>
            <a:off x="373487" y="365126"/>
            <a:ext cx="11552349" cy="696420"/>
          </a:xfrm>
        </p:spPr>
        <p:txBody>
          <a:bodyPr numCol="1" anchor="ctr" anchorCtr="0" compatLnSpc="1">
            <a:prstTxWarp prst="textNoShape">
              <a:avLst/>
            </a:prstTxWarp>
            <a:normAutofit/>
          </a:bodyPr>
          <a:lstStyle/>
          <a:p>
            <a:r>
              <a:rPr lang="en-US" b="1" dirty="0"/>
              <a:t>Where We Are Today...</a:t>
            </a:r>
          </a:p>
        </p:txBody>
      </p:sp>
      <p:graphicFrame>
        <p:nvGraphicFramePr>
          <p:cNvPr id="17412" name="Content Placeholder 2">
            <a:extLst>
              <a:ext uri="{FF2B5EF4-FFF2-40B4-BE49-F238E27FC236}">
                <a16:creationId xmlns:a16="http://schemas.microsoft.com/office/drawing/2014/main" id="{F05E8662-5CBE-BA20-2FF5-A5592F75DFB3}"/>
              </a:ext>
            </a:extLst>
          </p:cNvPr>
          <p:cNvGraphicFramePr>
            <a:graphicFrameLocks noGrp="1"/>
          </p:cNvGraphicFramePr>
          <p:nvPr>
            <p:ph idx="4294967295"/>
            <p:extLst>
              <p:ext uri="{D42A27DB-BD31-4B8C-83A1-F6EECF244321}">
                <p14:modId xmlns:p14="http://schemas.microsoft.com/office/powerpoint/2010/main" val="4285715552"/>
              </p:ext>
            </p:extLst>
          </p:nvPr>
        </p:nvGraphicFramePr>
        <p:xfrm>
          <a:off x="0" y="0"/>
          <a:ext cx="0" cy="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72EB7701-A973-A893-BE50-7F01AEE744FF}"/>
              </a:ext>
            </a:extLst>
          </p:cNvPr>
          <p:cNvSpPr>
            <a:spLocks noGrp="1"/>
          </p:cNvSpPr>
          <p:nvPr>
            <p:ph type="sldNum" sz="quarter" idx="4294967295"/>
          </p:nvPr>
        </p:nvSpPr>
        <p:spPr/>
        <p:txBody>
          <a:bodyPr/>
          <a:lstStyle/>
          <a:p>
            <a:pPr>
              <a:spcAft>
                <a:spcPts val="600"/>
              </a:spcAft>
            </a:pPr>
            <a:endParaRPr lang="en-US" dirty="0"/>
          </a:p>
        </p:txBody>
      </p:sp>
    </p:spTree>
    <p:extLst>
      <p:ext uri="{BB962C8B-B14F-4D97-AF65-F5344CB8AC3E}">
        <p14:creationId xmlns:p14="http://schemas.microsoft.com/office/powerpoint/2010/main" val="3452366997"/>
      </p:ext>
    </p:extLst>
  </p:cSld>
  <p:clrMapOvr>
    <a:masterClrMapping/>
  </p:clrMapOvr>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C6E7F13EA85046A771A3D221282E59" ma:contentTypeVersion="13" ma:contentTypeDescription="Create a new document." ma:contentTypeScope="" ma:versionID="0a1371b9acc125b74614d0dea7fbde5b">
  <xsd:schema xmlns:xsd="http://www.w3.org/2001/XMLSchema" xmlns:xs="http://www.w3.org/2001/XMLSchema" xmlns:p="http://schemas.microsoft.com/office/2006/metadata/properties" xmlns:ns2="998eb8c0-55ab-43a5-b91f-8b1b3af7a1de" xmlns:ns3="369010f5-c140-4df5-b747-cf01612f7f5a" targetNamespace="http://schemas.microsoft.com/office/2006/metadata/properties" ma:root="true" ma:fieldsID="3035b5884e73d9d3757b342919efb8c0" ns2:_="" ns3:_="">
    <xsd:import namespace="998eb8c0-55ab-43a5-b91f-8b1b3af7a1de"/>
    <xsd:import namespace="369010f5-c140-4df5-b747-cf01612f7f5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eb8c0-55ab-43a5-b91f-8b1b3af7a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a9d533b-2006-471a-be92-08f3dc1c646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9010f5-c140-4df5-b747-cf01612f7f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2ffe9c3-463e-4d7e-a165-5ce4411bc3e3}" ma:internalName="TaxCatchAll" ma:showField="CatchAllData" ma:web="369010f5-c140-4df5-b747-cf01612f7f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8eb8c0-55ab-43a5-b91f-8b1b3af7a1de">
      <Terms xmlns="http://schemas.microsoft.com/office/infopath/2007/PartnerControls"/>
    </lcf76f155ced4ddcb4097134ff3c332f>
    <TaxCatchAll xmlns="369010f5-c140-4df5-b747-cf01612f7f5a" xsi:nil="true"/>
  </documentManagement>
</p:properties>
</file>

<file path=customXml/itemProps1.xml><?xml version="1.0" encoding="utf-8"?>
<ds:datastoreItem xmlns:ds="http://schemas.openxmlformats.org/officeDocument/2006/customXml" ds:itemID="{88143144-29C6-4876-BC3C-2B61CAAADEAC}"/>
</file>

<file path=customXml/itemProps2.xml><?xml version="1.0" encoding="utf-8"?>
<ds:datastoreItem xmlns:ds="http://schemas.openxmlformats.org/officeDocument/2006/customXml" ds:itemID="{3662FB0E-A6E2-44B3-B569-888F3EF3F605}"/>
</file>

<file path=customXml/itemProps3.xml><?xml version="1.0" encoding="utf-8"?>
<ds:datastoreItem xmlns:ds="http://schemas.openxmlformats.org/officeDocument/2006/customXml" ds:itemID="{2002EBE9-17DE-4D03-9163-81FB3024387A}"/>
</file>

<file path=docProps/app.xml><?xml version="1.0" encoding="utf-8"?>
<Properties xmlns="http://schemas.openxmlformats.org/officeDocument/2006/extended-properties" xmlns:vt="http://schemas.openxmlformats.org/officeDocument/2006/docPropsVTypes">
  <Template>PowerPoint Template</Template>
  <TotalTime>1148</TotalTime>
  <Words>3878</Words>
  <Application>Microsoft Office PowerPoint</Application>
  <PresentationFormat>Widescreen</PresentationFormat>
  <Paragraphs>352</Paragraphs>
  <Slides>37</Slides>
  <Notes>26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37</vt:i4>
      </vt:variant>
    </vt:vector>
  </HeadingPairs>
  <TitlesOfParts>
    <vt:vector size="52" baseType="lpstr">
      <vt:lpstr>Aptos</vt:lpstr>
      <vt:lpstr>Arial</vt:lpstr>
      <vt:lpstr>Arial Bold</vt:lpstr>
      <vt:lpstr>Calibri</vt:lpstr>
      <vt:lpstr>Courier New</vt:lpstr>
      <vt:lpstr>Gisha</vt:lpstr>
      <vt:lpstr>Montserrat</vt:lpstr>
      <vt:lpstr>Montserrat Black</vt:lpstr>
      <vt:lpstr>Montserrat Semi Bold</vt:lpstr>
      <vt:lpstr>Roboto</vt:lpstr>
      <vt:lpstr>Times New Roman</vt:lpstr>
      <vt:lpstr>Wingdings</vt:lpstr>
      <vt:lpstr>Wingdings 3</vt:lpstr>
      <vt:lpstr>Master / large logo</vt:lpstr>
      <vt:lpstr>BRAND</vt:lpstr>
      <vt:lpstr>    Bridge to Independence Program</vt:lpstr>
      <vt:lpstr>Topics to Cover </vt:lpstr>
      <vt:lpstr>Background &amp; History </vt:lpstr>
      <vt:lpstr>Nebraska Legislation</vt:lpstr>
      <vt:lpstr>Resources</vt:lpstr>
      <vt:lpstr>Program Overview and Eligibility </vt:lpstr>
      <vt:lpstr>The Bridge to Independence Program (“b2i”)</vt:lpstr>
      <vt:lpstr>Where We Are Today…</vt:lpstr>
      <vt:lpstr>Where We Are Today...</vt:lpstr>
      <vt:lpstr>b2i Participation By Year</vt:lpstr>
      <vt:lpstr>b2i Staffing</vt:lpstr>
      <vt:lpstr>Services Provided to Young Adult</vt:lpstr>
      <vt:lpstr>Current Eligibility</vt:lpstr>
      <vt:lpstr>Eligibility Continued</vt:lpstr>
      <vt:lpstr>Participation Eligibility </vt:lpstr>
      <vt:lpstr>Housing Requirements</vt:lpstr>
      <vt:lpstr>b2i Case Oversight</vt:lpstr>
      <vt:lpstr>Termination of Services</vt:lpstr>
      <vt:lpstr>Probation’s Role in Bridge to Independence (b2i)</vt:lpstr>
      <vt:lpstr>b2i Eligibility for Probation Youth </vt:lpstr>
      <vt:lpstr>Role of Probation for b2i youth</vt:lpstr>
      <vt:lpstr>Challenges</vt:lpstr>
      <vt:lpstr>Things to Consider for Probation Expansion </vt:lpstr>
      <vt:lpstr>Things to Consider- Benefits </vt:lpstr>
      <vt:lpstr>PowerPoint Presentation</vt:lpstr>
      <vt:lpstr>2019 Child Trends Evaluation of b2i</vt:lpstr>
      <vt:lpstr>National Youth in Transition Data</vt:lpstr>
      <vt:lpstr>National Youth in Transition Data</vt:lpstr>
      <vt:lpstr>B2i Young Adult Responses who entered from the Office of Probation  </vt:lpstr>
      <vt:lpstr>B2i Young Adult Responses who entered from the Office of Probation</vt:lpstr>
      <vt:lpstr>B2i Young Adult Responses who entered from the Office of Probation</vt:lpstr>
      <vt:lpstr>B2i Young Adult Responses who entered from the Office of Probation</vt:lpstr>
      <vt:lpstr>B2i Young Adult Responses who entered from the Office of Probation</vt:lpstr>
      <vt:lpstr>B2i Young Adult Responses who entered from the Office of Probation</vt:lpstr>
      <vt:lpstr>Office of Probation Administration Contact </vt:lpstr>
      <vt:lpstr>Bridge To Independence Program Contacts </vt:lpstr>
      <vt:lpstr>Discussion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We Are Today...</dc:title>
  <dc:creator>Deanna Brakhage</dc:creator>
  <cp:lastModifiedBy>Brakhage, Deanna</cp:lastModifiedBy>
  <cp:revision>43</cp:revision>
  <cp:lastPrinted>2025-08-19T21:59:51Z</cp:lastPrinted>
  <dcterms:created xsi:type="dcterms:W3CDTF">2024-11-18T19:25:58Z</dcterms:created>
  <dcterms:modified xsi:type="dcterms:W3CDTF">2025-09-08T16:47:35Z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2024-11-26T17:45:34Z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af619251-331d-47b2-a22d-f30a84372b98</vt:lpwstr>
  </property>
  <property fmtid="{D5CDD505-2E9C-101B-9397-08002B2CF9AE}" pid="7" name="MSIP_Label_defa4170-0d19-0005-0004-bc88714345d2_ActionId">
    <vt:lpwstr>07a9f06c-024c-48e8-9b63-e022520909d4</vt:lpwstr>
  </property>
  <property fmtid="{D5CDD505-2E9C-101B-9397-08002B2CF9AE}" pid="8" name="MSIP_Label_defa4170-0d19-0005-0004-bc88714345d2_ContentBits">
    <vt:lpwstr>0</vt:lpwstr>
  </property>
  <property fmtid="{D5CDD505-2E9C-101B-9397-08002B2CF9AE}" pid="9" name="ContentTypeId">
    <vt:lpwstr>0x01010034C6E7F13EA85046A771A3D221282E59</vt:lpwstr>
  </property>
</Properties>
</file>