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28"/>
  </p:notesMasterIdLst>
  <p:sldIdLst>
    <p:sldId id="256" r:id="rId5"/>
    <p:sldId id="260" r:id="rId6"/>
    <p:sldId id="257" r:id="rId7"/>
    <p:sldId id="290" r:id="rId8"/>
    <p:sldId id="298" r:id="rId9"/>
    <p:sldId id="277" r:id="rId10"/>
    <p:sldId id="289" r:id="rId11"/>
    <p:sldId id="258" r:id="rId12"/>
    <p:sldId id="291" r:id="rId13"/>
    <p:sldId id="267" r:id="rId14"/>
    <p:sldId id="274" r:id="rId15"/>
    <p:sldId id="261" r:id="rId16"/>
    <p:sldId id="292" r:id="rId17"/>
    <p:sldId id="259" r:id="rId18"/>
    <p:sldId id="297" r:id="rId19"/>
    <p:sldId id="276" r:id="rId20"/>
    <p:sldId id="275" r:id="rId21"/>
    <p:sldId id="299" r:id="rId22"/>
    <p:sldId id="295" r:id="rId23"/>
    <p:sldId id="296" r:id="rId24"/>
    <p:sldId id="263" r:id="rId25"/>
    <p:sldId id="293" r:id="rId26"/>
    <p:sldId id="294" r:id="rId27"/>
  </p:sldIdLst>
  <p:sldSz cx="18288000" cy="10287000"/>
  <p:notesSz cx="6858000" cy="9144000"/>
  <p:embeddedFontLst>
    <p:embeddedFont>
      <p:font typeface="Charter ITC Std" panose="02040503050506020203" pitchFamily="18" charset="0"/>
      <p:regular r:id="rId29"/>
      <p:bold r:id="rId30"/>
      <p:italic r:id="rId31"/>
      <p:boldItalic r:id="rId32"/>
    </p:embeddedFont>
    <p:embeddedFont>
      <p:font typeface="Charter ITC Std Bold" panose="02040503050506020203" pitchFamily="18" charset="0"/>
      <p:bold r:id="rId33"/>
      <p:italic r:id="rId34"/>
      <p:boldItalic r:id="rId35"/>
    </p:embeddedFont>
    <p:embeddedFont>
      <p:font typeface="News Gothic" pitchFamily="2" charset="77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0" autoAdjust="0"/>
    <p:restoredTop sz="94684" autoAdjust="0"/>
  </p:normalViewPr>
  <p:slideViewPr>
    <p:cSldViewPr>
      <p:cViewPr varScale="1">
        <p:scale>
          <a:sx n="70" d="100"/>
          <a:sy n="70" d="100"/>
        </p:scale>
        <p:origin x="50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C0D05-4D7B-4982-AB4A-905A5BBF09DC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715B5-6BDF-4BE0-82F8-6BC32374B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5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715B5-6BDF-4BE0-82F8-6BC32374B7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93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715B5-6BDF-4BE0-82F8-6BC32374B7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4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9504F-E113-B8C4-9489-3A154E9B6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F5D112-8F3E-7375-BDD7-5DE6F4CD6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55DD8-BC5B-98AC-2E7C-F2DDA8D2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2C797-97E0-134B-3D72-D1E060D64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7B4EA-5A8F-5C1A-8386-AEE2B417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1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08514-16A5-BDA8-DE18-BAA2F8C5D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392CF-AE3E-F142-C3A4-9E353B0C2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4E513-39C8-D735-BB26-88D40F3D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E8CE1-D13C-78E9-4C37-525D96FDA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3ED2A-4E65-7FC6-2017-318A028A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16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01EEA7-FEB4-6650-0618-37730264EA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C08D92-5EBA-4932-4B3C-D07FCA08E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C7D23-956A-5D4B-2B5C-C779E9B93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FACC7-5D41-18A7-4529-03DF2B4C2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F6C94-E520-5AAB-E5B0-A1C46E245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35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4B5E2-02CA-FC2F-9AF0-B14D29FB6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0F91B-0735-69A9-FAB4-5947C31E6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C5A0C-8B94-3FC9-2C33-DE1402D6B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1FAB2-5B98-25FE-69CD-70A12E13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2674A-3E00-8317-95B7-C4E3E980D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C9343-3A4A-0292-3D3C-D40F42995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20857-C0EF-F667-2DC1-D4C84E788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5BC78-E060-F515-ABF1-5DE8E304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A1BDB-FCBA-D1E1-201F-E06338C8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7F09D-BB26-B4D4-3F00-B799AAAF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73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B1AF-03FF-95FE-F652-AA1F592B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B5235-21C1-CE23-EF78-43DE1D731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50B2E7-8EAD-22C7-F33E-0A9070D87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06DE5-49CD-5FC1-8B99-0320F8BA1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E394F-6A07-B9E2-DC52-350C8048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044AF-A3BA-1604-6276-7D6BDA10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56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81962-0172-14B8-6A21-07CDFDF1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2E5B3-8FCD-22AF-7AED-6455C6D0A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87A5C-D2B5-65FE-477C-9377330CA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AF7E5-AE29-8CD5-27A6-8323297CA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E08861-2D4F-D62C-23F4-752E2FCC7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8A3527-5C7B-525D-FA54-29F609E1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A5EEED-917C-EC45-6236-1428EE84C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050E76-9901-B567-18BC-DBA365EE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5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70003-1B55-0BBC-4F89-13CC0705A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52D2E1-1A90-DC59-A82F-B812CD1E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07260-1966-194D-1FDB-9149C9AFE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1939E-931E-F698-1ABA-5205EF31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95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3D9C3C-39BF-29BD-FC86-4CB5076E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B09184-548D-C47F-42F5-D2B3DD826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E3B36-4384-383C-4DF9-9D862F7C5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51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23C26-70BC-AB26-BB28-88E49AB3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2B42-709C-8B7B-068C-556281391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87E6B-BF8D-7BFB-86E6-DB0DD8F2B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C4B0C-D624-2EE2-8861-54DF3B662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06405E-B685-0E42-F9D1-D3737860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67E6C-EDBC-81F2-DA4D-7946814A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9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9DC0A-9132-03F9-2F11-DF4D6744C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B8746A-EC79-CF0F-27F9-4DF886185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3DC0D-BCEA-0CB9-BF5F-1D2BA38B2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732F6-9DFC-6CEF-8F93-B952FA6A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D2F25-79DF-320A-2C2F-37B424C29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064B8-2EA6-56E2-3BDF-6CEC99536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0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8037C2-64D4-7A35-43BE-01786DA8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5ED24-2BD9-82FD-17C4-7CA1BAA99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94AD7-3A57-AF6E-9D87-E15E6EFC1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74AD-2C4B-A2C8-3276-27268AC9E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A26C3-6DC2-62E8-644E-770712815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3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6.jpe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0"/>
            <a:ext cx="17259300" cy="7069579"/>
            <a:chOff x="0" y="0"/>
            <a:chExt cx="23012400" cy="94261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460" b="37136"/>
            <a:stretch>
              <a:fillRect/>
            </a:stretch>
          </p:blipFill>
          <p:spPr>
            <a:xfrm>
              <a:off x="0" y="0"/>
              <a:ext cx="23012400" cy="942610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-5400000">
            <a:off x="-4625644" y="4632656"/>
            <a:ext cx="10287000" cy="1021687"/>
            <a:chOff x="0" y="0"/>
            <a:chExt cx="2709333" cy="2690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3" cy="269086"/>
            </a:xfrm>
            <a:custGeom>
              <a:avLst/>
              <a:gdLst/>
              <a:ahLst/>
              <a:cxnLst/>
              <a:rect l="l" t="t" r="r" b="b"/>
              <a:pathLst>
                <a:path w="2709333" h="269086">
                  <a:moveTo>
                    <a:pt x="0" y="0"/>
                  </a:moveTo>
                  <a:lnTo>
                    <a:pt x="2709333" y="0"/>
                  </a:lnTo>
                  <a:lnTo>
                    <a:pt x="2709333" y="269086"/>
                  </a:lnTo>
                  <a:lnTo>
                    <a:pt x="0" y="269086"/>
                  </a:lnTo>
                  <a:close/>
                </a:path>
              </a:pathLst>
            </a:custGeom>
            <a:solidFill>
              <a:srgbClr val="00A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29658" r="1039" b="28246"/>
          <a:stretch>
            <a:fillRect/>
          </a:stretch>
        </p:blipFill>
        <p:spPr>
          <a:xfrm>
            <a:off x="1379454" y="7131426"/>
            <a:ext cx="3187047" cy="135566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89622" y="7518807"/>
            <a:ext cx="7109102" cy="1054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20"/>
              </a:lnSpc>
            </a:pPr>
            <a:r>
              <a:rPr lang="en-US" sz="6300" spc="-315" dirty="0">
                <a:solidFill>
                  <a:srgbClr val="555555"/>
                </a:solidFill>
                <a:latin typeface="News Gothic Bold"/>
              </a:rPr>
              <a:t>Friends of the Children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61712" y="8964865"/>
            <a:ext cx="12093013" cy="49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endParaRPr lang="en-US" sz="3000" dirty="0">
              <a:solidFill>
                <a:srgbClr val="555555"/>
              </a:solidFill>
              <a:latin typeface="Charter ITC Std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1798" y="8659591"/>
            <a:ext cx="1040163" cy="1355663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B77ED96-C98C-92DC-B4AB-56D63B8CDED6}"/>
              </a:ext>
            </a:extLst>
          </p:cNvPr>
          <p:cNvSpPr txBox="1"/>
          <p:nvPr/>
        </p:nvSpPr>
        <p:spPr>
          <a:xfrm>
            <a:off x="6161216" y="8743949"/>
            <a:ext cx="10374184" cy="115416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500"/>
              </a:lnSpc>
            </a:pPr>
            <a:r>
              <a:rPr lang="en-US" sz="4400" b="1" spc="-315" dirty="0">
                <a:solidFill>
                  <a:srgbClr val="00B0F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Mentoring and Kinship for Indigenous Youth and Families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261042" y="4268055"/>
            <a:ext cx="10287000" cy="1750891"/>
            <a:chOff x="0" y="0"/>
            <a:chExt cx="2709333" cy="4611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461140"/>
            </a:xfrm>
            <a:custGeom>
              <a:avLst/>
              <a:gdLst/>
              <a:ahLst/>
              <a:cxnLst/>
              <a:rect l="l" t="t" r="r" b="b"/>
              <a:pathLst>
                <a:path w="2709333" h="461140">
                  <a:moveTo>
                    <a:pt x="0" y="0"/>
                  </a:moveTo>
                  <a:lnTo>
                    <a:pt x="2709333" y="0"/>
                  </a:lnTo>
                  <a:lnTo>
                    <a:pt x="2709333" y="461140"/>
                  </a:lnTo>
                  <a:lnTo>
                    <a:pt x="0" y="461140"/>
                  </a:lnTo>
                  <a:close/>
                </a:path>
              </a:pathLst>
            </a:custGeom>
            <a:solidFill>
              <a:srgbClr val="00A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86000" y="375978"/>
            <a:ext cx="5968097" cy="1149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2"/>
              </a:lnSpc>
            </a:pPr>
            <a:endParaRPr lang="en-US" sz="6858" dirty="0">
              <a:solidFill>
                <a:srgbClr val="00AAEE"/>
              </a:solidFill>
              <a:latin typeface="News Gothic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29658" r="1039" b="28246"/>
          <a:stretch>
            <a:fillRect/>
          </a:stretch>
        </p:blipFill>
        <p:spPr>
          <a:xfrm>
            <a:off x="14840915" y="8743950"/>
            <a:ext cx="2418385" cy="1028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19137" y="350868"/>
            <a:ext cx="1040163" cy="13556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4E1889-E5D7-3B82-05DC-25884611888F}"/>
              </a:ext>
            </a:extLst>
          </p:cNvPr>
          <p:cNvSpPr txBox="1">
            <a:spLocks/>
          </p:cNvSpPr>
          <p:nvPr/>
        </p:nvSpPr>
        <p:spPr>
          <a:xfrm>
            <a:off x="6019800" y="38099"/>
            <a:ext cx="7010400" cy="1981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n-US" dirty="0"/>
          </a:p>
          <a:p>
            <a:pPr marL="914400" lvl="2" indent="0">
              <a:buFont typeface="Arial" pitchFamily="34" charset="0"/>
              <a:buNone/>
            </a:pPr>
            <a:endParaRPr lang="en-US" dirty="0"/>
          </a:p>
          <a:p>
            <a:pPr marL="914400" lvl="2" indent="0">
              <a:buFont typeface="Arial" pitchFamily="34" charset="0"/>
              <a:buNone/>
            </a:pPr>
            <a:endParaRPr lang="en-US" dirty="0"/>
          </a:p>
          <a:p>
            <a:pPr marL="914400" lvl="2" indent="0">
              <a:buFont typeface="Arial" pitchFamily="34" charset="0"/>
              <a:buNone/>
            </a:pPr>
            <a:endParaRPr lang="en-US" dirty="0"/>
          </a:p>
          <a:p>
            <a:pPr marL="914400" lvl="2" indent="0">
              <a:buFont typeface="Arial" pitchFamily="34" charset="0"/>
              <a:buNone/>
            </a:pPr>
            <a:r>
              <a:rPr lang="en-US" sz="24000" b="1" dirty="0">
                <a:solidFill>
                  <a:srgbClr val="00B0F0"/>
                </a:solidFill>
              </a:rPr>
              <a:t>Where We Work</a:t>
            </a:r>
          </a:p>
          <a:p>
            <a:pPr marL="914400" lvl="2" indent="0">
              <a:buFont typeface="Arial" pitchFamily="34" charset="0"/>
              <a:buNone/>
            </a:pPr>
            <a:endParaRPr lang="en-US" sz="3200" b="1" dirty="0">
              <a:solidFill>
                <a:srgbClr val="00B0F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A6C4850F-0738-E6F1-DEA2-8BA09A3AB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50" y="1412914"/>
            <a:ext cx="13992700" cy="730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32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261042" y="4268055"/>
            <a:ext cx="10287000" cy="1750891"/>
            <a:chOff x="0" y="0"/>
            <a:chExt cx="2709333" cy="4611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461140"/>
            </a:xfrm>
            <a:custGeom>
              <a:avLst/>
              <a:gdLst/>
              <a:ahLst/>
              <a:cxnLst/>
              <a:rect l="l" t="t" r="r" b="b"/>
              <a:pathLst>
                <a:path w="2709333" h="461140">
                  <a:moveTo>
                    <a:pt x="0" y="0"/>
                  </a:moveTo>
                  <a:lnTo>
                    <a:pt x="2709333" y="0"/>
                  </a:lnTo>
                  <a:lnTo>
                    <a:pt x="2709333" y="461140"/>
                  </a:lnTo>
                  <a:lnTo>
                    <a:pt x="0" y="461140"/>
                  </a:lnTo>
                  <a:close/>
                </a:path>
              </a:pathLst>
            </a:custGeom>
            <a:solidFill>
              <a:srgbClr val="00A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86000" y="375978"/>
            <a:ext cx="5968097" cy="1149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2"/>
              </a:lnSpc>
            </a:pPr>
            <a:endParaRPr lang="en-US" sz="6858" dirty="0">
              <a:solidFill>
                <a:srgbClr val="00AAEE"/>
              </a:solidFill>
              <a:latin typeface="News Gothic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29658" r="1039" b="28246"/>
          <a:stretch>
            <a:fillRect/>
          </a:stretch>
        </p:blipFill>
        <p:spPr>
          <a:xfrm>
            <a:off x="14840915" y="8743950"/>
            <a:ext cx="2418385" cy="1028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19137" y="350868"/>
            <a:ext cx="1040163" cy="13556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4E1889-E5D7-3B82-05DC-25884611888F}"/>
              </a:ext>
            </a:extLst>
          </p:cNvPr>
          <p:cNvSpPr txBox="1">
            <a:spLocks/>
          </p:cNvSpPr>
          <p:nvPr/>
        </p:nvSpPr>
        <p:spPr>
          <a:xfrm>
            <a:off x="6858000" y="38099"/>
            <a:ext cx="5094862" cy="19812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n-US" sz="10400" b="1" dirty="0">
              <a:solidFill>
                <a:srgbClr val="00B0F0"/>
              </a:solidFill>
              <a:ea typeface="Calibri"/>
              <a:cs typeface="Calibri"/>
            </a:endParaRPr>
          </a:p>
          <a:p>
            <a:pPr marL="914400" lvl="2" indent="0">
              <a:buFont typeface="Arial" pitchFamily="34" charset="0"/>
              <a:buNone/>
            </a:pPr>
            <a:endParaRPr lang="en-US" sz="3200" b="1" dirty="0">
              <a:solidFill>
                <a:srgbClr val="00B0F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10B0D6A4-7422-0FC5-8B1C-A9A49E52F821}"/>
              </a:ext>
            </a:extLst>
          </p:cNvPr>
          <p:cNvSpPr txBox="1"/>
          <p:nvPr/>
        </p:nvSpPr>
        <p:spPr>
          <a:xfrm>
            <a:off x="3864010" y="377563"/>
            <a:ext cx="10812594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cap="all" dirty="0">
                <a:solidFill>
                  <a:srgbClr val="00B0F0"/>
                </a:solidFill>
                <a:ea typeface="+mn-lt"/>
                <a:cs typeface="+mn-lt"/>
              </a:rPr>
              <a:t>Chapter Diversity: Tribal, Urban, Rural</a:t>
            </a:r>
            <a:endParaRPr lang="en-US" sz="4000" b="1" dirty="0">
              <a:ea typeface="Calibri"/>
              <a:cs typeface="Calibri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D1DE7F15-32E8-D471-5179-3535EC3D0699}"/>
              </a:ext>
            </a:extLst>
          </p:cNvPr>
          <p:cNvSpPr txBox="1"/>
          <p:nvPr/>
        </p:nvSpPr>
        <p:spPr>
          <a:xfrm>
            <a:off x="11547978" y="1895707"/>
            <a:ext cx="6338595" cy="33239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/>
              <a:buChar char="v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Klamath Falls/Chiloquin</a:t>
            </a:r>
          </a:p>
          <a:p>
            <a:pPr marL="285750" indent="-285750">
              <a:buFont typeface="Wingdings"/>
              <a:buChar char="v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Western Montana/Flathead Reservation</a:t>
            </a:r>
          </a:p>
          <a:p>
            <a:pPr marL="285750" indent="-285750">
              <a:buFont typeface="Wingdings"/>
              <a:buChar char="v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He Sapa/Rapid City/Pine Ridge Reservation</a:t>
            </a:r>
          </a:p>
          <a:p>
            <a:pPr marL="285750" indent="-285750">
              <a:buFont typeface="Wingdings"/>
              <a:buChar char="v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Eastern Montana</a:t>
            </a:r>
          </a:p>
          <a:p>
            <a:pPr marL="285750" indent="-285750">
              <a:buFont typeface="Wingdings"/>
              <a:buChar char="v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Twin Cities</a:t>
            </a:r>
          </a:p>
          <a:p>
            <a:pPr marL="285750" indent="-285750">
              <a:buFont typeface="Wingdings"/>
              <a:buChar char="v"/>
            </a:pPr>
            <a:r>
              <a:rPr lang="en-US" sz="2400" dirty="0">
                <a:ea typeface="+mn-lt"/>
                <a:cs typeface="+mn-lt"/>
              </a:rPr>
              <a:t>Fargo-Moorhead</a:t>
            </a:r>
          </a:p>
          <a:p>
            <a:pPr marL="285750" indent="-285750">
              <a:buFont typeface="Wingdings"/>
              <a:buChar char="v"/>
            </a:pPr>
            <a:r>
              <a:rPr lang="en-US" sz="2400" dirty="0">
                <a:ea typeface="+mn-lt"/>
                <a:cs typeface="+mn-lt"/>
              </a:rPr>
              <a:t>Eastern Idaho</a:t>
            </a:r>
          </a:p>
          <a:p>
            <a:pPr marL="285750" indent="-285750">
              <a:buFont typeface="Wingdings"/>
              <a:buChar char="v"/>
            </a:pPr>
            <a:r>
              <a:rPr lang="en-US" sz="2400" dirty="0">
                <a:ea typeface="+mn-lt"/>
                <a:cs typeface="+mn-lt"/>
              </a:rPr>
              <a:t>Eastern Washington</a:t>
            </a:r>
          </a:p>
          <a:p>
            <a:pPr marL="285750" indent="-285750">
              <a:buFont typeface="Wingdings"/>
              <a:buChar char="v"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4" name="Picture 13" descr="Untitled design6">
            <a:extLst>
              <a:ext uri="{FF2B5EF4-FFF2-40B4-BE49-F238E27FC236}">
                <a16:creationId xmlns:a16="http://schemas.microsoft.com/office/drawing/2014/main" id="{EE7C6FEC-A13C-E213-585F-B54C533CC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0542" y="6029953"/>
            <a:ext cx="8334980" cy="3949929"/>
          </a:xfrm>
          <a:prstGeom prst="rect">
            <a:avLst/>
          </a:prstGeom>
        </p:spPr>
      </p:pic>
      <p:pic>
        <p:nvPicPr>
          <p:cNvPr id="15" name="Picture 14" descr="A person and child sitting at a table&#10;&#10;Description automatically generated">
            <a:extLst>
              <a:ext uri="{FF2B5EF4-FFF2-40B4-BE49-F238E27FC236}">
                <a16:creationId xmlns:a16="http://schemas.microsoft.com/office/drawing/2014/main" id="{7D7A3AD4-FB32-7F1A-C7D9-90C8D8482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4459" y="2011188"/>
            <a:ext cx="5239053" cy="35024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F24453-FF94-E3CF-F7DF-9B8D5EE28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3512" y="4249073"/>
            <a:ext cx="4061375" cy="52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01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71624" y="1883622"/>
            <a:ext cx="8158900" cy="6519756"/>
            <a:chOff x="0" y="0"/>
            <a:chExt cx="2452964" cy="21608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2964" cy="2160864"/>
            </a:xfrm>
            <a:custGeom>
              <a:avLst/>
              <a:gdLst/>
              <a:ahLst/>
              <a:cxnLst/>
              <a:rect l="l" t="t" r="r" b="b"/>
              <a:pathLst>
                <a:path w="2452964" h="2160864">
                  <a:moveTo>
                    <a:pt x="0" y="0"/>
                  </a:moveTo>
                  <a:lnTo>
                    <a:pt x="2452964" y="0"/>
                  </a:lnTo>
                  <a:lnTo>
                    <a:pt x="2452964" y="2160864"/>
                  </a:lnTo>
                  <a:lnTo>
                    <a:pt x="0" y="2160864"/>
                  </a:lnTo>
                  <a:close/>
                </a:path>
              </a:pathLst>
            </a:custGeom>
            <a:solidFill>
              <a:srgbClr val="00A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2885" y="1792828"/>
            <a:ext cx="5629882" cy="6701341"/>
            <a:chOff x="27729" y="501924"/>
            <a:chExt cx="7506509" cy="893512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0322" b="10322"/>
            <a:stretch>
              <a:fillRect/>
            </a:stretch>
          </p:blipFill>
          <p:spPr>
            <a:xfrm>
              <a:off x="27729" y="501924"/>
              <a:ext cx="7506509" cy="8935122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9043591" y="1643044"/>
            <a:ext cx="7270209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5400" dirty="0">
                <a:solidFill>
                  <a:srgbClr val="00AAEE"/>
                </a:solidFill>
                <a:latin typeface="News Gothic"/>
              </a:rPr>
              <a:t>Growth in Indian Country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t="29658" r="1039" b="28246"/>
          <a:stretch>
            <a:fillRect/>
          </a:stretch>
        </p:blipFill>
        <p:spPr>
          <a:xfrm>
            <a:off x="392010" y="9285126"/>
            <a:ext cx="2418385" cy="1028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08439" y="8976207"/>
            <a:ext cx="789293" cy="1028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69939F-E6A4-F9A4-4C5F-82BC3CA0BC9E}"/>
              </a:ext>
            </a:extLst>
          </p:cNvPr>
          <p:cNvSpPr txBox="1"/>
          <p:nvPr/>
        </p:nvSpPr>
        <p:spPr>
          <a:xfrm>
            <a:off x="7451941" y="3127289"/>
            <a:ext cx="10446067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20B0604020202020204" pitchFamily="34" charset="0"/>
              <a:buChar char="Ø"/>
            </a:pPr>
            <a:endParaRPr lang="en-US" sz="3200" dirty="0">
              <a:ea typeface="Calibri"/>
              <a:cs typeface="Calibri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sz="3200">
                <a:latin typeface="Calibri"/>
                <a:ea typeface="Calibri"/>
                <a:cs typeface="Arial"/>
              </a:rPr>
              <a:t>Acknowledgment of and Respect for Tribal Sovereignty</a:t>
            </a:r>
            <a:endParaRPr lang="en-US" sz="3200" dirty="0">
              <a:latin typeface="Calibri"/>
              <a:ea typeface="Calibri"/>
              <a:cs typeface="Arial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sz="3200" dirty="0">
                <a:latin typeface="Calibri"/>
                <a:ea typeface="Calibri"/>
                <a:cs typeface="Arial"/>
              </a:rPr>
              <a:t>Acknowledgement and respect for inter-tribal communities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sz="3200" dirty="0">
                <a:latin typeface="Calibri"/>
                <a:ea typeface="Calibri"/>
                <a:cs typeface="Arial"/>
              </a:rPr>
              <a:t>Alignment of Values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sz="3200" dirty="0">
                <a:latin typeface="Calibri"/>
                <a:ea typeface="Calibri"/>
                <a:cs typeface="Arial"/>
              </a:rPr>
              <a:t>Shared Goals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sz="3200" dirty="0">
                <a:latin typeface="Calibri"/>
                <a:ea typeface="Calibri"/>
                <a:cs typeface="Arial"/>
              </a:rPr>
              <a:t>Culturally Grounded vs. Culturally Adapted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sz="3200" dirty="0">
                <a:latin typeface="Calibri"/>
                <a:ea typeface="Calibri"/>
                <a:cs typeface="Arial"/>
              </a:rPr>
              <a:t>Culturally Responsive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sz="3200" dirty="0">
                <a:latin typeface="Calibri"/>
                <a:ea typeface="Calibri"/>
                <a:cs typeface="Arial"/>
              </a:rPr>
              <a:t>Reflective of Community Specific Culture</a:t>
            </a:r>
            <a:endParaRPr lang="en-US" sz="3200" dirty="0"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83" y="149311"/>
            <a:ext cx="17259300" cy="9631559"/>
            <a:chOff x="-5783" y="-38100"/>
            <a:chExt cx="4545659" cy="2536707"/>
          </a:xfrm>
        </p:grpSpPr>
        <p:sp>
          <p:nvSpPr>
            <p:cNvPr id="3" name="Freeform 3"/>
            <p:cNvSpPr/>
            <p:nvPr/>
          </p:nvSpPr>
          <p:spPr>
            <a:xfrm>
              <a:off x="-5783" y="60207"/>
              <a:ext cx="4545659" cy="2438400"/>
            </a:xfrm>
            <a:custGeom>
              <a:avLst/>
              <a:gdLst/>
              <a:ahLst/>
              <a:cxnLst/>
              <a:rect l="l" t="t" r="r" b="b"/>
              <a:pathLst>
                <a:path w="4545659" h="2438400">
                  <a:moveTo>
                    <a:pt x="0" y="0"/>
                  </a:moveTo>
                  <a:lnTo>
                    <a:pt x="4545659" y="0"/>
                  </a:lnTo>
                  <a:lnTo>
                    <a:pt x="4545659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91440" tIns="45720" rIns="91440" bIns="45720" anchor="t"/>
            <a:lstStyle/>
            <a:p>
              <a:pPr algn="ctr"/>
              <a:endParaRPr lang="en-US" sz="4800" dirty="0">
                <a:solidFill>
                  <a:srgbClr val="00B0F0"/>
                </a:solidFill>
                <a:latin typeface="News Gothic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97948FA-7831-C209-B507-33CDDDB2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658" r="1039" b="28246"/>
          <a:stretch>
            <a:fillRect/>
          </a:stretch>
        </p:blipFill>
        <p:spPr>
          <a:xfrm>
            <a:off x="15665324" y="8683592"/>
            <a:ext cx="1588976" cy="681919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471B83AF-9692-A5E0-41AD-9F09E76FE918}"/>
              </a:ext>
            </a:extLst>
          </p:cNvPr>
          <p:cNvSpPr txBox="1"/>
          <p:nvPr/>
        </p:nvSpPr>
        <p:spPr>
          <a:xfrm>
            <a:off x="3500820" y="1102971"/>
            <a:ext cx="11286359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00B0F0"/>
                </a:solidFill>
                <a:ea typeface="+mn-lt"/>
                <a:cs typeface="+mn-lt"/>
              </a:rPr>
              <a:t>Partnering with Tribal Communities</a:t>
            </a:r>
            <a:endParaRPr lang="en-US" dirty="0"/>
          </a:p>
          <a:p>
            <a:endParaRPr lang="en-US" sz="3200" b="1" dirty="0">
              <a:solidFill>
                <a:srgbClr val="0070C0"/>
              </a:solidFill>
              <a:ea typeface="Calibri"/>
              <a:cs typeface="Calibri"/>
            </a:endParaRPr>
          </a:p>
        </p:txBody>
      </p:sp>
      <p:pic>
        <p:nvPicPr>
          <p:cNvPr id="1028" name="Picture 4" descr="Klamath Tribes | Klamath Modoc Yahooskin">
            <a:extLst>
              <a:ext uri="{FF2B5EF4-FFF2-40B4-BE49-F238E27FC236}">
                <a16:creationId xmlns:a16="http://schemas.microsoft.com/office/drawing/2014/main" id="{55FEAD66-8F47-DC3A-09F2-6039BEB09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9" y="3110478"/>
            <a:ext cx="4694611" cy="455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SKT swears in new council members">
            <a:extLst>
              <a:ext uri="{FF2B5EF4-FFF2-40B4-BE49-F238E27FC236}">
                <a16:creationId xmlns:a16="http://schemas.microsoft.com/office/drawing/2014/main" id="{ED4D9ECE-BDF7-6F38-8C28-6F8E608CE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1" t="4063" r="24571" b="5718"/>
          <a:stretch/>
        </p:blipFill>
        <p:spPr bwMode="auto">
          <a:xfrm>
            <a:off x="12586269" y="2941657"/>
            <a:ext cx="4694612" cy="461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glala Sioux Tribe Flag Bumper Sticker — MARTY TWO BULLS JR.">
            <a:extLst>
              <a:ext uri="{FF2B5EF4-FFF2-40B4-BE49-F238E27FC236}">
                <a16:creationId xmlns:a16="http://schemas.microsoft.com/office/drawing/2014/main" id="{68C7F099-B315-1905-0410-0BE336F35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587" y="3226589"/>
            <a:ext cx="4332572" cy="433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969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26266"/>
            <a:ext cx="17259300" cy="9258300"/>
            <a:chOff x="0" y="0"/>
            <a:chExt cx="4545659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5659" cy="2438400"/>
            </a:xfrm>
            <a:custGeom>
              <a:avLst/>
              <a:gdLst/>
              <a:ahLst/>
              <a:cxnLst/>
              <a:rect l="l" t="t" r="r" b="b"/>
              <a:pathLst>
                <a:path w="4545659" h="2438400">
                  <a:moveTo>
                    <a:pt x="0" y="0"/>
                  </a:moveTo>
                  <a:lnTo>
                    <a:pt x="4545659" y="0"/>
                  </a:lnTo>
                  <a:lnTo>
                    <a:pt x="4545659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5816" y="3486966"/>
            <a:ext cx="4105913" cy="4105913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437C43F2-16B8-E0D2-BC69-FC6392E34471}"/>
              </a:ext>
            </a:extLst>
          </p:cNvPr>
          <p:cNvSpPr txBox="1"/>
          <p:nvPr/>
        </p:nvSpPr>
        <p:spPr>
          <a:xfrm>
            <a:off x="6964539" y="1125274"/>
            <a:ext cx="4358922" cy="908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8000" spc="168" dirty="0">
                <a:solidFill>
                  <a:srgbClr val="00AAEE"/>
                </a:solidFill>
                <a:latin typeface="News Gothic"/>
              </a:rPr>
              <a:t>Approach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B859C4-BC71-0696-16FB-A95C9A7DF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786" y="3108551"/>
            <a:ext cx="4497675" cy="44843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DF5927-302B-6D53-CBAE-DA91EF385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64" y="3920561"/>
            <a:ext cx="7440685" cy="323872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190500"/>
            <a:ext cx="17259300" cy="9631559"/>
            <a:chOff x="-5783" y="-38100"/>
            <a:chExt cx="4545659" cy="2536707"/>
          </a:xfrm>
        </p:grpSpPr>
        <p:sp>
          <p:nvSpPr>
            <p:cNvPr id="3" name="Freeform 3"/>
            <p:cNvSpPr/>
            <p:nvPr/>
          </p:nvSpPr>
          <p:spPr>
            <a:xfrm>
              <a:off x="-5783" y="60207"/>
              <a:ext cx="4545659" cy="2438400"/>
            </a:xfrm>
            <a:custGeom>
              <a:avLst/>
              <a:gdLst/>
              <a:ahLst/>
              <a:cxnLst/>
              <a:rect l="l" t="t" r="r" b="b"/>
              <a:pathLst>
                <a:path w="4545659" h="2438400">
                  <a:moveTo>
                    <a:pt x="0" y="0"/>
                  </a:moveTo>
                  <a:lnTo>
                    <a:pt x="4545659" y="0"/>
                  </a:lnTo>
                  <a:lnTo>
                    <a:pt x="4545659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91440" tIns="45720" rIns="91440" bIns="45720" anchor="t"/>
            <a:lstStyle/>
            <a:p>
              <a:pPr algn="ctr"/>
              <a:endParaRPr lang="en-US" sz="4800" dirty="0">
                <a:solidFill>
                  <a:srgbClr val="00B0F0"/>
                </a:solidFill>
                <a:latin typeface="News Gothic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4">
            <a:extLst>
              <a:ext uri="{FF2B5EF4-FFF2-40B4-BE49-F238E27FC236}">
                <a16:creationId xmlns:a16="http://schemas.microsoft.com/office/drawing/2014/main" id="{471B83AF-9692-A5E0-41AD-9F09E76FE918}"/>
              </a:ext>
            </a:extLst>
          </p:cNvPr>
          <p:cNvSpPr txBox="1"/>
          <p:nvPr/>
        </p:nvSpPr>
        <p:spPr>
          <a:xfrm>
            <a:off x="3500820" y="592894"/>
            <a:ext cx="11286359" cy="206210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00B0F0"/>
                </a:solidFill>
                <a:ea typeface="+mn-lt"/>
                <a:cs typeface="+mn-lt"/>
              </a:rPr>
              <a:t>Friends of the Children He Sapa</a:t>
            </a:r>
          </a:p>
          <a:p>
            <a:pPr algn="ctr"/>
            <a:r>
              <a:rPr lang="en-US" sz="4800" b="1" dirty="0">
                <a:solidFill>
                  <a:srgbClr val="00B0F0"/>
                </a:solidFill>
                <a:ea typeface="+mn-lt"/>
                <a:cs typeface="+mn-lt"/>
              </a:rPr>
              <a:t>Established 2022</a:t>
            </a:r>
            <a:endParaRPr lang="en-US" sz="4800" dirty="0"/>
          </a:p>
          <a:p>
            <a:endParaRPr lang="en-US" sz="3200" b="1" dirty="0">
              <a:solidFill>
                <a:srgbClr val="0070C0"/>
              </a:solidFill>
              <a:ea typeface="Calibri"/>
              <a:cs typeface="Calibri"/>
            </a:endParaRPr>
          </a:p>
        </p:txBody>
      </p:sp>
      <p:pic>
        <p:nvPicPr>
          <p:cNvPr id="6" name="Picture 5" descr="A person and child sitting in chairs outside&#10;&#10;Description automatically generated">
            <a:extLst>
              <a:ext uri="{FF2B5EF4-FFF2-40B4-BE49-F238E27FC236}">
                <a16:creationId xmlns:a16="http://schemas.microsoft.com/office/drawing/2014/main" id="{F3A22B98-C1BF-CCAF-C7EF-C620E997F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26" y="2553349"/>
            <a:ext cx="8121832" cy="5803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3C88E2-B8B6-8393-780A-9DF98FD9FBCF}"/>
              </a:ext>
            </a:extLst>
          </p:cNvPr>
          <p:cNvSpPr txBox="1"/>
          <p:nvPr/>
        </p:nvSpPr>
        <p:spPr>
          <a:xfrm>
            <a:off x="10058400" y="2282731"/>
            <a:ext cx="7467600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62 Lakota youth in 2 separate areas of South Dakota, Pennington County (Rapid City Area) and a 30-mile radius of Wounded Knee District School</a:t>
            </a:r>
            <a:endParaRPr lang="en-US" sz="2400" b="1" dirty="0"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4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28 Youth-Rapid City Site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34 Youth-Oglala Lakota Nation sites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164 caregivers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8 Relatives </a:t>
            </a:r>
            <a:r>
              <a:rPr lang="en-US" sz="2400" b="1">
                <a:solidFill>
                  <a:srgbClr val="000000"/>
                </a:solidFill>
                <a:ea typeface="Times New Roman" panose="02020603050405020304" pitchFamily="18" charset="0"/>
              </a:rPr>
              <a:t>(Profess</a:t>
            </a:r>
            <a:endParaRPr lang="en-US" sz="24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2400" b="1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/>
              <a:t>25 of 62 youth in foster care (state/tribal/kinship)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400" b="1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/>
              <a:t>10 of 164 caregivers who are incarcerated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400" b="1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/>
              <a:t>Using our Family/Kinship approach, we help or affect close to 300 youth. More if you include classroom affect</a:t>
            </a:r>
            <a:r>
              <a:rPr lang="en-US" sz="2800" b="1" dirty="0"/>
              <a:t>.</a:t>
            </a:r>
          </a:p>
          <a:p>
            <a:endParaRPr lang="en-US" sz="28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22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518845"/>
            <a:ext cx="17259300" cy="9258300"/>
            <a:chOff x="0" y="0"/>
            <a:chExt cx="4545659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5659" cy="2438400"/>
            </a:xfrm>
            <a:custGeom>
              <a:avLst/>
              <a:gdLst/>
              <a:ahLst/>
              <a:cxnLst/>
              <a:rect l="l" t="t" r="r" b="b"/>
              <a:pathLst>
                <a:path w="4545659" h="2438400">
                  <a:moveTo>
                    <a:pt x="0" y="0"/>
                  </a:moveTo>
                  <a:lnTo>
                    <a:pt x="4545659" y="0"/>
                  </a:lnTo>
                  <a:lnTo>
                    <a:pt x="4545659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437C43F2-16B8-E0D2-BC69-FC6392E34471}"/>
              </a:ext>
            </a:extLst>
          </p:cNvPr>
          <p:cNvSpPr txBox="1"/>
          <p:nvPr/>
        </p:nvSpPr>
        <p:spPr>
          <a:xfrm>
            <a:off x="1143000" y="4287118"/>
            <a:ext cx="5943600" cy="172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6600" spc="168" dirty="0">
                <a:solidFill>
                  <a:srgbClr val="00AAEE"/>
                </a:solidFill>
                <a:latin typeface="News Gothic"/>
              </a:rPr>
              <a:t>South Dakota Foster Care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518A5D-7732-F74D-950E-EAB0437EB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34" y="917829"/>
            <a:ext cx="11467559" cy="846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01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362372" y="1774495"/>
            <a:ext cx="8158900" cy="6519756"/>
            <a:chOff x="0" y="0"/>
            <a:chExt cx="2452964" cy="21608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2964" cy="2160864"/>
            </a:xfrm>
            <a:custGeom>
              <a:avLst/>
              <a:gdLst/>
              <a:ahLst/>
              <a:cxnLst/>
              <a:rect l="l" t="t" r="r" b="b"/>
              <a:pathLst>
                <a:path w="2452964" h="2160864">
                  <a:moveTo>
                    <a:pt x="0" y="0"/>
                  </a:moveTo>
                  <a:lnTo>
                    <a:pt x="2452964" y="0"/>
                  </a:lnTo>
                  <a:lnTo>
                    <a:pt x="2452964" y="2160864"/>
                  </a:lnTo>
                  <a:lnTo>
                    <a:pt x="0" y="2160864"/>
                  </a:lnTo>
                  <a:close/>
                </a:path>
              </a:pathLst>
            </a:custGeom>
            <a:solidFill>
              <a:srgbClr val="00A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989091" y="2600339"/>
            <a:ext cx="7270209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5400" dirty="0">
                <a:solidFill>
                  <a:srgbClr val="00AAEE"/>
                </a:solidFill>
                <a:latin typeface="News Gothic"/>
              </a:rPr>
              <a:t>Oglala Sioux Tribe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29658" r="1039" b="28246"/>
          <a:stretch>
            <a:fillRect/>
          </a:stretch>
        </p:blipFill>
        <p:spPr>
          <a:xfrm>
            <a:off x="13624195" y="8794184"/>
            <a:ext cx="2418385" cy="1028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70007" y="8770261"/>
            <a:ext cx="789293" cy="1028700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5E2B4F4-7EAB-5C4C-A034-BD90D526B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66900"/>
            <a:ext cx="8474717" cy="63560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78DCDA-AA84-2944-B499-6F2D426062F1}"/>
              </a:ext>
            </a:extLst>
          </p:cNvPr>
          <p:cNvSpPr txBox="1"/>
          <p:nvPr/>
        </p:nvSpPr>
        <p:spPr>
          <a:xfrm>
            <a:off x="11043105" y="3924300"/>
            <a:ext cx="6175317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dirty="0"/>
              <a:t>Community Advisory Board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/>
              <a:t>Board of Directors Representation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/>
              <a:t>Job Creation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/>
              <a:t>School Partnerships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/>
              <a:t>ICWA/CPS State of Emergency Declaration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/>
              <a:t>ICWA Taskforce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/>
              <a:t>Introduction of State ICWA Legislation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908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8FDBD5-48DF-CDE2-60C5-B2192AAE1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56F2446-08F1-DB63-199C-845AFB43D23B}"/>
              </a:ext>
            </a:extLst>
          </p:cNvPr>
          <p:cNvGrpSpPr/>
          <p:nvPr/>
        </p:nvGrpSpPr>
        <p:grpSpPr>
          <a:xfrm>
            <a:off x="457200" y="190500"/>
            <a:ext cx="17259300" cy="9631559"/>
            <a:chOff x="-5783" y="-38100"/>
            <a:chExt cx="4545659" cy="25367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23705A4-E821-0E34-A0DB-E4A10C8588D0}"/>
                </a:ext>
              </a:extLst>
            </p:cNvPr>
            <p:cNvSpPr/>
            <p:nvPr/>
          </p:nvSpPr>
          <p:spPr>
            <a:xfrm>
              <a:off x="-5783" y="60207"/>
              <a:ext cx="4545659" cy="2438400"/>
            </a:xfrm>
            <a:custGeom>
              <a:avLst/>
              <a:gdLst/>
              <a:ahLst/>
              <a:cxnLst/>
              <a:rect l="l" t="t" r="r" b="b"/>
              <a:pathLst>
                <a:path w="4545659" h="2438400">
                  <a:moveTo>
                    <a:pt x="0" y="0"/>
                  </a:moveTo>
                  <a:lnTo>
                    <a:pt x="4545659" y="0"/>
                  </a:lnTo>
                  <a:lnTo>
                    <a:pt x="4545659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r>
                <a:rPr lang="en-US" sz="4800" dirty="0">
                  <a:solidFill>
                    <a:srgbClr val="00B0F0"/>
                  </a:solidFill>
                  <a:latin typeface="News Gothic" panose="020B0604020202020204" charset="0"/>
                </a:rPr>
                <a:t>Friends of the Children – He Sapa</a:t>
              </a:r>
              <a:endParaRPr lang="en-US" sz="4800" dirty="0">
                <a:solidFill>
                  <a:srgbClr val="00B0F0"/>
                </a:solidFill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356C2F4-8460-7617-22DD-35C9D3E0F8F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3AEBAFC-1D24-33B4-2948-993468472D8A}"/>
              </a:ext>
            </a:extLst>
          </p:cNvPr>
          <p:cNvSpPr/>
          <p:nvPr/>
        </p:nvSpPr>
        <p:spPr>
          <a:xfrm>
            <a:off x="9372600" y="2705100"/>
            <a:ext cx="79248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3200" b="1" dirty="0" err="1">
                <a:solidFill>
                  <a:srgbClr val="00B0F0"/>
                </a:solidFill>
                <a:sym typeface="Wingdings" panose="05000000000000000000" pitchFamily="2" charset="2"/>
              </a:rPr>
              <a:t>Wakanyeja</a:t>
            </a:r>
            <a:r>
              <a:rPr lang="en-US" sz="3200" b="1" dirty="0">
                <a:solidFill>
                  <a:srgbClr val="00B0F0"/>
                </a:solidFill>
                <a:sym typeface="Wingdings" panose="05000000000000000000" pitchFamily="2" charset="2"/>
              </a:rPr>
              <a:t> ta </a:t>
            </a:r>
            <a:r>
              <a:rPr lang="en-US" sz="3200" b="1" dirty="0" err="1">
                <a:solidFill>
                  <a:srgbClr val="00B0F0"/>
                </a:solidFill>
                <a:sym typeface="Wingdings" panose="05000000000000000000" pitchFamily="2" charset="2"/>
              </a:rPr>
              <a:t>Wolakota</a:t>
            </a:r>
            <a:endParaRPr lang="en-US" sz="3200" b="1" dirty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pPr marL="0" lvl="1" indent="0">
              <a:buNone/>
            </a:pPr>
            <a:r>
              <a:rPr lang="en-US" sz="3200" b="1" dirty="0">
                <a:solidFill>
                  <a:srgbClr val="00B0F0"/>
                </a:solidFill>
                <a:sym typeface="Wingdings" panose="05000000000000000000" pitchFamily="2" charset="2"/>
              </a:rPr>
              <a:t>Walking alongside youth nearly half of the </a:t>
            </a:r>
            <a:r>
              <a:rPr lang="en-US" sz="3200" b="1" i="1" dirty="0" err="1">
                <a:solidFill>
                  <a:srgbClr val="00B0F0"/>
                </a:solidFill>
                <a:sym typeface="Wingdings" panose="05000000000000000000" pitchFamily="2" charset="2"/>
              </a:rPr>
              <a:t>Oinajin</a:t>
            </a:r>
            <a:r>
              <a:rPr lang="en-US" sz="3200" b="1" i="1" dirty="0">
                <a:solidFill>
                  <a:srgbClr val="00B0F0"/>
                </a:solidFill>
                <a:sym typeface="Wingdings" panose="05000000000000000000" pitchFamily="2" charset="2"/>
              </a:rPr>
              <a:t> Topa </a:t>
            </a:r>
            <a:r>
              <a:rPr lang="en-US" sz="3200" b="1" dirty="0">
                <a:solidFill>
                  <a:srgbClr val="00B0F0"/>
                </a:solidFill>
                <a:sym typeface="Wingdings" panose="05000000000000000000" pitchFamily="2" charset="2"/>
              </a:rPr>
              <a:t>(four stages of Lakota life)</a:t>
            </a:r>
          </a:p>
          <a:p>
            <a:pPr marL="0" lvl="1" indent="0">
              <a:buNone/>
            </a:pPr>
            <a:endParaRPr lang="en-US" sz="3200" b="1" dirty="0">
              <a:sym typeface="Wingdings" panose="05000000000000000000" pitchFamily="2" charset="2"/>
            </a:endParaRP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2800" dirty="0">
                <a:sym typeface="Wingdings" panose="05000000000000000000" pitchFamily="2" charset="2"/>
              </a:rPr>
              <a:t>Grounded in Lakota values and philosophy </a:t>
            </a:r>
          </a:p>
          <a:p>
            <a:pPr lvl="2"/>
            <a:r>
              <a:rPr lang="en-US" sz="2800" dirty="0">
                <a:sym typeface="Wingdings" panose="05000000000000000000" pitchFamily="2" charset="2"/>
              </a:rPr>
              <a:t>Naming ceremonies, making of relatives, coming of age ceremonies, healing camps</a:t>
            </a: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2800" dirty="0">
                <a:sym typeface="Wingdings" panose="05000000000000000000" pitchFamily="2" charset="2"/>
              </a:rPr>
              <a:t>Friends walk alongside youth</a:t>
            </a: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2800" dirty="0">
                <a:sym typeface="Wingdings" panose="05000000000000000000" pitchFamily="2" charset="2"/>
              </a:rPr>
              <a:t>Incorporating family and strengthening family kinships</a:t>
            </a: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2800" dirty="0">
                <a:sym typeface="Wingdings" panose="05000000000000000000" pitchFamily="2" charset="2"/>
              </a:rPr>
              <a:t>Integrating culture and language </a:t>
            </a:r>
          </a:p>
          <a:p>
            <a:pPr marL="0" lvl="1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lvl="1" indent="0">
              <a:buNone/>
            </a:pPr>
            <a:r>
              <a:rPr lang="en-US" sz="3200" b="1" i="1" dirty="0"/>
              <a:t>Culture and language serve as protective factors for Indigenous youth.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44EFD7-3FC4-C57B-B7EB-80EAC46E7274}"/>
              </a:ext>
            </a:extLst>
          </p:cNvPr>
          <p:cNvSpPr/>
          <p:nvPr/>
        </p:nvSpPr>
        <p:spPr>
          <a:xfrm>
            <a:off x="1066800" y="1564076"/>
            <a:ext cx="160782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100" b="1" dirty="0"/>
              <a:t>Combining Evidence-Based Research with Practice-Based Indigenous Ways of Knowing and Being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E52F222-60DD-E3AD-A72F-E6CA5654A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0" y="2676525"/>
            <a:ext cx="8572500" cy="65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49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83" y="149311"/>
            <a:ext cx="17259300" cy="9631559"/>
            <a:chOff x="-5783" y="-38100"/>
            <a:chExt cx="4545659" cy="2536707"/>
          </a:xfrm>
        </p:grpSpPr>
        <p:sp>
          <p:nvSpPr>
            <p:cNvPr id="3" name="Freeform 3"/>
            <p:cNvSpPr/>
            <p:nvPr/>
          </p:nvSpPr>
          <p:spPr>
            <a:xfrm>
              <a:off x="-5783" y="60207"/>
              <a:ext cx="4545659" cy="2438400"/>
            </a:xfrm>
            <a:custGeom>
              <a:avLst/>
              <a:gdLst/>
              <a:ahLst/>
              <a:cxnLst/>
              <a:rect l="l" t="t" r="r" b="b"/>
              <a:pathLst>
                <a:path w="4545659" h="2438400">
                  <a:moveTo>
                    <a:pt x="0" y="0"/>
                  </a:moveTo>
                  <a:lnTo>
                    <a:pt x="4545659" y="0"/>
                  </a:lnTo>
                  <a:lnTo>
                    <a:pt x="4545659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91440" tIns="45720" rIns="91440" bIns="45720" anchor="t"/>
            <a:lstStyle/>
            <a:p>
              <a:pPr algn="ctr"/>
              <a:endParaRPr lang="en-US" sz="4800" dirty="0">
                <a:solidFill>
                  <a:srgbClr val="00B0F0"/>
                </a:solidFill>
                <a:latin typeface="News Gothic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97948FA-7831-C209-B507-33CDDDB2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658" r="1039" b="28246"/>
          <a:stretch>
            <a:fillRect/>
          </a:stretch>
        </p:blipFill>
        <p:spPr>
          <a:xfrm>
            <a:off x="15316200" y="8533764"/>
            <a:ext cx="1938100" cy="831748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471B83AF-9692-A5E0-41AD-9F09E76FE918}"/>
              </a:ext>
            </a:extLst>
          </p:cNvPr>
          <p:cNvSpPr txBox="1"/>
          <p:nvPr/>
        </p:nvSpPr>
        <p:spPr>
          <a:xfrm>
            <a:off x="5622150" y="556074"/>
            <a:ext cx="7043699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00B0F0"/>
                </a:solidFill>
                <a:ea typeface="+mn-lt"/>
                <a:cs typeface="+mn-lt"/>
              </a:rPr>
              <a:t>Moccasins on the Ground</a:t>
            </a:r>
          </a:p>
          <a:p>
            <a:endParaRPr lang="en-US" sz="3200" b="1" dirty="0">
              <a:solidFill>
                <a:srgbClr val="0070C0"/>
              </a:solidFill>
              <a:ea typeface="Calibri"/>
              <a:cs typeface="Calibri"/>
            </a:endParaRPr>
          </a:p>
        </p:txBody>
      </p:sp>
      <p:pic>
        <p:nvPicPr>
          <p:cNvPr id="11" name="Picture 10" descr="A person holding a child in the air to shoot a basketball&#10;&#10;Description automatically generated">
            <a:extLst>
              <a:ext uri="{FF2B5EF4-FFF2-40B4-BE49-F238E27FC236}">
                <a16:creationId xmlns:a16="http://schemas.microsoft.com/office/drawing/2014/main" id="{7F70E9A6-6C5D-0149-F4F9-307F6F8EB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4101" y="2262316"/>
            <a:ext cx="4321775" cy="5762367"/>
          </a:xfrm>
          <a:prstGeom prst="rect">
            <a:avLst/>
          </a:prstGeom>
        </p:spPr>
      </p:pic>
      <p:pic>
        <p:nvPicPr>
          <p:cNvPr id="12" name="Picture 11" descr="A person and a child in a grassy area&#10;&#10;Description automatically generated">
            <a:extLst>
              <a:ext uri="{FF2B5EF4-FFF2-40B4-BE49-F238E27FC236}">
                <a16:creationId xmlns:a16="http://schemas.microsoft.com/office/drawing/2014/main" id="{E9354130-6B31-25AF-959D-A525A7ADE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301" y="5746873"/>
            <a:ext cx="5753394" cy="3790943"/>
          </a:xfrm>
          <a:prstGeom prst="rect">
            <a:avLst/>
          </a:prstGeom>
        </p:spPr>
      </p:pic>
      <p:pic>
        <p:nvPicPr>
          <p:cNvPr id="14" name="Picture 13" descr="A person sitting on a bench with a drum&#10;&#10;Description automatically generated">
            <a:extLst>
              <a:ext uri="{FF2B5EF4-FFF2-40B4-BE49-F238E27FC236}">
                <a16:creationId xmlns:a16="http://schemas.microsoft.com/office/drawing/2014/main" id="{297C6EFA-3D11-1008-048B-2F200737E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301" y="1676970"/>
            <a:ext cx="5753395" cy="3832165"/>
          </a:xfrm>
          <a:prstGeom prst="rect">
            <a:avLst/>
          </a:prstGeom>
        </p:spPr>
      </p:pic>
      <p:pic>
        <p:nvPicPr>
          <p:cNvPr id="6" name="Picture 5" descr="A person and a child looking at a flower&#10;&#10;Description automatically generated">
            <a:extLst>
              <a:ext uri="{FF2B5EF4-FFF2-40B4-BE49-F238E27FC236}">
                <a16:creationId xmlns:a16="http://schemas.microsoft.com/office/drawing/2014/main" id="{7B5AA8D2-4177-EC6D-9283-FA7D2D296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91" y="3326202"/>
            <a:ext cx="497205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93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268054" y="4268055"/>
            <a:ext cx="10287000" cy="1750891"/>
            <a:chOff x="0" y="0"/>
            <a:chExt cx="2709333" cy="4611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461140"/>
            </a:xfrm>
            <a:custGeom>
              <a:avLst/>
              <a:gdLst/>
              <a:ahLst/>
              <a:cxnLst/>
              <a:rect l="l" t="t" r="r" b="b"/>
              <a:pathLst>
                <a:path w="2709333" h="461140">
                  <a:moveTo>
                    <a:pt x="0" y="0"/>
                  </a:moveTo>
                  <a:lnTo>
                    <a:pt x="2709333" y="0"/>
                  </a:lnTo>
                  <a:lnTo>
                    <a:pt x="2709333" y="461140"/>
                  </a:lnTo>
                  <a:lnTo>
                    <a:pt x="0" y="461140"/>
                  </a:lnTo>
                  <a:close/>
                </a:path>
              </a:pathLst>
            </a:custGeom>
            <a:solidFill>
              <a:srgbClr val="00A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839908" y="221479"/>
            <a:ext cx="4608184" cy="1149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2"/>
              </a:lnSpc>
            </a:pPr>
            <a:r>
              <a:rPr lang="en-US" sz="6858" dirty="0">
                <a:solidFill>
                  <a:srgbClr val="00AAEE"/>
                </a:solidFill>
                <a:latin typeface="News Gothic"/>
              </a:rPr>
              <a:t>Presenters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93132" y="6849722"/>
            <a:ext cx="7300529" cy="2713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9"/>
              </a:lnSpc>
            </a:pPr>
            <a:r>
              <a:rPr lang="en-US" sz="3700" dirty="0">
                <a:solidFill>
                  <a:srgbClr val="555555"/>
                </a:solidFill>
                <a:latin typeface="Charter ITC Std"/>
              </a:rPr>
              <a:t>Tasha R. Mousseau JD</a:t>
            </a:r>
          </a:p>
          <a:p>
            <a:pPr algn="ctr"/>
            <a:r>
              <a:rPr lang="en-US" sz="3700" i="1" dirty="0">
                <a:solidFill>
                  <a:srgbClr val="555555"/>
                </a:solidFill>
                <a:latin typeface="Charter ITC Std"/>
              </a:rPr>
              <a:t>Pejuta Cangleska Win</a:t>
            </a:r>
          </a:p>
          <a:p>
            <a:pPr algn="ctr"/>
            <a:r>
              <a:rPr lang="en-US" sz="2800" i="1" dirty="0">
                <a:solidFill>
                  <a:srgbClr val="555555"/>
                </a:solidFill>
                <a:latin typeface="Charter ITC Std"/>
              </a:rPr>
              <a:t>Sacred Medicine Circle Woman</a:t>
            </a:r>
          </a:p>
          <a:p>
            <a:pPr algn="ctr"/>
            <a:r>
              <a:rPr lang="en-US" sz="2000" dirty="0">
                <a:solidFill>
                  <a:srgbClr val="555555"/>
                </a:solidFill>
                <a:latin typeface="Charter ITC Std"/>
              </a:rPr>
              <a:t>Wichita, Kiowa, Caddo, Hunka Oglala Lakota</a:t>
            </a:r>
          </a:p>
          <a:p>
            <a:pPr algn="ctr"/>
            <a:r>
              <a:rPr lang="en-US" sz="2400" dirty="0">
                <a:solidFill>
                  <a:srgbClr val="555555"/>
                </a:solidFill>
                <a:latin typeface="Charter ITC Std"/>
              </a:rPr>
              <a:t>Chief Officer of Advancement and Tribal Relations</a:t>
            </a:r>
          </a:p>
          <a:p>
            <a:pPr algn="ctr"/>
            <a:r>
              <a:rPr lang="en-US" sz="2400" dirty="0">
                <a:solidFill>
                  <a:srgbClr val="555555"/>
                </a:solidFill>
                <a:latin typeface="Charter ITC Std"/>
              </a:rPr>
              <a:t>Friends of the Children – National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29658" r="1039" b="28246"/>
          <a:stretch>
            <a:fillRect/>
          </a:stretch>
        </p:blipFill>
        <p:spPr>
          <a:xfrm>
            <a:off x="15088050" y="8970491"/>
            <a:ext cx="2418385" cy="1028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19137" y="350868"/>
            <a:ext cx="1040163" cy="1355663"/>
          </a:xfrm>
          <a:prstGeom prst="rect">
            <a:avLst/>
          </a:prstGeom>
        </p:spPr>
      </p:pic>
      <p:pic>
        <p:nvPicPr>
          <p:cNvPr id="9" name="Picture 8" descr="A person smiling at camera&#10;&#10;Description automatically generated">
            <a:extLst>
              <a:ext uri="{FF2B5EF4-FFF2-40B4-BE49-F238E27FC236}">
                <a16:creationId xmlns:a16="http://schemas.microsoft.com/office/drawing/2014/main" id="{9555D2A6-F8E1-BD79-F7FE-7FB3C0BC2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2823" y="1782994"/>
            <a:ext cx="4327424" cy="4659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CD7379-A812-744C-776E-49BE23A993E0}"/>
              </a:ext>
            </a:extLst>
          </p:cNvPr>
          <p:cNvSpPr txBox="1"/>
          <p:nvPr/>
        </p:nvSpPr>
        <p:spPr>
          <a:xfrm>
            <a:off x="10355655" y="6829551"/>
            <a:ext cx="6082884" cy="2328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249"/>
              </a:lnSpc>
            </a:pPr>
            <a:r>
              <a:rPr lang="en-US" sz="4800" dirty="0">
                <a:solidFill>
                  <a:srgbClr val="555555"/>
                </a:solidFill>
                <a:latin typeface="Charter ITC Std"/>
              </a:rPr>
              <a:t>Walt Swan Jr</a:t>
            </a:r>
          </a:p>
          <a:p>
            <a:pPr algn="ctr"/>
            <a:r>
              <a:rPr lang="en-US" sz="2800" dirty="0">
                <a:solidFill>
                  <a:srgbClr val="555555"/>
                </a:solidFill>
                <a:latin typeface="Charter ITC Std"/>
              </a:rPr>
              <a:t>Cheyenne River Sioux</a:t>
            </a:r>
          </a:p>
          <a:p>
            <a:pPr algn="ctr"/>
            <a:r>
              <a:rPr lang="en-US" sz="2800" dirty="0">
                <a:solidFill>
                  <a:srgbClr val="555555"/>
                </a:solidFill>
                <a:latin typeface="Charter ITC Std"/>
              </a:rPr>
              <a:t>Executive Director</a:t>
            </a:r>
          </a:p>
          <a:p>
            <a:pPr algn="ctr"/>
            <a:r>
              <a:rPr lang="en-US" sz="2800" dirty="0">
                <a:solidFill>
                  <a:srgbClr val="555555"/>
                </a:solidFill>
                <a:latin typeface="Charter ITC Std"/>
              </a:rPr>
              <a:t>Friends of the Children – He Sapa</a:t>
            </a:r>
          </a:p>
          <a:p>
            <a:endParaRPr lang="en-US" dirty="0"/>
          </a:p>
        </p:txBody>
      </p:sp>
      <p:pic>
        <p:nvPicPr>
          <p:cNvPr id="1026" name="Picture 2" descr="Walt Swan">
            <a:extLst>
              <a:ext uri="{FF2B5EF4-FFF2-40B4-BE49-F238E27FC236}">
                <a16:creationId xmlns:a16="http://schemas.microsoft.com/office/drawing/2014/main" id="{0674C648-9FF9-99E9-983D-EB29CCCA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826" y="1798706"/>
            <a:ext cx="4654542" cy="465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83" y="149311"/>
            <a:ext cx="17259300" cy="9631559"/>
            <a:chOff x="-5783" y="-38100"/>
            <a:chExt cx="4545659" cy="2536707"/>
          </a:xfrm>
        </p:grpSpPr>
        <p:sp>
          <p:nvSpPr>
            <p:cNvPr id="3" name="Freeform 3"/>
            <p:cNvSpPr/>
            <p:nvPr/>
          </p:nvSpPr>
          <p:spPr>
            <a:xfrm>
              <a:off x="-5783" y="60207"/>
              <a:ext cx="4545659" cy="2438400"/>
            </a:xfrm>
            <a:custGeom>
              <a:avLst/>
              <a:gdLst/>
              <a:ahLst/>
              <a:cxnLst/>
              <a:rect l="l" t="t" r="r" b="b"/>
              <a:pathLst>
                <a:path w="4545659" h="2438400">
                  <a:moveTo>
                    <a:pt x="0" y="0"/>
                  </a:moveTo>
                  <a:lnTo>
                    <a:pt x="4545659" y="0"/>
                  </a:lnTo>
                  <a:lnTo>
                    <a:pt x="4545659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91440" tIns="45720" rIns="91440" bIns="45720" anchor="t"/>
            <a:lstStyle/>
            <a:p>
              <a:pPr algn="ctr"/>
              <a:endParaRPr lang="en-US" sz="4800" dirty="0">
                <a:solidFill>
                  <a:srgbClr val="00B0F0"/>
                </a:solidFill>
                <a:latin typeface="News Gothic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97948FA-7831-C209-B507-33CDDDB2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658" r="1039" b="28246"/>
          <a:stretch>
            <a:fillRect/>
          </a:stretch>
        </p:blipFill>
        <p:spPr>
          <a:xfrm>
            <a:off x="15228905" y="8496300"/>
            <a:ext cx="2025395" cy="869211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471B83AF-9692-A5E0-41AD-9F09E76FE918}"/>
              </a:ext>
            </a:extLst>
          </p:cNvPr>
          <p:cNvSpPr txBox="1"/>
          <p:nvPr/>
        </p:nvSpPr>
        <p:spPr>
          <a:xfrm>
            <a:off x="1834188" y="1272899"/>
            <a:ext cx="6172200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B0F0"/>
                </a:solidFill>
                <a:ea typeface="Calibri"/>
                <a:cs typeface="Calibri"/>
              </a:rPr>
              <a:t>Cultural Interventions</a:t>
            </a:r>
          </a:p>
        </p:txBody>
      </p:sp>
      <p:pic>
        <p:nvPicPr>
          <p:cNvPr id="6" name="Picture 5" descr="A person and a child sitting in a chair in a field&#10;&#10;Description automatically generated">
            <a:extLst>
              <a:ext uri="{FF2B5EF4-FFF2-40B4-BE49-F238E27FC236}">
                <a16:creationId xmlns:a16="http://schemas.microsoft.com/office/drawing/2014/main" id="{8A5FE6C7-A6A4-3982-A7BF-235680E35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88" y="2762080"/>
            <a:ext cx="7772400" cy="6221895"/>
          </a:xfrm>
          <a:prstGeom prst="rect">
            <a:avLst/>
          </a:prstGeom>
        </p:spPr>
      </p:pic>
      <p:pic>
        <p:nvPicPr>
          <p:cNvPr id="10" name="Picture 9" descr="A person and a child riding a horse&#10;&#10;Description automatically generated">
            <a:extLst>
              <a:ext uri="{FF2B5EF4-FFF2-40B4-BE49-F238E27FC236}">
                <a16:creationId xmlns:a16="http://schemas.microsoft.com/office/drawing/2014/main" id="{752F076D-C091-64AA-7307-3EE304EA2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348" y="1245781"/>
            <a:ext cx="7772400" cy="621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72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3774616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74617" cy="1913890"/>
            </a:xfrm>
            <a:custGeom>
              <a:avLst/>
              <a:gdLst/>
              <a:ahLst/>
              <a:cxnLst/>
              <a:rect l="l" t="t" r="r" b="b"/>
              <a:pathLst>
                <a:path w="3774617" h="1913890">
                  <a:moveTo>
                    <a:pt x="0" y="0"/>
                  </a:moveTo>
                  <a:lnTo>
                    <a:pt x="0" y="1913890"/>
                  </a:lnTo>
                  <a:lnTo>
                    <a:pt x="3774617" y="1913890"/>
                  </a:lnTo>
                  <a:lnTo>
                    <a:pt x="3774617" y="0"/>
                  </a:lnTo>
                  <a:lnTo>
                    <a:pt x="0" y="0"/>
                  </a:lnTo>
                  <a:close/>
                  <a:moveTo>
                    <a:pt x="3713656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3713656" y="59690"/>
                  </a:lnTo>
                  <a:lnTo>
                    <a:pt x="3713656" y="1852930"/>
                  </a:lnTo>
                  <a:close/>
                </a:path>
              </a:pathLst>
            </a:custGeom>
            <a:solidFill>
              <a:srgbClr val="00AAEE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29658" r="1039" b="28246"/>
          <a:stretch>
            <a:fillRect/>
          </a:stretch>
        </p:blipFill>
        <p:spPr>
          <a:xfrm>
            <a:off x="1731787" y="7419046"/>
            <a:ext cx="2418385" cy="1028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444245" y="7319591"/>
            <a:ext cx="789293" cy="10287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B4D402FE-746F-3A4A-88C6-3DB7D6EC034C}"/>
              </a:ext>
            </a:extLst>
          </p:cNvPr>
          <p:cNvSpPr txBox="1">
            <a:spLocks/>
          </p:cNvSpPr>
          <p:nvPr/>
        </p:nvSpPr>
        <p:spPr>
          <a:xfrm>
            <a:off x="3798860" y="1608419"/>
            <a:ext cx="13712096" cy="1107996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B0F0"/>
                </a:solidFill>
                <a:latin typeface="News Gothic" panose="020B0604020202020204" charset="0"/>
              </a:rPr>
              <a:t>Mending the Sacred Hoop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97340-DE68-3E49-8601-B6D4EB5E1846}"/>
              </a:ext>
            </a:extLst>
          </p:cNvPr>
          <p:cNvSpPr txBox="1"/>
          <p:nvPr/>
        </p:nvSpPr>
        <p:spPr>
          <a:xfrm>
            <a:off x="886151" y="9289339"/>
            <a:ext cx="166248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freight-text-pro"/>
              </a:rPr>
              <a:t>The Harvard Business School Association of Oregon showed that for every $1 invested in Friends of the Children, the community benefits over $7 in saved social costs. Helping one child saves the community $900,000.</a:t>
            </a:r>
            <a:endParaRPr lang="en-US" sz="2100" dirty="0"/>
          </a:p>
        </p:txBody>
      </p:sp>
      <p:pic>
        <p:nvPicPr>
          <p:cNvPr id="9" name="Content Placeholder 4" descr="A picture containing text, grass, outdoor, nature&#10;&#10;Description automatically generated">
            <a:extLst>
              <a:ext uri="{FF2B5EF4-FFF2-40B4-BE49-F238E27FC236}">
                <a16:creationId xmlns:a16="http://schemas.microsoft.com/office/drawing/2014/main" id="{A17FB2E5-5D2C-1A41-AEA4-44ED58364E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86"/>
          <a:stretch/>
        </p:blipFill>
        <p:spPr>
          <a:xfrm>
            <a:off x="8763000" y="2757140"/>
            <a:ext cx="8013643" cy="5928016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FAC51E7-EFD4-CA45-8C47-0F17D8D79637}"/>
              </a:ext>
            </a:extLst>
          </p:cNvPr>
          <p:cNvSpPr txBox="1">
            <a:spLocks/>
          </p:cNvSpPr>
          <p:nvPr/>
        </p:nvSpPr>
        <p:spPr>
          <a:xfrm>
            <a:off x="1447800" y="3314700"/>
            <a:ext cx="6766216" cy="5631876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83% of youth graduate high school</a:t>
            </a:r>
          </a:p>
          <a:p>
            <a:pPr lvl="1"/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93% avoid the justice system</a:t>
            </a:r>
          </a:p>
          <a:p>
            <a:pPr lvl="1"/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98% avoid early parenting</a:t>
            </a:r>
          </a:p>
          <a:p>
            <a:pPr lvl="1"/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92% enroll in post-secondary, serve our country, or enter the workforce</a:t>
            </a:r>
          </a:p>
          <a:p>
            <a:pPr marL="0" lvl="1" indent="0">
              <a:buNone/>
            </a:pPr>
            <a:endParaRPr lang="en-US" sz="3000" dirty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en-US" sz="3000" dirty="0">
              <a:solidFill>
                <a:srgbClr val="00B0F0"/>
              </a:solidFill>
            </a:endParaRPr>
          </a:p>
          <a:p>
            <a:pPr lvl="1" indent="0">
              <a:buNone/>
            </a:pPr>
            <a:endParaRPr lang="en-US" sz="3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0885948" y="2884948"/>
            <a:ext cx="10287000" cy="4517103"/>
            <a:chOff x="0" y="0"/>
            <a:chExt cx="2709333" cy="11896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1189690"/>
            </a:xfrm>
            <a:custGeom>
              <a:avLst/>
              <a:gdLst/>
              <a:ahLst/>
              <a:cxnLst/>
              <a:rect l="l" t="t" r="r" b="b"/>
              <a:pathLst>
                <a:path w="2709333" h="1189690">
                  <a:moveTo>
                    <a:pt x="0" y="0"/>
                  </a:moveTo>
                  <a:lnTo>
                    <a:pt x="2709333" y="0"/>
                  </a:lnTo>
                  <a:lnTo>
                    <a:pt x="2709333" y="1189690"/>
                  </a:lnTo>
                  <a:lnTo>
                    <a:pt x="0" y="1189690"/>
                  </a:lnTo>
                  <a:close/>
                </a:path>
              </a:pathLst>
            </a:custGeom>
            <a:solidFill>
              <a:srgbClr val="00A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394766"/>
            <a:ext cx="9531783" cy="2571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59"/>
              </a:lnSpc>
            </a:pPr>
            <a:r>
              <a:rPr lang="en-US" sz="15250" spc="-762">
                <a:solidFill>
                  <a:srgbClr val="00AAEE"/>
                </a:solidFill>
                <a:latin typeface="News Gothic"/>
              </a:rPr>
              <a:t>Questions?</a:t>
            </a:r>
            <a:endParaRPr lang="en-US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16772" y="3749958"/>
            <a:ext cx="2132557" cy="278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73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0885948" y="2884948"/>
            <a:ext cx="10287000" cy="4517103"/>
            <a:chOff x="0" y="0"/>
            <a:chExt cx="2709333" cy="11896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1189690"/>
            </a:xfrm>
            <a:custGeom>
              <a:avLst/>
              <a:gdLst/>
              <a:ahLst/>
              <a:cxnLst/>
              <a:rect l="l" t="t" r="r" b="b"/>
              <a:pathLst>
                <a:path w="2709333" h="1189690">
                  <a:moveTo>
                    <a:pt x="0" y="0"/>
                  </a:moveTo>
                  <a:lnTo>
                    <a:pt x="2709333" y="0"/>
                  </a:lnTo>
                  <a:lnTo>
                    <a:pt x="2709333" y="1189690"/>
                  </a:lnTo>
                  <a:lnTo>
                    <a:pt x="0" y="1189690"/>
                  </a:lnTo>
                  <a:close/>
                </a:path>
              </a:pathLst>
            </a:custGeom>
            <a:solidFill>
              <a:srgbClr val="00A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14601" y="3036638"/>
            <a:ext cx="5943600" cy="3262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spc="-762" dirty="0">
                <a:solidFill>
                  <a:srgbClr val="00AAEE"/>
                </a:solidFill>
                <a:latin typeface="News Gothic"/>
              </a:rPr>
              <a:t>PILAMAYAYE!</a:t>
            </a:r>
          </a:p>
          <a:p>
            <a:pPr algn="ctr"/>
            <a:r>
              <a:rPr lang="en-US" sz="8800" spc="-762" dirty="0">
                <a:solidFill>
                  <a:srgbClr val="00AAEE"/>
                </a:solidFill>
                <a:latin typeface="News Gothic"/>
              </a:rPr>
              <a:t>THANK YOU!</a:t>
            </a:r>
          </a:p>
          <a:p>
            <a:pPr algn="ctr"/>
            <a:endParaRPr lang="en-US" sz="3600" spc="-762" dirty="0">
              <a:solidFill>
                <a:srgbClr val="00AAEE"/>
              </a:solidFill>
              <a:latin typeface="News Gothic"/>
              <a:ea typeface="Calibri"/>
              <a:cs typeface="Calibri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29658" r="1039" b="28246"/>
          <a:stretch>
            <a:fillRect/>
          </a:stretch>
        </p:blipFill>
        <p:spPr>
          <a:xfrm>
            <a:off x="2801051" y="394668"/>
            <a:ext cx="4801195" cy="204226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8712166"/>
            <a:ext cx="4765892" cy="546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2"/>
              </a:lnSpc>
            </a:pPr>
            <a:r>
              <a:rPr lang="en-US" sz="2901">
                <a:solidFill>
                  <a:srgbClr val="00AAEE"/>
                </a:solidFill>
                <a:latin typeface="News Gothic"/>
              </a:rPr>
              <a:t>www.friendsofthechildren.org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92331" y="8554212"/>
            <a:ext cx="566808" cy="566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98132" y="8554212"/>
            <a:ext cx="566808" cy="5668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90708" y="8541344"/>
            <a:ext cx="579676" cy="5796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92686" y="8554212"/>
            <a:ext cx="566808" cy="5668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987241" y="8554212"/>
            <a:ext cx="573242" cy="57324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001231" y="9103571"/>
            <a:ext cx="2160608" cy="439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</a:pPr>
            <a:r>
              <a:rPr lang="en-US" sz="2413">
                <a:solidFill>
                  <a:srgbClr val="00AAEE"/>
                </a:solidFill>
                <a:latin typeface="News Gothic"/>
              </a:rPr>
              <a:t>@friendsnational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730638" y="6096506"/>
            <a:ext cx="1205801" cy="1571541"/>
          </a:xfrm>
          <a:prstGeom prst="rect">
            <a:avLst/>
          </a:prstGeom>
        </p:spPr>
      </p:pic>
      <p:pic>
        <p:nvPicPr>
          <p:cNvPr id="18" name="Picture 17" descr="A young child holding hands with a person&#10;&#10;Description automatically generated">
            <a:extLst>
              <a:ext uri="{FF2B5EF4-FFF2-40B4-BE49-F238E27FC236}">
                <a16:creationId xmlns:a16="http://schemas.microsoft.com/office/drawing/2014/main" id="{AEBE72D8-0FA6-B94B-EFAC-733FEA7BDC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35" y="1532957"/>
            <a:ext cx="8126161" cy="649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8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3774616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74617" cy="1913890"/>
            </a:xfrm>
            <a:custGeom>
              <a:avLst/>
              <a:gdLst/>
              <a:ahLst/>
              <a:cxnLst/>
              <a:rect l="l" t="t" r="r" b="b"/>
              <a:pathLst>
                <a:path w="3774617" h="1913890">
                  <a:moveTo>
                    <a:pt x="0" y="0"/>
                  </a:moveTo>
                  <a:lnTo>
                    <a:pt x="0" y="1913890"/>
                  </a:lnTo>
                  <a:lnTo>
                    <a:pt x="3774617" y="1913890"/>
                  </a:lnTo>
                  <a:lnTo>
                    <a:pt x="3774617" y="0"/>
                  </a:lnTo>
                  <a:lnTo>
                    <a:pt x="0" y="0"/>
                  </a:lnTo>
                  <a:close/>
                  <a:moveTo>
                    <a:pt x="3713656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3713656" y="59690"/>
                  </a:lnTo>
                  <a:lnTo>
                    <a:pt x="3713656" y="1852930"/>
                  </a:lnTo>
                  <a:close/>
                </a:path>
              </a:pathLst>
            </a:custGeom>
            <a:solidFill>
              <a:srgbClr val="00AAE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06797" y="3267075"/>
            <a:ext cx="15711540" cy="353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15"/>
              </a:lnSpc>
            </a:pPr>
            <a:r>
              <a:rPr lang="en-US" sz="10929" spc="327" dirty="0">
                <a:solidFill>
                  <a:srgbClr val="4D4A46"/>
                </a:solidFill>
                <a:latin typeface="News Gothic"/>
              </a:rPr>
              <a:t>OPENING IN A</a:t>
            </a:r>
          </a:p>
          <a:p>
            <a:pPr algn="ctr">
              <a:lnSpc>
                <a:spcPts val="13115"/>
              </a:lnSpc>
            </a:pPr>
            <a:r>
              <a:rPr lang="en-US" sz="10929" spc="327" dirty="0">
                <a:solidFill>
                  <a:srgbClr val="4D4A46"/>
                </a:solidFill>
                <a:latin typeface="News Gothic"/>
              </a:rPr>
              <a:t>GOOD WAY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29658" r="1039" b="28246"/>
          <a:stretch>
            <a:fillRect/>
          </a:stretch>
        </p:blipFill>
        <p:spPr>
          <a:xfrm>
            <a:off x="7934808" y="1511705"/>
            <a:ext cx="2418385" cy="1028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49353" y="7618927"/>
            <a:ext cx="789293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29658" r="1039" b="28246"/>
          <a:stretch>
            <a:fillRect/>
          </a:stretch>
        </p:blipFill>
        <p:spPr>
          <a:xfrm>
            <a:off x="15392400" y="8782640"/>
            <a:ext cx="2418385" cy="1028700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A99A4930-A2EB-4146-AEF1-9B5763DD1E96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3774616" cy="191389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025E2E9E-CF40-BBBA-A691-2E0A61CABEB0}"/>
                </a:ext>
              </a:extLst>
            </p:cNvPr>
            <p:cNvSpPr/>
            <p:nvPr/>
          </p:nvSpPr>
          <p:spPr>
            <a:xfrm>
              <a:off x="0" y="0"/>
              <a:ext cx="3774617" cy="1913890"/>
            </a:xfrm>
            <a:custGeom>
              <a:avLst/>
              <a:gdLst/>
              <a:ahLst/>
              <a:cxnLst/>
              <a:rect l="l" t="t" r="r" b="b"/>
              <a:pathLst>
                <a:path w="3774617" h="1913890">
                  <a:moveTo>
                    <a:pt x="0" y="0"/>
                  </a:moveTo>
                  <a:lnTo>
                    <a:pt x="0" y="1913890"/>
                  </a:lnTo>
                  <a:lnTo>
                    <a:pt x="3774617" y="1913890"/>
                  </a:lnTo>
                  <a:lnTo>
                    <a:pt x="3774617" y="0"/>
                  </a:lnTo>
                  <a:lnTo>
                    <a:pt x="0" y="0"/>
                  </a:lnTo>
                  <a:close/>
                  <a:moveTo>
                    <a:pt x="3713656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3713656" y="59690"/>
                  </a:lnTo>
                  <a:lnTo>
                    <a:pt x="3713656" y="1852930"/>
                  </a:lnTo>
                  <a:close/>
                </a:path>
              </a:pathLst>
            </a:custGeom>
            <a:solidFill>
              <a:srgbClr val="00AAEE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 descr="A person with a crown on his head&#10;&#10;AI-generated content may be incorrect.">
            <a:extLst>
              <a:ext uri="{FF2B5EF4-FFF2-40B4-BE49-F238E27FC236}">
                <a16:creationId xmlns:a16="http://schemas.microsoft.com/office/drawing/2014/main" id="{B47FA186-359A-57C6-DF25-33650AEE8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5" y="1124049"/>
            <a:ext cx="14201128" cy="80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05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3CC09-CDCD-8B83-3CEF-F7DD99F3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6970A427-384C-3B95-6251-58B897ADCC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658" r="1039" b="28246"/>
          <a:stretch>
            <a:fillRect/>
          </a:stretch>
        </p:blipFill>
        <p:spPr>
          <a:xfrm>
            <a:off x="15392400" y="8782640"/>
            <a:ext cx="2418385" cy="102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2D716B-2649-A2E7-2B20-AC43F1EC2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733" y="489947"/>
            <a:ext cx="7071647" cy="9307106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6D9338D8-EF50-4E5F-14FD-1C7A144C5BC5}"/>
              </a:ext>
            </a:extLst>
          </p:cNvPr>
          <p:cNvSpPr txBox="1"/>
          <p:nvPr/>
        </p:nvSpPr>
        <p:spPr>
          <a:xfrm>
            <a:off x="8991600" y="2476500"/>
            <a:ext cx="8382000" cy="5039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15"/>
              </a:lnSpc>
            </a:pPr>
            <a:r>
              <a:rPr lang="en-US" sz="10929" spc="327" dirty="0">
                <a:solidFill>
                  <a:srgbClr val="4D4A46"/>
                </a:solidFill>
                <a:latin typeface="News Gothic"/>
              </a:rPr>
              <a:t>Lakota Kinship Exercise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C8A96F4F-056A-552D-1AE7-C9563B6AC87A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3774616" cy="191389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CAC16EA2-1186-4C9F-7E07-9F3FB4FFC47E}"/>
                </a:ext>
              </a:extLst>
            </p:cNvPr>
            <p:cNvSpPr/>
            <p:nvPr/>
          </p:nvSpPr>
          <p:spPr>
            <a:xfrm>
              <a:off x="0" y="0"/>
              <a:ext cx="3774617" cy="1913890"/>
            </a:xfrm>
            <a:custGeom>
              <a:avLst/>
              <a:gdLst/>
              <a:ahLst/>
              <a:cxnLst/>
              <a:rect l="l" t="t" r="r" b="b"/>
              <a:pathLst>
                <a:path w="3774617" h="1913890">
                  <a:moveTo>
                    <a:pt x="0" y="0"/>
                  </a:moveTo>
                  <a:lnTo>
                    <a:pt x="0" y="1913890"/>
                  </a:lnTo>
                  <a:lnTo>
                    <a:pt x="3774617" y="1913890"/>
                  </a:lnTo>
                  <a:lnTo>
                    <a:pt x="3774617" y="0"/>
                  </a:lnTo>
                  <a:lnTo>
                    <a:pt x="0" y="0"/>
                  </a:lnTo>
                  <a:close/>
                  <a:moveTo>
                    <a:pt x="3713656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3713656" y="59690"/>
                  </a:lnTo>
                  <a:lnTo>
                    <a:pt x="3713656" y="1852930"/>
                  </a:lnTo>
                  <a:close/>
                </a:path>
              </a:pathLst>
            </a:custGeom>
            <a:solidFill>
              <a:srgbClr val="00AAEE"/>
            </a:solid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9630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9959B-6BD2-4CB2-7235-D7B2A3648D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909" b="8127"/>
          <a:stretch/>
        </p:blipFill>
        <p:spPr>
          <a:xfrm>
            <a:off x="1143000" y="342900"/>
            <a:ext cx="15392400" cy="8656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A9B33E-C30F-2BB2-6263-D498E7D5DEAD}"/>
              </a:ext>
            </a:extLst>
          </p:cNvPr>
          <p:cNvSpPr txBox="1"/>
          <p:nvPr/>
        </p:nvSpPr>
        <p:spPr>
          <a:xfrm>
            <a:off x="532259" y="9383850"/>
            <a:ext cx="1722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This representation of the extended kinship model is based on the work of Richard Two Dogs and is shared with is permission.</a:t>
            </a:r>
          </a:p>
        </p:txBody>
      </p:sp>
      <p:grpSp>
        <p:nvGrpSpPr>
          <p:cNvPr id="19" name="Group 2"/>
          <p:cNvGrpSpPr/>
          <p:nvPr/>
        </p:nvGrpSpPr>
        <p:grpSpPr>
          <a:xfrm>
            <a:off x="-2286" y="17184"/>
            <a:ext cx="18290286" cy="10282516"/>
            <a:chOff x="0" y="0"/>
            <a:chExt cx="3774616" cy="1913890"/>
          </a:xfrm>
        </p:grpSpPr>
        <p:sp>
          <p:nvSpPr>
            <p:cNvPr id="21" name="Freeform 3"/>
            <p:cNvSpPr/>
            <p:nvPr/>
          </p:nvSpPr>
          <p:spPr>
            <a:xfrm>
              <a:off x="0" y="0"/>
              <a:ext cx="3774617" cy="1913890"/>
            </a:xfrm>
            <a:custGeom>
              <a:avLst/>
              <a:gdLst/>
              <a:ahLst/>
              <a:cxnLst/>
              <a:rect l="l" t="t" r="r" b="b"/>
              <a:pathLst>
                <a:path w="3774617" h="1913890">
                  <a:moveTo>
                    <a:pt x="0" y="0"/>
                  </a:moveTo>
                  <a:lnTo>
                    <a:pt x="0" y="1913890"/>
                  </a:lnTo>
                  <a:lnTo>
                    <a:pt x="3774617" y="1913890"/>
                  </a:lnTo>
                  <a:lnTo>
                    <a:pt x="3774617" y="0"/>
                  </a:lnTo>
                  <a:lnTo>
                    <a:pt x="0" y="0"/>
                  </a:lnTo>
                  <a:close/>
                  <a:moveTo>
                    <a:pt x="3713656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3713656" y="59690"/>
                  </a:lnTo>
                  <a:lnTo>
                    <a:pt x="3713656" y="1852930"/>
                  </a:lnTo>
                  <a:close/>
                </a:path>
              </a:pathLst>
            </a:custGeom>
            <a:solidFill>
              <a:srgbClr val="00AAEE"/>
            </a:solid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3687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types of people&#10;&#10;Description automatically generated">
            <a:extLst>
              <a:ext uri="{FF2B5EF4-FFF2-40B4-BE49-F238E27FC236}">
                <a16:creationId xmlns:a16="http://schemas.microsoft.com/office/drawing/2014/main" id="{91D63A46-F93F-A9D7-4449-BF7ED865A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" b="1245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56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0885948" y="2884948"/>
            <a:ext cx="10287000" cy="4517103"/>
            <a:chOff x="0" y="0"/>
            <a:chExt cx="2709333" cy="11896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1189690"/>
            </a:xfrm>
            <a:custGeom>
              <a:avLst/>
              <a:gdLst/>
              <a:ahLst/>
              <a:cxnLst/>
              <a:rect l="l" t="t" r="r" b="b"/>
              <a:pathLst>
                <a:path w="2709333" h="1189690">
                  <a:moveTo>
                    <a:pt x="0" y="0"/>
                  </a:moveTo>
                  <a:lnTo>
                    <a:pt x="2709333" y="0"/>
                  </a:lnTo>
                  <a:lnTo>
                    <a:pt x="2709333" y="1189690"/>
                  </a:lnTo>
                  <a:lnTo>
                    <a:pt x="0" y="1189690"/>
                  </a:lnTo>
                  <a:close/>
                </a:path>
              </a:pathLst>
            </a:custGeom>
            <a:solidFill>
              <a:srgbClr val="00A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95407" y="2036423"/>
            <a:ext cx="6426854" cy="1629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618"/>
              </a:lnSpc>
            </a:pPr>
            <a:r>
              <a:rPr lang="en-US" sz="9727" spc="-486" dirty="0">
                <a:solidFill>
                  <a:srgbClr val="00AAEE"/>
                </a:solidFill>
                <a:latin typeface="News Gothic Bold"/>
              </a:rPr>
              <a:t>Model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29658" r="1039" b="28246"/>
          <a:stretch>
            <a:fillRect/>
          </a:stretch>
        </p:blipFill>
        <p:spPr>
          <a:xfrm>
            <a:off x="1021687" y="479168"/>
            <a:ext cx="3187047" cy="135566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5407" y="3693090"/>
            <a:ext cx="8792134" cy="80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02"/>
              </a:lnSpc>
            </a:pPr>
            <a:r>
              <a:rPr lang="en-US" sz="4787" dirty="0">
                <a:solidFill>
                  <a:srgbClr val="555555"/>
                </a:solidFill>
                <a:latin typeface="News Gothic"/>
              </a:rPr>
              <a:t>12 years+ No Matter What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3400" y="5130141"/>
            <a:ext cx="9487627" cy="3898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830"/>
              </a:lnSpc>
              <a:buFont typeface="Wingdings" pitchFamily="2" charset="2"/>
              <a:buChar char="v"/>
            </a:pPr>
            <a:r>
              <a:rPr lang="en-US" sz="3600" dirty="0">
                <a:solidFill>
                  <a:srgbClr val="555555"/>
                </a:solidFill>
                <a:latin typeface="Charter ITC Std"/>
              </a:rPr>
              <a:t>Paid Professional Mentor</a:t>
            </a:r>
          </a:p>
          <a:p>
            <a:pPr>
              <a:lnSpc>
                <a:spcPts val="3829"/>
              </a:lnSpc>
            </a:pPr>
            <a:endParaRPr lang="en-US" sz="3600" dirty="0">
              <a:solidFill>
                <a:srgbClr val="555555"/>
              </a:solidFill>
              <a:latin typeface="Charter ITC Std"/>
            </a:endParaRPr>
          </a:p>
          <a:p>
            <a:pPr marL="457200" indent="-457200">
              <a:lnSpc>
                <a:spcPts val="3830"/>
              </a:lnSpc>
              <a:buFont typeface="Wingdings" pitchFamily="2" charset="2"/>
              <a:buChar char="v"/>
            </a:pPr>
            <a:r>
              <a:rPr lang="en-US" sz="3600" dirty="0">
                <a:solidFill>
                  <a:srgbClr val="555555"/>
                </a:solidFill>
                <a:latin typeface="Charter ITC Std"/>
              </a:rPr>
              <a:t>Youth  ages 4-6 with greatest risk factors &amp; lowest protective factors</a:t>
            </a:r>
          </a:p>
          <a:p>
            <a:pPr>
              <a:lnSpc>
                <a:spcPts val="3829"/>
              </a:lnSpc>
            </a:pPr>
            <a:endParaRPr lang="en-US" sz="3600" dirty="0">
              <a:solidFill>
                <a:srgbClr val="555555"/>
              </a:solidFill>
              <a:latin typeface="Charter ITC Std"/>
            </a:endParaRPr>
          </a:p>
          <a:p>
            <a:pPr marL="457200" indent="-457200">
              <a:lnSpc>
                <a:spcPts val="3830"/>
              </a:lnSpc>
              <a:buFont typeface="Wingdings" pitchFamily="2" charset="2"/>
              <a:buChar char="v"/>
            </a:pPr>
            <a:r>
              <a:rPr lang="en-US" sz="3600" dirty="0">
                <a:solidFill>
                  <a:srgbClr val="555555"/>
                </a:solidFill>
                <a:latin typeface="Charter ITC Std"/>
              </a:rPr>
              <a:t>Consistent Presence</a:t>
            </a:r>
          </a:p>
          <a:p>
            <a:pPr>
              <a:lnSpc>
                <a:spcPts val="3829"/>
              </a:lnSpc>
            </a:pPr>
            <a:endParaRPr lang="en-US" sz="3600" dirty="0">
              <a:solidFill>
                <a:srgbClr val="555555"/>
              </a:solidFill>
              <a:latin typeface="Charter ITC Std"/>
            </a:endParaRPr>
          </a:p>
          <a:p>
            <a:pPr marL="457200" indent="-457200">
              <a:lnSpc>
                <a:spcPts val="3830"/>
              </a:lnSpc>
              <a:buFont typeface="Wingdings" pitchFamily="2" charset="2"/>
              <a:buChar char="v"/>
            </a:pPr>
            <a:r>
              <a:rPr lang="en-US" sz="3600" dirty="0">
                <a:solidFill>
                  <a:srgbClr val="555555"/>
                </a:solidFill>
                <a:latin typeface="Charter ITC Std"/>
              </a:rPr>
              <a:t>2 Gen Approach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910403" y="1028700"/>
            <a:ext cx="5348897" cy="8229600"/>
            <a:chOff x="0" y="0"/>
            <a:chExt cx="7131862" cy="1097280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1253" r="1253"/>
            <a:stretch>
              <a:fillRect/>
            </a:stretch>
          </p:blipFill>
          <p:spPr>
            <a:xfrm>
              <a:off x="0" y="0"/>
              <a:ext cx="7131862" cy="109728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22844" y="479168"/>
            <a:ext cx="1040163" cy="13556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261042" y="4268055"/>
            <a:ext cx="10287000" cy="1750891"/>
            <a:chOff x="0" y="0"/>
            <a:chExt cx="2709333" cy="4611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461140"/>
            </a:xfrm>
            <a:custGeom>
              <a:avLst/>
              <a:gdLst/>
              <a:ahLst/>
              <a:cxnLst/>
              <a:rect l="l" t="t" r="r" b="b"/>
              <a:pathLst>
                <a:path w="2709333" h="461140">
                  <a:moveTo>
                    <a:pt x="0" y="0"/>
                  </a:moveTo>
                  <a:lnTo>
                    <a:pt x="2709333" y="0"/>
                  </a:lnTo>
                  <a:lnTo>
                    <a:pt x="2709333" y="461140"/>
                  </a:lnTo>
                  <a:lnTo>
                    <a:pt x="0" y="461140"/>
                  </a:lnTo>
                  <a:close/>
                </a:path>
              </a:pathLst>
            </a:custGeom>
            <a:solidFill>
              <a:srgbClr val="00A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86000" y="375978"/>
            <a:ext cx="5968097" cy="1149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2"/>
              </a:lnSpc>
            </a:pPr>
            <a:endParaRPr lang="en-US" sz="6858" dirty="0">
              <a:solidFill>
                <a:srgbClr val="00AAEE"/>
              </a:solidFill>
              <a:latin typeface="News Gothic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29658" r="1039" b="28246"/>
          <a:stretch>
            <a:fillRect/>
          </a:stretch>
        </p:blipFill>
        <p:spPr>
          <a:xfrm>
            <a:off x="14840915" y="8743950"/>
            <a:ext cx="2418385" cy="1028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19137" y="350868"/>
            <a:ext cx="1040163" cy="13556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4E1889-E5D7-3B82-05DC-25884611888F}"/>
              </a:ext>
            </a:extLst>
          </p:cNvPr>
          <p:cNvSpPr txBox="1">
            <a:spLocks/>
          </p:cNvSpPr>
          <p:nvPr/>
        </p:nvSpPr>
        <p:spPr>
          <a:xfrm>
            <a:off x="6858000" y="38099"/>
            <a:ext cx="5094862" cy="19812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n-US" dirty="0"/>
          </a:p>
          <a:p>
            <a:pPr marL="914400" lvl="2" indent="0">
              <a:buFont typeface="Arial" pitchFamily="34" charset="0"/>
              <a:buNone/>
            </a:pPr>
            <a:endParaRPr lang="en-US" dirty="0"/>
          </a:p>
          <a:p>
            <a:pPr marL="914400" lvl="2" indent="0">
              <a:buFont typeface="Arial" pitchFamily="34" charset="0"/>
              <a:buNone/>
            </a:pPr>
            <a:endParaRPr lang="en-US" dirty="0"/>
          </a:p>
          <a:p>
            <a:pPr marL="914400" lvl="2" indent="0">
              <a:buFont typeface="Arial" pitchFamily="34" charset="0"/>
              <a:buNone/>
            </a:pPr>
            <a:endParaRPr lang="en-US" dirty="0"/>
          </a:p>
          <a:p>
            <a:pPr marL="914400" lvl="2" indent="0">
              <a:buFont typeface="Arial" pitchFamily="34" charset="0"/>
              <a:buNone/>
            </a:pPr>
            <a:r>
              <a:rPr lang="en-US" sz="10400" b="1" dirty="0">
                <a:solidFill>
                  <a:srgbClr val="00B0F0"/>
                </a:solidFill>
              </a:rPr>
              <a:t>Impact</a:t>
            </a:r>
          </a:p>
          <a:p>
            <a:pPr marL="914400" lvl="2" indent="0">
              <a:buFont typeface="Arial" pitchFamily="34" charset="0"/>
              <a:buNone/>
            </a:pPr>
            <a:endParaRPr lang="en-US" sz="3200" b="1" dirty="0">
              <a:solidFill>
                <a:srgbClr val="00B0F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686E80-6095-CC01-83BD-070F36A0C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59" y="2266627"/>
            <a:ext cx="12972943" cy="574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81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C6E7F13EA85046A771A3D221282E59" ma:contentTypeVersion="13" ma:contentTypeDescription="Create a new document." ma:contentTypeScope="" ma:versionID="0a1371b9acc125b74614d0dea7fbde5b">
  <xsd:schema xmlns:xsd="http://www.w3.org/2001/XMLSchema" xmlns:xs="http://www.w3.org/2001/XMLSchema" xmlns:p="http://schemas.microsoft.com/office/2006/metadata/properties" xmlns:ns2="998eb8c0-55ab-43a5-b91f-8b1b3af7a1de" xmlns:ns3="369010f5-c140-4df5-b747-cf01612f7f5a" targetNamespace="http://schemas.microsoft.com/office/2006/metadata/properties" ma:root="true" ma:fieldsID="3035b5884e73d9d3757b342919efb8c0" ns2:_="" ns3:_="">
    <xsd:import namespace="998eb8c0-55ab-43a5-b91f-8b1b3af7a1de"/>
    <xsd:import namespace="369010f5-c140-4df5-b747-cf01612f7f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8eb8c0-55ab-43a5-b91f-8b1b3af7a1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a9d533b-2006-471a-be92-08f3dc1c64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010f5-c140-4df5-b747-cf01612f7f5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2ffe9c3-463e-4d7e-a165-5ce4411bc3e3}" ma:internalName="TaxCatchAll" ma:showField="CatchAllData" ma:web="369010f5-c140-4df5-b747-cf01612f7f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8eb8c0-55ab-43a5-b91f-8b1b3af7a1de">
      <Terms xmlns="http://schemas.microsoft.com/office/infopath/2007/PartnerControls"/>
    </lcf76f155ced4ddcb4097134ff3c332f>
    <TaxCatchAll xmlns="369010f5-c140-4df5-b747-cf01612f7f5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27E3CA-3FC3-4DD1-AF0D-61A1A783DB5E}"/>
</file>

<file path=customXml/itemProps2.xml><?xml version="1.0" encoding="utf-8"?>
<ds:datastoreItem xmlns:ds="http://schemas.openxmlformats.org/officeDocument/2006/customXml" ds:itemID="{D487E941-05E2-4A6E-A897-6B2401C5B0BD}">
  <ds:schemaRefs>
    <ds:schemaRef ds:uri="http://schemas.microsoft.com/office/2006/metadata/properties"/>
    <ds:schemaRef ds:uri="http://schemas.microsoft.com/office/2006/documentManagement/types"/>
    <ds:schemaRef ds:uri="bccbda33-1bbe-4290-99f5-6f00be12d6f9"/>
    <ds:schemaRef ds:uri="http://purl.org/dc/dcmitype/"/>
    <ds:schemaRef ds:uri="http://purl.org/dc/terms/"/>
    <ds:schemaRef ds:uri="ebe2202e-7627-49e6-88b4-ac51be8c33c7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ED689630-E0DD-4E33-BD19-B9FBA7608F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3135</TotalTime>
  <Words>504</Words>
  <Application>Microsoft Macintosh PowerPoint</Application>
  <PresentationFormat>Custom</PresentationFormat>
  <Paragraphs>123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Calibri Light</vt:lpstr>
      <vt:lpstr>Calibri</vt:lpstr>
      <vt:lpstr>Wingdings</vt:lpstr>
      <vt:lpstr>News Gothic Bold</vt:lpstr>
      <vt:lpstr>News Gothic</vt:lpstr>
      <vt:lpstr>Aptos</vt:lpstr>
      <vt:lpstr>Charter ITC Std</vt:lpstr>
      <vt:lpstr>Times New Roman</vt:lpstr>
      <vt:lpstr>Arial</vt:lpstr>
      <vt:lpstr>Lucida Grande</vt:lpstr>
      <vt:lpstr>Charter ITC Std Bold</vt:lpstr>
      <vt:lpstr>freight-text-pro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Indigenous PPT Template</dc:title>
  <dc:creator>Valeriah Big Eagle</dc:creator>
  <cp:lastModifiedBy>Tasha Mousseau</cp:lastModifiedBy>
  <cp:revision>152</cp:revision>
  <dcterms:created xsi:type="dcterms:W3CDTF">2006-08-16T00:00:00Z</dcterms:created>
  <dcterms:modified xsi:type="dcterms:W3CDTF">2025-09-22T14:46:35Z</dcterms:modified>
  <dc:identifier>DAFM90rqYEU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0x01010034C6E7F13EA85046A771A3D221282E59</vt:lpwstr>
  </property>
  <property fmtid="{D5CDD505-2E9C-101B-9397-08002B2CF9AE}" pid="3" name="MediaServiceImageTags">
    <vt:lpwstr/>
  </property>
</Properties>
</file>