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12192000"/>
  <p:notesSz cx="6858000" cy="9144000"/>
  <p:embeddedFontLst>
    <p:embeddedFont>
      <p:font typeface="Century Gothic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8" roundtripDataSignature="AMtx7mhAdWK60h5mhA6IodZaJqYKKY4Z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CenturyGothic-italic.fntdata"/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1" Type="http://schemas.openxmlformats.org/officeDocument/2006/relationships/slide" Target="slides/slide17.xml"/><Relationship Id="rId3" Type="http://schemas.openxmlformats.org/officeDocument/2006/relationships/slideMaster" Target="slideMasters/slideMaster1.xml"/><Relationship Id="rId25" Type="http://schemas.openxmlformats.org/officeDocument/2006/relationships/font" Target="fonts/CenturyGothic-bold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0" Type="http://schemas.openxmlformats.org/officeDocument/2006/relationships/slide" Target="slides/slide16.xml"/><Relationship Id="rId2" Type="http://schemas.openxmlformats.org/officeDocument/2006/relationships/presProps" Target="presProps.xml"/><Relationship Id="rId16" Type="http://schemas.openxmlformats.org/officeDocument/2006/relationships/slide" Target="slides/slide12.xml"/><Relationship Id="rId29" Type="http://schemas.openxmlformats.org/officeDocument/2006/relationships/customXml" Target="../customXml/item1.xml"/><Relationship Id="rId24" Type="http://schemas.openxmlformats.org/officeDocument/2006/relationships/font" Target="fonts/CenturyGothic-regular.fntdata"/><Relationship Id="rId1" Type="http://schemas.openxmlformats.org/officeDocument/2006/relationships/theme" Target="theme/theme2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3" Type="http://schemas.openxmlformats.org/officeDocument/2006/relationships/slide" Target="slides/slide19.xml"/><Relationship Id="rId28" Type="http://customschemas.google.com/relationships/presentationmetadata" Target="meta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ustomXml" Target="../customXml/item3.xml"/><Relationship Id="rId22" Type="http://schemas.openxmlformats.org/officeDocument/2006/relationships/slide" Target="slides/slide18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7" Type="http://schemas.openxmlformats.org/officeDocument/2006/relationships/font" Target="fonts/CenturyGothic-boldItalic.fntdata"/><Relationship Id="rId14" Type="http://schemas.openxmlformats.org/officeDocument/2006/relationships/slide" Target="slides/slide10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7052d17129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37052d17129_1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7052d17129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37052d17129_1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https://bit.ly/NEFamFramework</a:t>
            </a:r>
            <a:endParaRPr/>
          </a:p>
        </p:txBody>
      </p:sp>
      <p:sp>
        <p:nvSpPr>
          <p:cNvPr id="110" name="Google Shape;11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704e24240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https://bit.ly/NE-FEvideos</a:t>
            </a:r>
            <a:endParaRPr/>
          </a:p>
        </p:txBody>
      </p:sp>
      <p:sp>
        <p:nvSpPr>
          <p:cNvPr id="117" name="Google Shape;117;g3704e242405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704e242405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704e24240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https://www.education.ne.gov/nebraskareads/nebraska-literacy-project/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7052d17129_1_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7052d17129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First time users should complete the library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patron account set-up form found 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bit.ly/nellpatron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1.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Browse our online catalog 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bit.ly/nellcatalogue [Tip: Type family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community engagement into the search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field to view all available resources.]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https://bringupnebraska.org/what-you-can-do/leadership-and-engagement-opportunities/</a:t>
            </a:r>
            <a:endParaRPr/>
          </a:p>
        </p:txBody>
      </p:sp>
      <p:sp>
        <p:nvSpPr>
          <p:cNvPr id="147" name="Google Shape;14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704e24240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3704e24240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7052d17129_1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https://bit.ly/NEEngagement</a:t>
            </a:r>
            <a:endParaRPr/>
          </a:p>
        </p:txBody>
      </p:sp>
      <p:sp>
        <p:nvSpPr>
          <p:cNvPr id="47" name="Google Shape;47;g37052d17129_1_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https://www.education.ne.gov/family/nebraska-school-family-and-community-engagement-framework/</a:t>
            </a:r>
            <a:endParaRPr/>
          </a:p>
        </p:txBody>
      </p:sp>
      <p:sp>
        <p:nvSpPr>
          <p:cNvPr id="62" name="Google Shape;6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7052d17129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g37052d17129_1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7052d17129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g37052d17129_1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7052d17129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g37052d17129_1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7052d17129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37052d17129_1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type="title"/>
          </p:nvPr>
        </p:nvSpPr>
        <p:spPr>
          <a:xfrm>
            <a:off x="580571" y="408667"/>
            <a:ext cx="1100182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" type="body"/>
          </p:nvPr>
        </p:nvSpPr>
        <p:spPr>
          <a:xfrm>
            <a:off x="580571" y="1869166"/>
            <a:ext cx="11001829" cy="4560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3"/>
          <p:cNvSpPr txBox="1"/>
          <p:nvPr>
            <p:ph type="ctrTitle"/>
          </p:nvPr>
        </p:nvSpPr>
        <p:spPr>
          <a:xfrm>
            <a:off x="5210627" y="1456191"/>
            <a:ext cx="6429829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  <a:defRPr b="1" sz="6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idx="1" type="subTitle"/>
          </p:nvPr>
        </p:nvSpPr>
        <p:spPr>
          <a:xfrm>
            <a:off x="5210627" y="3935866"/>
            <a:ext cx="6429829" cy="13908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/>
          <p:nvPr>
            <p:ph type="title"/>
          </p:nvPr>
        </p:nvSpPr>
        <p:spPr>
          <a:xfrm>
            <a:off x="2786743" y="408667"/>
            <a:ext cx="899885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" type="body"/>
          </p:nvPr>
        </p:nvSpPr>
        <p:spPr>
          <a:xfrm>
            <a:off x="2786743" y="1869166"/>
            <a:ext cx="8998857" cy="4560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5"/>
          <p:cNvSpPr txBox="1"/>
          <p:nvPr>
            <p:ph type="title"/>
          </p:nvPr>
        </p:nvSpPr>
        <p:spPr>
          <a:xfrm>
            <a:off x="1640114" y="145143"/>
            <a:ext cx="9942286" cy="1306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" type="body"/>
          </p:nvPr>
        </p:nvSpPr>
        <p:spPr>
          <a:xfrm>
            <a:off x="580571" y="2017486"/>
            <a:ext cx="11001829" cy="44123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/>
          <p:nvPr>
            <p:ph type="title"/>
          </p:nvPr>
        </p:nvSpPr>
        <p:spPr>
          <a:xfrm>
            <a:off x="667656" y="667657"/>
            <a:ext cx="4992915" cy="44123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  <a:defRPr b="1" sz="54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" type="body"/>
          </p:nvPr>
        </p:nvSpPr>
        <p:spPr>
          <a:xfrm>
            <a:off x="6429829" y="464458"/>
            <a:ext cx="5399314" cy="5965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5">
  <p:cSld name="Title and Content 5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7"/>
          <p:cNvSpPr txBox="1"/>
          <p:nvPr>
            <p:ph type="title"/>
          </p:nvPr>
        </p:nvSpPr>
        <p:spPr>
          <a:xfrm>
            <a:off x="493486" y="3759200"/>
            <a:ext cx="5065485" cy="2554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entury Gothic"/>
              <a:buNone/>
              <a:defRPr b="1" sz="5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" type="body"/>
          </p:nvPr>
        </p:nvSpPr>
        <p:spPr>
          <a:xfrm>
            <a:off x="6429829" y="464458"/>
            <a:ext cx="5399314" cy="5965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6">
  <p:cSld name="Title and Content 6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/>
          <p:nvPr>
            <p:ph type="title"/>
          </p:nvPr>
        </p:nvSpPr>
        <p:spPr>
          <a:xfrm>
            <a:off x="1059542" y="943429"/>
            <a:ext cx="5036457" cy="49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  <a:defRPr b="1" sz="54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" type="body"/>
          </p:nvPr>
        </p:nvSpPr>
        <p:spPr>
          <a:xfrm>
            <a:off x="6792685" y="464458"/>
            <a:ext cx="5036457" cy="5965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 txBox="1"/>
          <p:nvPr>
            <p:ph type="title"/>
          </p:nvPr>
        </p:nvSpPr>
        <p:spPr>
          <a:xfrm>
            <a:off x="1380641" y="1487837"/>
            <a:ext cx="9390681" cy="4866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  <a:defRPr b="1" sz="54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"/>
          <p:cNvSpPr txBox="1"/>
          <p:nvPr>
            <p:ph type="title"/>
          </p:nvPr>
        </p:nvSpPr>
        <p:spPr>
          <a:xfrm>
            <a:off x="433953" y="123985"/>
            <a:ext cx="9666977" cy="14103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0"/>
          <p:cNvSpPr txBox="1"/>
          <p:nvPr>
            <p:ph idx="1" type="body"/>
          </p:nvPr>
        </p:nvSpPr>
        <p:spPr>
          <a:xfrm>
            <a:off x="681172" y="1855121"/>
            <a:ext cx="507069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0"/>
          <p:cNvSpPr txBox="1"/>
          <p:nvPr>
            <p:ph idx="2" type="body"/>
          </p:nvPr>
        </p:nvSpPr>
        <p:spPr>
          <a:xfrm>
            <a:off x="6462540" y="1855121"/>
            <a:ext cx="507069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drive.google.com/file/d/17-UmaE1vLGWAODxzLSuFVUy11jFHc5kg/view" TargetMode="External"/><Relationship Id="rId4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drive.google.com/file/d/1z8LSLycH1W4KoVuvg4zG8QcoPezeEoBL/view" TargetMode="External"/><Relationship Id="rId4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nebraskalegislature.gov/laws/statutes.php?statute=79-2607" TargetMode="External"/><Relationship Id="rId4" Type="http://schemas.openxmlformats.org/officeDocument/2006/relationships/hyperlink" Target="https://docs.google.com/forms/d/e/1FAIpQLSfVJ2sgzPFhjJoaJz9RwizPptPLWpLlHZrb3PcfaS-B2c5yhA/viewform" TargetMode="External"/><Relationship Id="rId5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Relationship Id="rId4" Type="http://schemas.openxmlformats.org/officeDocument/2006/relationships/image" Target="../media/image1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bringupnebraska.org/what-you-can-do/leadership-and-engagement-opportunities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rive.google.com/file/d/1ArJjhwOfr7mGvNT4m6EosboVQwEjCnf9/view" TargetMode="External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drive.google.com/file/d/1fN8dqQbTwXLPlxLL8nfHlAk5u19UC24u/view" TargetMode="External"/><Relationship Id="rId4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rive.google.com/file/d/1sETsKR_2GyPRNMd_c0VOXAht5WMJU_wk/view" TargetMode="External"/><Relationship Id="rId4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drive.google.com/file/d/1jij9fsg6jqPPXk9JlWoXKCWA8-LPxXWr/view" TargetMode="External"/><Relationship Id="rId4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rive.google.com/file/d/1ygO1MWxT97OJDxOCBxmfVfT5IGJ4MlHY/view" TargetMode="Externa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"/>
          <p:cNvSpPr txBox="1"/>
          <p:nvPr>
            <p:ph type="ctrTitle"/>
          </p:nvPr>
        </p:nvSpPr>
        <p:spPr>
          <a:xfrm>
            <a:off x="4968225" y="1106475"/>
            <a:ext cx="6914700" cy="22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</a:pPr>
            <a:r>
              <a:rPr lang="en-US" sz="4400"/>
              <a:t>Nebraska-Focused Family and Community Engagement Resources</a:t>
            </a:r>
            <a:endParaRPr sz="4400"/>
          </a:p>
        </p:txBody>
      </p:sp>
      <p:sp>
        <p:nvSpPr>
          <p:cNvPr id="43" name="Google Shape;43;p2"/>
          <p:cNvSpPr txBox="1"/>
          <p:nvPr>
            <p:ph idx="1" type="subTitle"/>
          </p:nvPr>
        </p:nvSpPr>
        <p:spPr>
          <a:xfrm>
            <a:off x="5210625" y="3859677"/>
            <a:ext cx="6429900" cy="17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Jessie Coffey - Director, Whole Child Program, NDE Office of Coordinated Student Support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Brian Welch - NE Statewide Family Engagement Center</a:t>
            </a:r>
            <a:endParaRPr/>
          </a:p>
        </p:txBody>
      </p:sp>
      <p:pic>
        <p:nvPicPr>
          <p:cNvPr id="44" name="Google Shape;4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2250" y="5605375"/>
            <a:ext cx="2069625" cy="90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7052d17129_1_33"/>
          <p:cNvSpPr txBox="1"/>
          <p:nvPr>
            <p:ph type="title"/>
          </p:nvPr>
        </p:nvSpPr>
        <p:spPr>
          <a:xfrm>
            <a:off x="580571" y="408667"/>
            <a:ext cx="11001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943100" lvl="0" marL="2057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US"/>
              <a:t>Video: Business and Industry Partnerships</a:t>
            </a:r>
            <a:endParaRPr/>
          </a:p>
        </p:txBody>
      </p:sp>
      <p:pic>
        <p:nvPicPr>
          <p:cNvPr id="101" name="Google Shape;101;g37052d17129_1_33" title="Family Engagement Video_Business and Industry Partnership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2588" y="1734367"/>
            <a:ext cx="8566814" cy="4818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7052d17129_1_38"/>
          <p:cNvSpPr txBox="1"/>
          <p:nvPr>
            <p:ph type="title"/>
          </p:nvPr>
        </p:nvSpPr>
        <p:spPr>
          <a:xfrm>
            <a:off x="580571" y="408667"/>
            <a:ext cx="11001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943100" lvl="0" marL="2057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US"/>
              <a:t>Video: Before-School, Afterschool, and Summer Programs</a:t>
            </a:r>
            <a:endParaRPr/>
          </a:p>
        </p:txBody>
      </p:sp>
      <p:pic>
        <p:nvPicPr>
          <p:cNvPr id="107" name="Google Shape;107;g37052d17129_1_38" title="Family Engagement Video_Before School, After School, and Summer Program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8113" y="1734367"/>
            <a:ext cx="8566814" cy="4818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"/>
          <p:cNvSpPr txBox="1"/>
          <p:nvPr>
            <p:ph type="title"/>
          </p:nvPr>
        </p:nvSpPr>
        <p:spPr>
          <a:xfrm>
            <a:off x="493486" y="3759200"/>
            <a:ext cx="5065485" cy="2554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entury Gothic"/>
              <a:buNone/>
            </a:pPr>
            <a:r>
              <a:rPr lang="en-US" sz="4400"/>
              <a:t>Family Version </a:t>
            </a:r>
            <a:endParaRPr sz="44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entury Gothic"/>
              <a:buNone/>
            </a:pPr>
            <a:r>
              <a:rPr lang="en-US" sz="4400"/>
              <a:t>of the </a:t>
            </a:r>
            <a:endParaRPr sz="44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entury Gothic"/>
              <a:buNone/>
            </a:pPr>
            <a:r>
              <a:rPr lang="en-US" sz="4400"/>
              <a:t>Framework</a:t>
            </a:r>
            <a:endParaRPr sz="4400"/>
          </a:p>
        </p:txBody>
      </p:sp>
      <p:sp>
        <p:nvSpPr>
          <p:cNvPr id="113" name="Google Shape;113;p7"/>
          <p:cNvSpPr txBox="1"/>
          <p:nvPr>
            <p:ph idx="1" type="body"/>
          </p:nvPr>
        </p:nvSpPr>
        <p:spPr>
          <a:xfrm>
            <a:off x="6016125" y="5166475"/>
            <a:ext cx="6074400" cy="14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1778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 sz="3700"/>
              <a:t>bit.ly/NEFamFramework</a:t>
            </a:r>
            <a:endParaRPr b="1" sz="3700"/>
          </a:p>
        </p:txBody>
      </p:sp>
      <p:pic>
        <p:nvPicPr>
          <p:cNvPr id="114" name="Google Shape;11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2571" y="361650"/>
            <a:ext cx="4913900" cy="491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704e242405_0_21"/>
          <p:cNvSpPr txBox="1"/>
          <p:nvPr>
            <p:ph type="title"/>
          </p:nvPr>
        </p:nvSpPr>
        <p:spPr>
          <a:xfrm>
            <a:off x="493475" y="3530600"/>
            <a:ext cx="5065500" cy="33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entury Gothic"/>
              <a:buNone/>
            </a:pPr>
            <a:r>
              <a:rPr lang="en-US" sz="4400"/>
              <a:t>Complete Video Playlist</a:t>
            </a:r>
            <a:endParaRPr sz="4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entury Gothic"/>
              <a:buNone/>
            </a:pPr>
            <a:r>
              <a:t/>
            </a:r>
            <a:endParaRPr sz="44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entury Gothic"/>
              <a:buNone/>
            </a:pPr>
            <a:r>
              <a:rPr lang="en-US" sz="4400"/>
              <a:t>NDE Office of CSSS YouTube</a:t>
            </a:r>
            <a:endParaRPr sz="4400"/>
          </a:p>
        </p:txBody>
      </p:sp>
      <p:sp>
        <p:nvSpPr>
          <p:cNvPr id="120" name="Google Shape;120;g3704e242405_0_21"/>
          <p:cNvSpPr txBox="1"/>
          <p:nvPr>
            <p:ph idx="1" type="body"/>
          </p:nvPr>
        </p:nvSpPr>
        <p:spPr>
          <a:xfrm>
            <a:off x="6117600" y="5205600"/>
            <a:ext cx="6074400" cy="14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1778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 sz="3700"/>
              <a:t>bit.ly/NE-FEvideos</a:t>
            </a:r>
            <a:endParaRPr b="1" sz="3700"/>
          </a:p>
        </p:txBody>
      </p:sp>
      <p:pic>
        <p:nvPicPr>
          <p:cNvPr id="121" name="Google Shape;121;g3704e242405_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8750" y="337350"/>
            <a:ext cx="5201175" cy="520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704e242405_0_13"/>
          <p:cNvSpPr txBox="1"/>
          <p:nvPr>
            <p:ph type="title"/>
          </p:nvPr>
        </p:nvSpPr>
        <p:spPr>
          <a:xfrm>
            <a:off x="1673750" y="712725"/>
            <a:ext cx="9942300" cy="861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Nebraska Literacy Project</a:t>
            </a:r>
            <a:endParaRPr/>
          </a:p>
        </p:txBody>
      </p:sp>
      <p:sp>
        <p:nvSpPr>
          <p:cNvPr id="127" name="Google Shape;127;g3704e242405_0_13"/>
          <p:cNvSpPr txBox="1"/>
          <p:nvPr>
            <p:ph idx="1" type="body"/>
          </p:nvPr>
        </p:nvSpPr>
        <p:spPr>
          <a:xfrm>
            <a:off x="580575" y="2017475"/>
            <a:ext cx="5655600" cy="4412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550" u="sng">
                <a:solidFill>
                  <a:srgbClr val="0A54A3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Nebraska Revised Statute 79-2607</a:t>
            </a:r>
            <a:r>
              <a:rPr lang="en-US" sz="1550">
                <a:solidFill>
                  <a:srgbClr val="333333"/>
                </a:solidFill>
                <a:highlight>
                  <a:srgbClr val="FFFFFF"/>
                </a:highlight>
              </a:rPr>
              <a:t> requires the Nebraska Department of Education (NDE) to establish a professional learning system related to evidence-based reading instruction.</a:t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745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700"/>
              <a:t>Our Goals: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700"/>
              <a:buFont typeface="Century Gothic"/>
              <a:buAutoNum type="arabicPeriod"/>
            </a:pPr>
            <a:r>
              <a:rPr lang="en-US" sz="1700">
                <a:solidFill>
                  <a:srgbClr val="333333"/>
                </a:solidFill>
                <a:highlight>
                  <a:srgbClr val="FFFFFF"/>
                </a:highlight>
              </a:rPr>
              <a:t>Increase third grade proficiency on NSCAS ELA from to 75% by 2030.</a:t>
            </a:r>
            <a:endParaRPr sz="17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700"/>
              <a:buFont typeface="Century Gothic"/>
              <a:buAutoNum type="arabicPeriod"/>
            </a:pPr>
            <a:r>
              <a:rPr lang="en-US" sz="1700">
                <a:solidFill>
                  <a:srgbClr val="333333"/>
                </a:solidFill>
                <a:highlight>
                  <a:srgbClr val="FFFFFF"/>
                </a:highlight>
              </a:rPr>
              <a:t>Increase the % of Nebraska K-3 students who meet the Nebraska Reading Improvement Act approved assessment thresholds.</a:t>
            </a:r>
            <a:endParaRPr sz="17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700"/>
              <a:buFont typeface="Century Gothic"/>
              <a:buAutoNum type="arabicPeriod"/>
            </a:pPr>
            <a:r>
              <a:rPr lang="en-US" sz="1700">
                <a:solidFill>
                  <a:srgbClr val="333333"/>
                </a:solidFill>
                <a:highlight>
                  <a:srgbClr val="FFFFFF"/>
                </a:highlight>
              </a:rPr>
              <a:t>Ensure 100% of Nebraska educator preparation programs are implementing evidence-based instruction for teachers grounded in the science of reading.</a:t>
            </a:r>
            <a:endParaRPr sz="17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Join the </a:t>
            </a:r>
            <a:r>
              <a:rPr b="1" lang="en-US" sz="1350" u="sng">
                <a:solidFill>
                  <a:srgbClr val="0A54A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Nebraska Literacy Project Mailing List</a:t>
            </a:r>
            <a:endParaRPr sz="17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pic>
        <p:nvPicPr>
          <p:cNvPr id="128" name="Google Shape;128;g3704e242405_0_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62150" y="1785650"/>
            <a:ext cx="4691274" cy="487605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3704e242405_0_13"/>
          <p:cNvSpPr/>
          <p:nvPr/>
        </p:nvSpPr>
        <p:spPr>
          <a:xfrm>
            <a:off x="7967375" y="4210600"/>
            <a:ext cx="1529700" cy="2361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7052d17129_1_51"/>
          <p:cNvSpPr txBox="1"/>
          <p:nvPr>
            <p:ph type="title"/>
          </p:nvPr>
        </p:nvSpPr>
        <p:spPr>
          <a:xfrm>
            <a:off x="493486" y="3759200"/>
            <a:ext cx="5065500" cy="255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37052d17129_1_51"/>
          <p:cNvSpPr txBox="1"/>
          <p:nvPr>
            <p:ph idx="1" type="body"/>
          </p:nvPr>
        </p:nvSpPr>
        <p:spPr>
          <a:xfrm>
            <a:off x="6429829" y="464458"/>
            <a:ext cx="5399400" cy="596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g37052d17129_1_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939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"/>
          <p:cNvSpPr txBox="1"/>
          <p:nvPr>
            <p:ph type="title"/>
          </p:nvPr>
        </p:nvSpPr>
        <p:spPr>
          <a:xfrm>
            <a:off x="667656" y="667657"/>
            <a:ext cx="4992915" cy="44123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lang="en-US" sz="4800"/>
              <a:t>Book in the Bag:</a:t>
            </a:r>
            <a:endParaRPr sz="4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b="0" lang="en-US" sz="4400"/>
              <a:t>Family Engagement</a:t>
            </a:r>
            <a:endParaRPr b="0" sz="4400"/>
          </a:p>
        </p:txBody>
      </p:sp>
      <p:pic>
        <p:nvPicPr>
          <p:cNvPr id="142" name="Google Shape;142;p6"/>
          <p:cNvPicPr preferRelativeResize="0"/>
          <p:nvPr/>
        </p:nvPicPr>
        <p:blipFill rotWithShape="1">
          <a:blip r:embed="rId3">
            <a:alphaModFix/>
          </a:blip>
          <a:srcRect b="0" l="0" r="1244" t="842"/>
          <a:stretch/>
        </p:blipFill>
        <p:spPr>
          <a:xfrm>
            <a:off x="6530225" y="38175"/>
            <a:ext cx="5185525" cy="6780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6" title="bit.ly_3GB1bVa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8845" y="4025725"/>
            <a:ext cx="1644350" cy="227760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6"/>
          <p:cNvSpPr txBox="1"/>
          <p:nvPr/>
        </p:nvSpPr>
        <p:spPr>
          <a:xfrm>
            <a:off x="1832175" y="4546800"/>
            <a:ext cx="19749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Order here: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"/>
          <p:cNvSpPr txBox="1"/>
          <p:nvPr>
            <p:ph type="title"/>
          </p:nvPr>
        </p:nvSpPr>
        <p:spPr>
          <a:xfrm>
            <a:off x="2786743" y="408667"/>
            <a:ext cx="899885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US"/>
              <a:t>Leadership &amp; Engagement Opportunities Database</a:t>
            </a:r>
            <a:endParaRPr/>
          </a:p>
        </p:txBody>
      </p:sp>
      <p:sp>
        <p:nvSpPr>
          <p:cNvPr id="150" name="Google Shape;150;p4"/>
          <p:cNvSpPr txBox="1"/>
          <p:nvPr>
            <p:ph idx="1" type="body"/>
          </p:nvPr>
        </p:nvSpPr>
        <p:spPr>
          <a:xfrm>
            <a:off x="2786750" y="2090775"/>
            <a:ext cx="8998800" cy="4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31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Opportunities for</a:t>
            </a:r>
            <a:endParaRPr sz="3200"/>
          </a:p>
          <a:p>
            <a:pPr indent="-4064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Young People</a:t>
            </a:r>
            <a:endParaRPr sz="2800"/>
          </a:p>
          <a:p>
            <a:pPr indent="-4064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Parents/Caregivers</a:t>
            </a:r>
            <a:endParaRPr sz="2800"/>
          </a:p>
          <a:p>
            <a:pPr indent="-4064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Service Providers/School Staff</a:t>
            </a:r>
            <a:endParaRPr sz="2800"/>
          </a:p>
          <a:p>
            <a:pPr indent="-431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Searchable</a:t>
            </a:r>
            <a:endParaRPr sz="3200"/>
          </a:p>
          <a:p>
            <a:pPr indent="-431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Easy to submit new opportunities</a:t>
            </a:r>
            <a:endParaRPr sz="3200"/>
          </a:p>
          <a:p>
            <a:pPr indent="-431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Hosted by the Bring up Nebraska Network</a:t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>
                <a:solidFill>
                  <a:schemeClr val="hlink"/>
                </a:solidFill>
                <a:hlinkClick r:id="rId3"/>
              </a:rPr>
              <a:t>Database Website</a:t>
            </a:r>
            <a:endParaRPr sz="3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"/>
          <p:cNvSpPr txBox="1"/>
          <p:nvPr>
            <p:ph idx="1" type="body"/>
          </p:nvPr>
        </p:nvSpPr>
        <p:spPr>
          <a:xfrm>
            <a:off x="628750" y="1820102"/>
            <a:ext cx="5070600" cy="32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000">
                <a:solidFill>
                  <a:srgbClr val="35141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Find free or reduced-cost resources like food, housing, financial assistance, health care, and more.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6" name="Google Shape;156;p10"/>
          <p:cNvSpPr txBox="1"/>
          <p:nvPr>
            <p:ph idx="2" type="body"/>
          </p:nvPr>
        </p:nvSpPr>
        <p:spPr>
          <a:xfrm>
            <a:off x="6782725" y="1756750"/>
            <a:ext cx="4642500" cy="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778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600" u="sng">
                <a:latin typeface="Century Gothic"/>
                <a:ea typeface="Century Gothic"/>
                <a:cs typeface="Century Gothic"/>
                <a:sym typeface="Century Gothic"/>
              </a:rPr>
              <a:t>Categories</a:t>
            </a:r>
            <a:endParaRPr sz="3600" u="sng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7" name="Google Shape;157;p10"/>
          <p:cNvPicPr preferRelativeResize="0"/>
          <p:nvPr/>
        </p:nvPicPr>
        <p:blipFill rotWithShape="1">
          <a:blip r:embed="rId3">
            <a:alphaModFix/>
          </a:blip>
          <a:srcRect b="0" l="0" r="72208" t="0"/>
          <a:stretch/>
        </p:blipFill>
        <p:spPr>
          <a:xfrm>
            <a:off x="2463850" y="5318425"/>
            <a:ext cx="3303602" cy="971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0"/>
          <p:cNvSpPr txBox="1"/>
          <p:nvPr>
            <p:ph idx="2" type="body"/>
          </p:nvPr>
        </p:nvSpPr>
        <p:spPr>
          <a:xfrm>
            <a:off x="6462550" y="2563300"/>
            <a:ext cx="2245800" cy="34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600">
                <a:latin typeface="Century Gothic"/>
                <a:ea typeface="Century Gothic"/>
                <a:cs typeface="Century Gothic"/>
                <a:sym typeface="Century Gothic"/>
              </a:rPr>
              <a:t>Food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600">
                <a:latin typeface="Century Gothic"/>
                <a:ea typeface="Century Gothic"/>
                <a:cs typeface="Century Gothic"/>
                <a:sym typeface="Century Gothic"/>
              </a:rPr>
              <a:t>Housing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600">
                <a:latin typeface="Century Gothic"/>
                <a:ea typeface="Century Gothic"/>
                <a:cs typeface="Century Gothic"/>
                <a:sym typeface="Century Gothic"/>
              </a:rPr>
              <a:t>Goods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600">
                <a:latin typeface="Century Gothic"/>
                <a:ea typeface="Century Gothic"/>
                <a:cs typeface="Century Gothic"/>
                <a:sym typeface="Century Gothic"/>
              </a:rPr>
              <a:t>Transit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600">
                <a:latin typeface="Century Gothic"/>
                <a:ea typeface="Century Gothic"/>
                <a:cs typeface="Century Gothic"/>
                <a:sym typeface="Century Gothic"/>
              </a:rPr>
              <a:t>Health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9" name="Google Shape;159;p10"/>
          <p:cNvSpPr txBox="1"/>
          <p:nvPr>
            <p:ph idx="2" type="body"/>
          </p:nvPr>
        </p:nvSpPr>
        <p:spPr>
          <a:xfrm>
            <a:off x="8844800" y="2563300"/>
            <a:ext cx="2799900" cy="34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600">
                <a:latin typeface="Century Gothic"/>
                <a:ea typeface="Century Gothic"/>
                <a:cs typeface="Century Gothic"/>
                <a:sym typeface="Century Gothic"/>
              </a:rPr>
              <a:t>Money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600">
                <a:latin typeface="Century Gothic"/>
                <a:ea typeface="Century Gothic"/>
                <a:cs typeface="Century Gothic"/>
                <a:sym typeface="Century Gothic"/>
              </a:rPr>
              <a:t>Care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600">
                <a:latin typeface="Century Gothic"/>
                <a:ea typeface="Century Gothic"/>
                <a:cs typeface="Century Gothic"/>
                <a:sym typeface="Century Gothic"/>
              </a:rPr>
              <a:t>Education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600">
                <a:latin typeface="Century Gothic"/>
                <a:ea typeface="Century Gothic"/>
                <a:cs typeface="Century Gothic"/>
                <a:sym typeface="Century Gothic"/>
              </a:rPr>
              <a:t>Work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600">
                <a:latin typeface="Century Gothic"/>
                <a:ea typeface="Century Gothic"/>
                <a:cs typeface="Century Gothic"/>
                <a:sym typeface="Century Gothic"/>
              </a:rPr>
              <a:t>Legal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0" name="Google Shape;160;p10"/>
          <p:cNvSpPr txBox="1"/>
          <p:nvPr>
            <p:ph type="title"/>
          </p:nvPr>
        </p:nvSpPr>
        <p:spPr>
          <a:xfrm>
            <a:off x="457350" y="367025"/>
            <a:ext cx="9942300" cy="107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findhelp.org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704e242405_0_0"/>
          <p:cNvSpPr txBox="1"/>
          <p:nvPr>
            <p:ph type="title"/>
          </p:nvPr>
        </p:nvSpPr>
        <p:spPr>
          <a:xfrm>
            <a:off x="493486" y="3759200"/>
            <a:ext cx="5065500" cy="25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entury Gothic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entury Gothic"/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166" name="Google Shape;166;g3704e242405_0_0"/>
          <p:cNvSpPr txBox="1"/>
          <p:nvPr>
            <p:ph idx="1" type="body"/>
          </p:nvPr>
        </p:nvSpPr>
        <p:spPr>
          <a:xfrm>
            <a:off x="6016125" y="5166475"/>
            <a:ext cx="6074400" cy="14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1778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 sz="3700"/>
              <a:t>bit.ly/NEFamFramework</a:t>
            </a:r>
            <a:endParaRPr b="1" sz="3700"/>
          </a:p>
        </p:txBody>
      </p:sp>
      <p:pic>
        <p:nvPicPr>
          <p:cNvPr id="167" name="Google Shape;167;g3704e242405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2571" y="361650"/>
            <a:ext cx="4913900" cy="491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37052d17129_1_57"/>
          <p:cNvSpPr txBox="1"/>
          <p:nvPr>
            <p:ph type="title"/>
          </p:nvPr>
        </p:nvSpPr>
        <p:spPr>
          <a:xfrm>
            <a:off x="493486" y="3759200"/>
            <a:ext cx="5065500" cy="25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60"/>
              <a:buFont typeface="Century Gothic"/>
              <a:buNone/>
            </a:pPr>
            <a:r>
              <a:rPr lang="en-US" sz="4360"/>
              <a:t>NE School, Family, and Community Engagement Framework</a:t>
            </a:r>
            <a:endParaRPr sz="4360"/>
          </a:p>
        </p:txBody>
      </p:sp>
      <p:sp>
        <p:nvSpPr>
          <p:cNvPr id="50" name="Google Shape;50;g37052d17129_1_57"/>
          <p:cNvSpPr txBox="1"/>
          <p:nvPr>
            <p:ph idx="1" type="body"/>
          </p:nvPr>
        </p:nvSpPr>
        <p:spPr>
          <a:xfrm>
            <a:off x="6016125" y="5166475"/>
            <a:ext cx="6074400" cy="14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1778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 sz="3700"/>
              <a:t>bit.ly/NEEngagement</a:t>
            </a:r>
            <a:endParaRPr b="1" sz="3700"/>
          </a:p>
        </p:txBody>
      </p:sp>
      <p:pic>
        <p:nvPicPr>
          <p:cNvPr id="51" name="Google Shape;51;g37052d17129_1_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5998" y="413425"/>
            <a:ext cx="4861675" cy="486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/>
        </p:nvSpPr>
        <p:spPr>
          <a:xfrm>
            <a:off x="1566750" y="2455175"/>
            <a:ext cx="8942100" cy="37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33333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AQuESTT provides a </a:t>
            </a:r>
            <a:r>
              <a:rPr lang="en-US" sz="1500">
                <a:solidFill>
                  <a:srgbClr val="33333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structure</a:t>
            </a:r>
            <a:r>
              <a:rPr lang="en-US" sz="1500">
                <a:solidFill>
                  <a:srgbClr val="33333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that is built on the understanding that school, family, and 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33333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community engagement: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Char char="●"/>
            </a:pPr>
            <a:r>
              <a:rPr b="1" lang="en-US" sz="1700">
                <a:solidFill>
                  <a:srgbClr val="33333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recognizes that families and the community play a role</a:t>
            </a:r>
            <a:r>
              <a:rPr lang="en-US" sz="1500">
                <a:solidFill>
                  <a:srgbClr val="33333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in advocating for educational opportunity and quality;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Char char="●"/>
            </a:pPr>
            <a:r>
              <a:rPr b="1" lang="en-US" sz="1700">
                <a:solidFill>
                  <a:srgbClr val="33333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is a shared responsibility</a:t>
            </a:r>
            <a:r>
              <a:rPr lang="en-US" sz="1500">
                <a:solidFill>
                  <a:srgbClr val="33333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of families, schools, and communities where knowledge is exchanged;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Char char="●"/>
            </a:pPr>
            <a:r>
              <a:rPr b="1" lang="en-US" sz="1700">
                <a:solidFill>
                  <a:srgbClr val="33333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focuses on culturally respectful partnerships</a:t>
            </a:r>
            <a:r>
              <a:rPr lang="en-US" sz="1500">
                <a:solidFill>
                  <a:srgbClr val="33333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that support student learning, at home, at school, and in the community;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Char char="●"/>
            </a:pPr>
            <a:r>
              <a:rPr b="1" lang="en-US" sz="1700">
                <a:solidFill>
                  <a:srgbClr val="33333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builds, sustains, and grows relationships</a:t>
            </a:r>
            <a:r>
              <a:rPr lang="en-US" sz="1500">
                <a:solidFill>
                  <a:srgbClr val="33333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that empower all students, families, and communities;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Char char="●"/>
            </a:pPr>
            <a:r>
              <a:rPr b="1" lang="en-US" sz="1700">
                <a:solidFill>
                  <a:srgbClr val="33333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is continuous across a child’s life</a:t>
            </a:r>
            <a:r>
              <a:rPr lang="en-US" sz="1500">
                <a:solidFill>
                  <a:srgbClr val="33333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spanning from birth to young adulthood;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Char char="●"/>
            </a:pPr>
            <a:r>
              <a:rPr b="1" lang="en-US" sz="1700">
                <a:solidFill>
                  <a:srgbClr val="33333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occurs in multiple settings</a:t>
            </a:r>
            <a:r>
              <a:rPr lang="en-US" sz="1500">
                <a:solidFill>
                  <a:srgbClr val="33333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where children and youth learn before, during, and after the regular school day as well as summer.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50022" y="1019847"/>
            <a:ext cx="1939901" cy="1939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9775" y="214450"/>
            <a:ext cx="4349776" cy="954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9"/>
          <p:cNvSpPr txBox="1"/>
          <p:nvPr/>
        </p:nvSpPr>
        <p:spPr>
          <a:xfrm>
            <a:off x="1566750" y="1541146"/>
            <a:ext cx="81582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Aligned with: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Positive Partnerships, Relationships, and Success Tenet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"/>
          <p:cNvSpPr txBox="1"/>
          <p:nvPr>
            <p:ph type="title"/>
          </p:nvPr>
        </p:nvSpPr>
        <p:spPr>
          <a:xfrm>
            <a:off x="1640114" y="145143"/>
            <a:ext cx="9942286" cy="1306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lang="en-US" sz="5400"/>
              <a:t>New Supporting Resources</a:t>
            </a:r>
            <a:endParaRPr/>
          </a:p>
        </p:txBody>
      </p:sp>
      <p:sp>
        <p:nvSpPr>
          <p:cNvPr id="65" name="Google Shape;65;p5"/>
          <p:cNvSpPr txBox="1"/>
          <p:nvPr>
            <p:ph idx="1" type="body"/>
          </p:nvPr>
        </p:nvSpPr>
        <p:spPr>
          <a:xfrm>
            <a:off x="580571" y="2017486"/>
            <a:ext cx="11001829" cy="44123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/>
              <a:t>7 Microlearning Videos</a:t>
            </a:r>
            <a:endParaRPr sz="3300"/>
          </a:p>
          <a:p>
            <a:pPr indent="-41275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en-US" sz="2900"/>
              <a:t>A</a:t>
            </a:r>
            <a:r>
              <a:rPr lang="en-US" sz="2900"/>
              <a:t>n intro video + </a:t>
            </a:r>
            <a:r>
              <a:rPr lang="en-US" sz="2900"/>
              <a:t>1 for each section of the Framework</a:t>
            </a:r>
            <a:endParaRPr sz="2900"/>
          </a:p>
          <a:p>
            <a:pPr indent="-41275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en-US" sz="2900"/>
              <a:t>3-5 min each</a:t>
            </a:r>
            <a:endParaRPr sz="29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/>
              <a:t>Family version of the Engagement Framework</a:t>
            </a:r>
            <a:endParaRPr sz="3300"/>
          </a:p>
          <a:p>
            <a:pPr indent="-41275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en-US" sz="2900"/>
              <a:t>4 sections</a:t>
            </a:r>
            <a:endParaRPr sz="2900"/>
          </a:p>
          <a:p>
            <a:pPr indent="-387350" lvl="1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Navigating the School System</a:t>
            </a:r>
            <a:endParaRPr sz="2500"/>
          </a:p>
          <a:p>
            <a:pPr indent="-387350" lvl="1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Communicating with Schools</a:t>
            </a:r>
            <a:endParaRPr sz="2500"/>
          </a:p>
          <a:p>
            <a:pPr indent="-387350" lvl="1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Advocating for Your Student</a:t>
            </a:r>
            <a:endParaRPr sz="2500"/>
          </a:p>
          <a:p>
            <a:pPr indent="-387350" lvl="1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Becoming More Involved</a:t>
            </a:r>
            <a:endParaRPr sz="2500"/>
          </a:p>
          <a:p>
            <a:pPr indent="-41275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en-US" sz="2900"/>
              <a:t>Can be split into single page fliers</a:t>
            </a:r>
            <a:endParaRPr sz="2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 txBox="1"/>
          <p:nvPr>
            <p:ph type="title"/>
          </p:nvPr>
        </p:nvSpPr>
        <p:spPr>
          <a:xfrm>
            <a:off x="580571" y="408667"/>
            <a:ext cx="1100182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885950" lvl="0" marL="1943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US"/>
              <a:t>Video: Why Family and Community Engagement?</a:t>
            </a:r>
            <a:endParaRPr/>
          </a:p>
        </p:txBody>
      </p:sp>
      <p:pic>
        <p:nvPicPr>
          <p:cNvPr id="71" name="Google Shape;71;p3" title="Family Engagement Video_Why Family &amp; Community Engagemen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6162" y="1764400"/>
            <a:ext cx="8510650" cy="478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7052d17129_1_3"/>
          <p:cNvSpPr txBox="1"/>
          <p:nvPr>
            <p:ph type="title"/>
          </p:nvPr>
        </p:nvSpPr>
        <p:spPr>
          <a:xfrm>
            <a:off x="580571" y="408667"/>
            <a:ext cx="11001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US"/>
              <a:t>Video: Active Family Engagement</a:t>
            </a:r>
            <a:endParaRPr/>
          </a:p>
        </p:txBody>
      </p:sp>
      <p:pic>
        <p:nvPicPr>
          <p:cNvPr id="77" name="Google Shape;77;g37052d17129_1_3" title="Family Engagement Video_Active Family Engagemen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3325" y="1536100"/>
            <a:ext cx="8805350" cy="495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7052d17129_1_8"/>
          <p:cNvSpPr txBox="1"/>
          <p:nvPr>
            <p:ph type="title"/>
          </p:nvPr>
        </p:nvSpPr>
        <p:spPr>
          <a:xfrm>
            <a:off x="580571" y="408667"/>
            <a:ext cx="11001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US"/>
              <a:t>Video: Safe and Welcoming Schools</a:t>
            </a:r>
            <a:endParaRPr/>
          </a:p>
        </p:txBody>
      </p:sp>
      <p:pic>
        <p:nvPicPr>
          <p:cNvPr id="83" name="Google Shape;83;g37052d17129_1_8" title="Family Engagement Video_Safe and Welcoming School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0513" y="1519075"/>
            <a:ext cx="8950973" cy="503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7052d17129_1_13"/>
          <p:cNvSpPr txBox="1"/>
          <p:nvPr>
            <p:ph type="title"/>
          </p:nvPr>
        </p:nvSpPr>
        <p:spPr>
          <a:xfrm>
            <a:off x="580571" y="408667"/>
            <a:ext cx="11001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US"/>
              <a:t>Video: Student Attendance</a:t>
            </a:r>
            <a:endParaRPr/>
          </a:p>
        </p:txBody>
      </p:sp>
      <p:pic>
        <p:nvPicPr>
          <p:cNvPr id="89" name="Google Shape;89;g37052d17129_1_13" title="Family Engagement Video_Student Attendanc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3750" y="1468200"/>
            <a:ext cx="9104501" cy="5121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7052d17129_1_18"/>
          <p:cNvSpPr txBox="1"/>
          <p:nvPr>
            <p:ph type="title"/>
          </p:nvPr>
        </p:nvSpPr>
        <p:spPr>
          <a:xfrm>
            <a:off x="580571" y="408667"/>
            <a:ext cx="11001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943100" lvl="0" marL="2057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US"/>
              <a:t>Video: Community Partnerships and Support Services</a:t>
            </a:r>
            <a:endParaRPr/>
          </a:p>
        </p:txBody>
      </p:sp>
      <p:pic>
        <p:nvPicPr>
          <p:cNvPr id="95" name="Google Shape;95;g37052d17129_1_18" title="Family Engagement Video_Community Partnerships and Support Service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8113" y="1734367"/>
            <a:ext cx="8566814" cy="4818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C6E7F13EA85046A771A3D221282E59" ma:contentTypeVersion="13" ma:contentTypeDescription="Create a new document." ma:contentTypeScope="" ma:versionID="0a1371b9acc125b74614d0dea7fbde5b">
  <xsd:schema xmlns:xsd="http://www.w3.org/2001/XMLSchema" xmlns:xs="http://www.w3.org/2001/XMLSchema" xmlns:p="http://schemas.microsoft.com/office/2006/metadata/properties" xmlns:ns2="998eb8c0-55ab-43a5-b91f-8b1b3af7a1de" xmlns:ns3="369010f5-c140-4df5-b747-cf01612f7f5a" targetNamespace="http://schemas.microsoft.com/office/2006/metadata/properties" ma:root="true" ma:fieldsID="3035b5884e73d9d3757b342919efb8c0" ns2:_="" ns3:_="">
    <xsd:import namespace="998eb8c0-55ab-43a5-b91f-8b1b3af7a1de"/>
    <xsd:import namespace="369010f5-c140-4df5-b747-cf01612f7f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8eb8c0-55ab-43a5-b91f-8b1b3af7a1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5a9d533b-2006-471a-be92-08f3dc1c64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9010f5-c140-4df5-b747-cf01612f7f5a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12ffe9c3-463e-4d7e-a165-5ce4411bc3e3}" ma:internalName="TaxCatchAll" ma:showField="CatchAllData" ma:web="369010f5-c140-4df5-b747-cf01612f7f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8eb8c0-55ab-43a5-b91f-8b1b3af7a1de">
      <Terms xmlns="http://schemas.microsoft.com/office/infopath/2007/PartnerControls"/>
    </lcf76f155ced4ddcb4097134ff3c332f>
    <TaxCatchAll xmlns="369010f5-c140-4df5-b747-cf01612f7f5a" xsi:nil="true"/>
  </documentManagement>
</p:properties>
</file>

<file path=customXml/itemProps1.xml><?xml version="1.0" encoding="utf-8"?>
<ds:datastoreItem xmlns:ds="http://schemas.openxmlformats.org/officeDocument/2006/customXml" ds:itemID="{C4203203-1DDB-4693-A55E-4E0AE0474B6A}"/>
</file>

<file path=customXml/itemProps2.xml><?xml version="1.0" encoding="utf-8"?>
<ds:datastoreItem xmlns:ds="http://schemas.openxmlformats.org/officeDocument/2006/customXml" ds:itemID="{E98F35F2-4150-4A9E-BE2A-939702BFB49B}"/>
</file>

<file path=customXml/itemProps3.xml><?xml version="1.0" encoding="utf-8"?>
<ds:datastoreItem xmlns:ds="http://schemas.openxmlformats.org/officeDocument/2006/customXml" ds:itemID="{E28E855D-826F-4329-8583-4F39489A5A97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Coffey, Jessie</dc:creator>
  <dcterms:created xsi:type="dcterms:W3CDTF">2025-06-30T17:07:59Z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0x01010034C6E7F13EA85046A771A3D221282E59</vt:lpwstr>
  </property>
</Properties>
</file>