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1" r:id="rId4"/>
    <p:sldMasterId id="2147483803" r:id="rId5"/>
    <p:sldMasterId id="2147483848" r:id="rId6"/>
  </p:sldMasterIdLst>
  <p:notesMasterIdLst>
    <p:notesMasterId r:id="rId29"/>
  </p:notesMasterIdLst>
  <p:handoutMasterIdLst>
    <p:handoutMasterId r:id="rId30"/>
  </p:handoutMasterIdLst>
  <p:sldIdLst>
    <p:sldId id="265" r:id="rId7"/>
    <p:sldId id="326" r:id="rId8"/>
    <p:sldId id="322" r:id="rId9"/>
    <p:sldId id="293" r:id="rId10"/>
    <p:sldId id="266" r:id="rId11"/>
    <p:sldId id="325" r:id="rId12"/>
    <p:sldId id="295" r:id="rId13"/>
    <p:sldId id="302" r:id="rId14"/>
    <p:sldId id="299" r:id="rId15"/>
    <p:sldId id="289" r:id="rId16"/>
    <p:sldId id="323" r:id="rId17"/>
    <p:sldId id="258" r:id="rId18"/>
    <p:sldId id="273" r:id="rId19"/>
    <p:sldId id="294" r:id="rId20"/>
    <p:sldId id="291" r:id="rId21"/>
    <p:sldId id="292" r:id="rId22"/>
    <p:sldId id="334" r:id="rId23"/>
    <p:sldId id="335" r:id="rId24"/>
    <p:sldId id="283" r:id="rId25"/>
    <p:sldId id="336" r:id="rId26"/>
    <p:sldId id="262" r:id="rId27"/>
    <p:sldId id="261" r:id="rId28"/>
  </p:sldIdLst>
  <p:sldSz cx="9144000" cy="6858000" type="screen4x3"/>
  <p:notesSz cx="7010400" cy="9223375"/>
  <p:embeddedFontLst>
    <p:embeddedFont>
      <p:font typeface="ADLaM Display" panose="02010000000000000000" pitchFamily="2" charset="0"/>
      <p:regular r:id="rId31"/>
    </p:embeddedFont>
    <p:embeddedFont>
      <p:font typeface="Algerian" panose="04020705040A02060702" pitchFamily="82" charset="0"/>
      <p:regular r:id="rId32"/>
    </p:embeddedFont>
    <p:embeddedFont>
      <p:font typeface="Arial Bold" panose="020B0704020202020204" pitchFamily="34" charset="0"/>
      <p:bold r:id="rId33"/>
    </p:embeddedFont>
    <p:embeddedFont>
      <p:font typeface="Cavolini" panose="03000502040302020204" pitchFamily="66" charset="0"/>
      <p:regular r:id="rId34"/>
      <p:bold r:id="rId35"/>
      <p:italic r:id="rId36"/>
      <p:boldItalic r:id="rId37"/>
    </p:embeddedFont>
    <p:embeddedFont>
      <p:font typeface="Chiller" panose="04020404031007020602" pitchFamily="82" charset="0"/>
      <p:regular r:id="rId38"/>
    </p:embeddedFont>
    <p:embeddedFont>
      <p:font typeface="Cooper Black" panose="0208090404030B020404" pitchFamily="18" charset="0"/>
      <p:regular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Gisha" panose="020B0502040204020203" pitchFamily="34" charset="-79"/>
      <p:regular r:id="rId44"/>
      <p:bold r:id="rId45"/>
    </p:embeddedFont>
    <p:embeddedFont>
      <p:font typeface="Goudy Stout" panose="0202090407030B020401" pitchFamily="18" charset="0"/>
      <p:regular r:id="rId46"/>
    </p:embeddedFont>
    <p:embeddedFont>
      <p:font typeface="Lucida Bright" panose="02040602050505020304" pitchFamily="18" charset="0"/>
      <p:regular r:id="rId47"/>
      <p:bold r:id="rId48"/>
      <p:italic r:id="rId49"/>
      <p:boldItalic r:id="rId50"/>
    </p:embeddedFont>
    <p:embeddedFont>
      <p:font typeface="Lucida Sans" panose="020B0602030504020204" pitchFamily="34" charset="0"/>
      <p:regular r:id="rId51"/>
      <p:bold r:id="rId52"/>
      <p:italic r:id="rId53"/>
      <p:boldItalic r:id="rId54"/>
    </p:embeddedFont>
    <p:embeddedFont>
      <p:font typeface="Montserrat" panose="00000500000000000000" pitchFamily="50" charset="0"/>
      <p:regular r:id="rId55"/>
      <p:bold r:id="rId56"/>
    </p:embeddedFont>
    <p:embeddedFont>
      <p:font typeface="Montserrat Black" panose="00000A00000000000000" pitchFamily="50" charset="0"/>
      <p:bold r:id="rId57"/>
    </p:embeddedFont>
    <p:embeddedFont>
      <p:font typeface="Montserrat Semi Bold" panose="00000700000000000000" pitchFamily="50" charset="0"/>
      <p:bold r:id="rId58"/>
    </p:embeddedFont>
    <p:embeddedFont>
      <p:font typeface="Narkisim" panose="020E0502050101010101" pitchFamily="34" charset="-79"/>
      <p:regular r:id="rId59"/>
    </p:embeddedFont>
    <p:embeddedFont>
      <p:font typeface="Palatino Linotype" panose="02040502050505030304" pitchFamily="18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Wingdings 3" panose="05040102010807070707" pitchFamily="18" charset="2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33"/>
    <a:srgbClr val="BABF33"/>
    <a:srgbClr val="FFC843"/>
    <a:srgbClr val="036080"/>
    <a:srgbClr val="7E99A9"/>
    <a:srgbClr val="B9C8D3"/>
    <a:srgbClr val="BB2054"/>
    <a:srgbClr val="0036C9"/>
    <a:srgbClr val="004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2732" autoAdjust="0"/>
  </p:normalViewPr>
  <p:slideViewPr>
    <p:cSldViewPr snapToGrid="0">
      <p:cViewPr varScale="1">
        <p:scale>
          <a:sx n="105" d="100"/>
          <a:sy n="105" d="100"/>
        </p:scale>
        <p:origin x="165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3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21.fntdata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9.fntdata"/><Relationship Id="rId34" Type="http://schemas.openxmlformats.org/officeDocument/2006/relationships/font" Target="fonts/font4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6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657D6-E5BC-4EEE-9B53-1F84CEA6298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319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319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D82DA-5D93-4F01-ABBC-62551827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965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4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73510-9A33-4C2D-814F-062FEB88BA13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52525"/>
            <a:ext cx="41497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38650"/>
            <a:ext cx="5607050" cy="3632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Helping People Live better Lives.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4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37D5-D888-482B-A8AA-31593E91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18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57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8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7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9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61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4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Helping People Live better Lives.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6937D5-D888-482B-A8AA-31593E913E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hyperlink" Target="dhhs.ne.gov" TargetMode="External"/><Relationship Id="rId5" Type="http://schemas.openxmlformats.org/officeDocument/2006/relationships/hyperlink" Target="mailto:First.Last@nebraska.gov" TargetMode="External"/><Relationship Id="rId4" Type="http://schemas.openxmlformats.org/officeDocument/2006/relationships/image" Target="../media/image8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dhhs.ne.gov" TargetMode="External"/><Relationship Id="rId2" Type="http://schemas.openxmlformats.org/officeDocument/2006/relationships/hyperlink" Target="mailto:First.Last@nebraska.gov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8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905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1-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92131" y="6356353"/>
            <a:ext cx="1712657" cy="365125"/>
          </a:xfrm>
          <a:prstGeom prst="rect">
            <a:avLst/>
          </a:prstGeom>
        </p:spPr>
        <p:txBody>
          <a:bodyPr/>
          <a:lstStyle/>
          <a:p>
            <a:fld id="{07E7C557-6977-4010-A8B0-973A074F99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081212"/>
            <a:ext cx="8670554" cy="4716953"/>
          </a:xfrm>
          <a:prstGeom prst="rect">
            <a:avLst/>
          </a:prstGeom>
        </p:spPr>
        <p:txBody>
          <a:bodyPr spcCol="274320"/>
          <a:lstStyle>
            <a:lvl2pPr marL="514350" indent="-17145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857250" indent="-1714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200150" indent="-1714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543050" indent="-1714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1"/>
            <a:r>
              <a:rPr lang="en-US" dirty="0"/>
              <a:t>Bulleted</a:t>
            </a:r>
          </a:p>
          <a:p>
            <a:pPr lvl="2"/>
            <a:r>
              <a:rPr lang="en-US" dirty="0"/>
              <a:t>Bulleted</a:t>
            </a:r>
          </a:p>
          <a:p>
            <a:pPr lvl="3"/>
            <a:r>
              <a:rPr lang="en-US" dirty="0"/>
              <a:t>Bulleted</a:t>
            </a:r>
          </a:p>
          <a:p>
            <a:pPr lvl="4"/>
            <a:r>
              <a:rPr lang="en-US" dirty="0"/>
              <a:t>Bulleted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0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81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10983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E5DA-8194-4399-B2CB-8EDA0DF3813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2842-5063-45EA-BA0B-A5F13426A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96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E5DA-8194-4399-B2CB-8EDA0DF3813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2842-5063-45EA-BA0B-A5F13426A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Title Page Rule Line"/>
          <p:cNvCxnSpPr/>
          <p:nvPr/>
        </p:nvCxnSpPr>
        <p:spPr>
          <a:xfrm>
            <a:off x="628650" y="3558784"/>
            <a:ext cx="7886700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ster Title"/>
          <p:cNvSpPr>
            <a:spLocks noGrp="1"/>
          </p:cNvSpPr>
          <p:nvPr>
            <p:ph type="title" hasCustomPrompt="1"/>
          </p:nvPr>
        </p:nvSpPr>
        <p:spPr>
          <a:xfrm>
            <a:off x="628650" y="1122366"/>
            <a:ext cx="7886700" cy="241792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300">
                <a:solidFill>
                  <a:srgbClr val="036080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628650" y="3703123"/>
            <a:ext cx="7886700" cy="1925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>
                <a:solidFill>
                  <a:srgbClr val="BABF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5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dy 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80116" y="1197396"/>
            <a:ext cx="8664262" cy="43906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Title Page Rule Line"/>
          <p:cNvCxnSpPr/>
          <p:nvPr/>
        </p:nvCxnSpPr>
        <p:spPr>
          <a:xfrm>
            <a:off x="280116" y="1064817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2-Co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80116" y="1200087"/>
            <a:ext cx="8664262" cy="4424858"/>
          </a:xfrm>
          <a:prstGeom prst="rect">
            <a:avLst/>
          </a:prstGeom>
        </p:spPr>
        <p:txBody>
          <a:bodyPr wrap="none" numCol="2" spcCol="45720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2-column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Title Page Rule Line"/>
          <p:cNvCxnSpPr/>
          <p:nvPr/>
        </p:nvCxnSpPr>
        <p:spPr>
          <a:xfrm>
            <a:off x="280116" y="1061546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Subhead Layout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ulleted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5" y="1787181"/>
            <a:ext cx="8664262" cy="3819295"/>
          </a:xfrm>
          <a:prstGeom prst="rect">
            <a:avLst/>
          </a:prstGeom>
        </p:spPr>
        <p:txBody>
          <a:bodyPr>
            <a:normAutofit/>
          </a:bodyPr>
          <a:lstStyle>
            <a:lvl1pPr marL="394335" indent="-257175" algn="l">
              <a:buClr>
                <a:srgbClr val="0036C9"/>
              </a:buClr>
              <a:buFont typeface="Wingdings 3" panose="05040102010807070707" pitchFamily="18" charset="2"/>
              <a:buChar char=""/>
              <a:defRPr lang="en-US" sz="1800" kern="1200" baseline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3824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213888"/>
            <a:ext cx="8664262" cy="55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BABF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bold subhead</a:t>
            </a:r>
          </a:p>
        </p:txBody>
      </p:sp>
      <p:cxnSp>
        <p:nvCxnSpPr>
          <p:cNvPr id="12" name="Title Page Rule Line"/>
          <p:cNvCxnSpPr/>
          <p:nvPr/>
        </p:nvCxnSpPr>
        <p:spPr>
          <a:xfrm>
            <a:off x="280116" y="1075347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Bullet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3824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Bulleted Text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5" y="1206627"/>
            <a:ext cx="8664262" cy="4362900"/>
          </a:xfrm>
          <a:prstGeom prst="rect">
            <a:avLst/>
          </a:prstGeom>
        </p:spPr>
        <p:txBody>
          <a:bodyPr lIns="0" tIns="45720" rIns="91440"/>
          <a:lstStyle>
            <a:lvl1pPr marL="342900" indent="-205740" algn="l">
              <a:lnSpc>
                <a:spcPct val="150000"/>
              </a:lnSpc>
              <a:spcBef>
                <a:spcPts val="0"/>
              </a:spcBef>
              <a:buClr>
                <a:srgbClr val="B9C8D3"/>
              </a:buClr>
              <a:buFont typeface="Wingdings 3" panose="05040102010807070707" pitchFamily="18" charset="2"/>
              <a:buChar char=""/>
              <a:defRPr lang="en-US" sz="1500" kern="1200" baseline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bulleted text</a:t>
            </a:r>
          </a:p>
        </p:txBody>
      </p:sp>
      <p:cxnSp>
        <p:nvCxnSpPr>
          <p:cNvPr id="10" name="Title Page Rule Line"/>
          <p:cNvCxnSpPr/>
          <p:nvPr/>
        </p:nvCxnSpPr>
        <p:spPr>
          <a:xfrm>
            <a:off x="280116" y="1064816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Ind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200087"/>
            <a:ext cx="8664262" cy="5732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BABF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bold subhead</a:t>
            </a:r>
          </a:p>
        </p:txBody>
      </p:sp>
      <p:sp>
        <p:nvSpPr>
          <p:cNvPr id="10" name="Bulleted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273825" y="2364505"/>
            <a:ext cx="8664262" cy="3230755"/>
          </a:xfrm>
          <a:prstGeom prst="rect">
            <a:avLst/>
          </a:prstGeom>
        </p:spPr>
        <p:txBody>
          <a:bodyPr/>
          <a:lstStyle>
            <a:lvl1pPr marL="685800" indent="-205740" algn="l">
              <a:buClr>
                <a:srgbClr val="BABF33"/>
              </a:buClr>
              <a:buFont typeface="Wingdings 3" panose="05040102010807070707" pitchFamily="18" charset="2"/>
              <a:buChar char=""/>
              <a:defRPr sz="1800">
                <a:solidFill>
                  <a:schemeClr val="tx1"/>
                </a:solidFill>
              </a:defRPr>
            </a:lvl1pPr>
            <a:lvl2pPr>
              <a:defRPr sz="1500"/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3824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Title Page Rule Line"/>
          <p:cNvCxnSpPr/>
          <p:nvPr/>
        </p:nvCxnSpPr>
        <p:spPr>
          <a:xfrm>
            <a:off x="273824" y="1061546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801086"/>
            <a:ext cx="8670554" cy="554181"/>
          </a:xfrm>
          <a:prstGeom prst="rect">
            <a:avLst/>
          </a:prstGeom>
        </p:spPr>
        <p:txBody>
          <a:bodyPr wrap="none" numCol="2" spcCol="45720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3-column text</a:t>
            </a:r>
          </a:p>
        </p:txBody>
      </p:sp>
    </p:spTree>
    <p:extLst>
      <p:ext uri="{BB962C8B-B14F-4D97-AF65-F5344CB8AC3E}">
        <p14:creationId xmlns:p14="http://schemas.microsoft.com/office/powerpoint/2010/main" val="14897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Subhead / 3-column /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081211"/>
            <a:ext cx="8664262" cy="5630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7E99A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657903"/>
            <a:ext cx="8670554" cy="4329942"/>
          </a:xfrm>
          <a:prstGeom prst="rect">
            <a:avLst/>
          </a:prstGeom>
        </p:spPr>
        <p:txBody>
          <a:bodyPr wrap="none" numCol="3" spcCol="27432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+mn-lt"/>
              </a:defRPr>
            </a:lvl1pPr>
            <a:lvl2pPr marL="514350" indent="-171450">
              <a:buFont typeface="Arial" panose="020B0604020202020204" pitchFamily="34" charset="0"/>
              <a:buChar char="•"/>
              <a:defRPr sz="1500">
                <a:latin typeface="+mn-lt"/>
              </a:defRPr>
            </a:lvl2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3-column text</a:t>
            </a:r>
          </a:p>
          <a:p>
            <a:pPr lvl="1"/>
            <a:r>
              <a:rPr lang="en-US" dirty="0"/>
              <a:t>Bulleted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0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Indent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ulleted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273825" y="1740928"/>
            <a:ext cx="8664262" cy="3810789"/>
          </a:xfrm>
          <a:prstGeom prst="rect">
            <a:avLst/>
          </a:prstGeom>
        </p:spPr>
        <p:txBody>
          <a:bodyPr/>
          <a:lstStyle>
            <a:lvl1pPr marL="685800" indent="-205740" algn="l">
              <a:buClr>
                <a:srgbClr val="BABF33"/>
              </a:buClr>
              <a:buFont typeface="Wingdings 3" panose="05040102010807070707" pitchFamily="18" charset="2"/>
              <a:buChar char=""/>
              <a:tabLst>
                <a:tab pos="137160" algn="l"/>
              </a:tabLst>
              <a:defRPr sz="2100">
                <a:solidFill>
                  <a:schemeClr val="tx1"/>
                </a:solidFill>
              </a:defRPr>
            </a:lvl1pPr>
            <a:lvl2pPr defTabSz="1371600">
              <a:defRPr sz="1500"/>
            </a:lvl2pPr>
            <a:lvl4pPr marL="1028700" indent="-205740">
              <a:spcBef>
                <a:spcPts val="750"/>
              </a:spcBef>
              <a:buClr>
                <a:srgbClr val="BABF33"/>
              </a:buClr>
              <a:defRPr/>
            </a:lvl4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3824" y="365126"/>
            <a:ext cx="8664262" cy="696420"/>
          </a:xfrm>
          <a:prstGeom prst="rect">
            <a:avLst/>
          </a:prstGeom>
        </p:spPr>
        <p:txBody>
          <a:bodyPr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Title Page Rule Line"/>
          <p:cNvCxnSpPr/>
          <p:nvPr/>
        </p:nvCxnSpPr>
        <p:spPr>
          <a:xfrm>
            <a:off x="280116" y="1159110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234450"/>
            <a:ext cx="8670554" cy="486552"/>
          </a:xfrm>
          <a:prstGeom prst="rect">
            <a:avLst/>
          </a:prstGeom>
        </p:spPr>
        <p:txBody>
          <a:bodyPr wrap="none" numCol="2" spcCol="45720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2-column</a:t>
            </a:r>
          </a:p>
        </p:txBody>
      </p:sp>
    </p:spTree>
    <p:extLst>
      <p:ext uri="{BB962C8B-B14F-4D97-AF65-F5344CB8AC3E}">
        <p14:creationId xmlns:p14="http://schemas.microsoft.com/office/powerpoint/2010/main" val="3204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ller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80117" y="1238133"/>
            <a:ext cx="3133517" cy="49079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82921" y="1238132"/>
            <a:ext cx="3606285" cy="39882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549255" y="1238132"/>
            <a:ext cx="1598047" cy="19665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549255" y="3374909"/>
            <a:ext cx="1620440" cy="18514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0117" y="365126"/>
            <a:ext cx="8608563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Title Page Rule Line"/>
          <p:cNvCxnSpPr/>
          <p:nvPr/>
        </p:nvCxnSpPr>
        <p:spPr>
          <a:xfrm>
            <a:off x="280116" y="1075347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0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d DHHS 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head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2755764"/>
            <a:ext cx="7859047" cy="774839"/>
          </a:xfrm>
          <a:prstGeom prst="rect">
            <a:avLst/>
          </a:prstGeom>
          <a:noFill/>
        </p:spPr>
        <p:txBody>
          <a:bodyPr anchor="t" anchorCtr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800">
                <a:solidFill>
                  <a:srgbClr val="5690E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Title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Department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218" y="6065378"/>
            <a:ext cx="1256937" cy="438850"/>
            <a:chOff x="4913982" y="5342258"/>
            <a:chExt cx="1675916" cy="463617"/>
          </a:xfrm>
          <a:effectLst>
            <a:reflection stA="41000" endPos="65000" dist="50800" dir="5400000" sy="-100000" algn="bl" rotWithShape="0"/>
          </a:effectLst>
        </p:grpSpPr>
        <p:pic>
          <p:nvPicPr>
            <p:cNvPr id="5" name="Twitter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982" y="5342258"/>
              <a:ext cx="467498" cy="457200"/>
            </a:xfrm>
            <a:prstGeom prst="rect">
              <a:avLst/>
            </a:prstGeom>
          </p:spPr>
        </p:pic>
        <p:pic>
          <p:nvPicPr>
            <p:cNvPr id="6" name="You Tub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001" y="5348675"/>
              <a:ext cx="457200" cy="457200"/>
            </a:xfrm>
            <a:prstGeom prst="rect">
              <a:avLst/>
            </a:prstGeom>
          </p:spPr>
        </p:pic>
        <p:pic>
          <p:nvPicPr>
            <p:cNvPr id="7" name="Facebook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698" y="5342258"/>
              <a:ext cx="457200" cy="457200"/>
            </a:xfrm>
            <a:prstGeom prst="rect">
              <a:avLst/>
            </a:prstGeom>
          </p:spPr>
        </p:pic>
      </p:grpSp>
      <p:sp>
        <p:nvSpPr>
          <p:cNvPr id="11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2240669"/>
            <a:ext cx="7859047" cy="469563"/>
          </a:xfrm>
          <a:prstGeom prst="rect">
            <a:avLst/>
          </a:prstGeom>
          <a:solidFill>
            <a:srgbClr val="BABF3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marL="0" indent="0" algn="ctr">
              <a:buClr>
                <a:srgbClr val="0036C9"/>
              </a:buClr>
              <a:buFont typeface="Wingdings 3" panose="05040102010807070707" pitchFamily="18" charset="2"/>
              <a:buNone/>
              <a:defRPr sz="2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Contact Name</a:t>
            </a:r>
          </a:p>
        </p:txBody>
      </p:sp>
      <p:sp>
        <p:nvSpPr>
          <p:cNvPr id="13" name="Additonal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630065" y="4628162"/>
            <a:ext cx="7859047" cy="657500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36C9"/>
              </a:buClr>
              <a:buFontTx/>
              <a:buNone/>
              <a:tabLst>
                <a:tab pos="137160" algn="l"/>
              </a:tabLst>
              <a:defRPr sz="900" baseline="0">
                <a:solidFill>
                  <a:schemeClr val="tx1"/>
                </a:solidFill>
                <a:latin typeface="+mn-lt"/>
              </a:defRPr>
            </a:lvl1pPr>
            <a:lvl2pPr defTabSz="1371600">
              <a:defRPr/>
            </a:lvl2pPr>
            <a:lvl4pPr marL="822960" indent="0">
              <a:spcBef>
                <a:spcPts val="750"/>
              </a:spcBef>
              <a:buClr>
                <a:schemeClr val="accent1"/>
              </a:buClr>
              <a:buFontTx/>
              <a:buNone/>
              <a:defRPr/>
            </a:lvl4pPr>
          </a:lstStyle>
          <a:p>
            <a:pPr lvl="0"/>
            <a:r>
              <a:rPr lang="en-US" dirty="0"/>
              <a:t>Click to add additional text</a:t>
            </a:r>
          </a:p>
        </p:txBody>
      </p:sp>
      <p:sp>
        <p:nvSpPr>
          <p:cNvPr id="14" name="Email Text"/>
          <p:cNvSpPr>
            <a:spLocks noGrp="1"/>
          </p:cNvSpPr>
          <p:nvPr>
            <p:ph type="body" sz="quarter" idx="14" hasCustomPrompt="1"/>
          </p:nvPr>
        </p:nvSpPr>
        <p:spPr>
          <a:xfrm>
            <a:off x="635074" y="3644147"/>
            <a:ext cx="7859047" cy="4050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0036C9"/>
              </a:buClr>
              <a:buFontTx/>
              <a:buNone/>
              <a:tabLst>
                <a:tab pos="137160" algn="l"/>
              </a:tabLst>
              <a:defRPr lang="en-US" sz="1200" b="0" kern="1200" baseline="0" dirty="0" smtClean="0">
                <a:solidFill>
                  <a:srgbClr val="036080"/>
                </a:solidFill>
                <a:latin typeface="+mn-lt"/>
                <a:ea typeface="+mn-ea"/>
                <a:cs typeface="+mn-cs"/>
              </a:defRPr>
            </a:lvl1pPr>
            <a:lvl2pPr defTabSz="1371600">
              <a:defRPr/>
            </a:lvl2pPr>
            <a:lvl4pPr marL="822960" indent="0">
              <a:spcBef>
                <a:spcPts val="750"/>
              </a:spcBef>
              <a:buClr>
                <a:schemeClr val="accent1"/>
              </a:buClr>
              <a:buFontTx/>
              <a:buNone/>
              <a:defRPr/>
            </a:lvl4pPr>
          </a:lstStyle>
          <a:p>
            <a:pPr lvl="0"/>
            <a:r>
              <a:rPr lang="en-US" dirty="0">
                <a:solidFill>
                  <a:schemeClr val="accent2">
                    <a:lumMod val="50000"/>
                  </a:schemeClr>
                </a:solidFill>
                <a:hlinkClick r:id="rId5"/>
              </a:rPr>
              <a:t>First.Last@nebraska.gov</a:t>
            </a:r>
            <a:endParaRPr lang="en-US" dirty="0"/>
          </a:p>
        </p:txBody>
      </p:sp>
      <p:sp>
        <p:nvSpPr>
          <p:cNvPr id="16" name="Website"/>
          <p:cNvSpPr txBox="1">
            <a:spLocks/>
          </p:cNvSpPr>
          <p:nvPr/>
        </p:nvSpPr>
        <p:spPr>
          <a:xfrm>
            <a:off x="1738614" y="6123378"/>
            <a:ext cx="1611436" cy="427153"/>
          </a:xfrm>
          <a:prstGeom prst="rect">
            <a:avLst/>
          </a:prstGeom>
          <a:noFill/>
          <a:ln>
            <a:solidFill>
              <a:srgbClr val="5690E2"/>
            </a:solidFill>
          </a:ln>
          <a:effectLst>
            <a:softEdge rad="0"/>
          </a:effec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36080"/>
                </a:solidFill>
                <a:latin typeface="Gisha" panose="020B0502040204020203" pitchFamily="34" charset="-79"/>
                <a:cs typeface="Gisha" panose="020B0502040204020203" pitchFamily="34" charset="-79"/>
                <a:hlinkClick r:id="rId6"/>
              </a:rPr>
              <a:t>dhhs.ne.gov</a:t>
            </a:r>
            <a:endParaRPr lang="en-US" sz="1800" b="1" dirty="0">
              <a:solidFill>
                <a:srgbClr val="03608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Website"/>
          <p:cNvSpPr txBox="1">
            <a:spLocks/>
          </p:cNvSpPr>
          <p:nvPr/>
        </p:nvSpPr>
        <p:spPr>
          <a:xfrm>
            <a:off x="3759414" y="5402456"/>
            <a:ext cx="1611436" cy="438851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0"/>
              </a:lnSpc>
            </a:pPr>
            <a:r>
              <a:rPr lang="en-US" sz="1050" b="1" dirty="0">
                <a:solidFill>
                  <a:schemeClr val="tx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DHHS Helpline:</a:t>
            </a:r>
          </a:p>
          <a:p>
            <a:pPr>
              <a:lnSpc>
                <a:spcPts val="900"/>
              </a:lnSpc>
            </a:pPr>
            <a:r>
              <a:rPr lang="en-US" sz="788" b="0" dirty="0">
                <a:solidFill>
                  <a:schemeClr val="tx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800-254-4202</a:t>
            </a:r>
          </a:p>
          <a:p>
            <a:pPr>
              <a:lnSpc>
                <a:spcPts val="900"/>
              </a:lnSpc>
            </a:pPr>
            <a:r>
              <a:rPr lang="en-US" sz="788" b="0" dirty="0">
                <a:solidFill>
                  <a:schemeClr val="tx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DHHS.helpline@Nebraska.gov</a:t>
            </a:r>
          </a:p>
        </p:txBody>
      </p:sp>
      <p:sp>
        <p:nvSpPr>
          <p:cNvPr id="15" name="Phone"/>
          <p:cNvSpPr txBox="1"/>
          <p:nvPr/>
        </p:nvSpPr>
        <p:spPr>
          <a:xfrm>
            <a:off x="635074" y="4109007"/>
            <a:ext cx="785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Montserrat Black" panose="00000A00000000000000" pitchFamily="50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0663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495192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Subhead / 3-column /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081211"/>
            <a:ext cx="8664262" cy="5630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7E99A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657903"/>
            <a:ext cx="8670554" cy="4329942"/>
          </a:xfrm>
          <a:prstGeom prst="rect">
            <a:avLst/>
          </a:prstGeom>
        </p:spPr>
        <p:txBody>
          <a:bodyPr wrap="none" numCol="3" spcCol="27432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+mn-lt"/>
              </a:defRPr>
            </a:lvl1pPr>
            <a:lvl2pPr marL="514350" indent="-171450">
              <a:buFont typeface="Arial" panose="020B0604020202020204" pitchFamily="34" charset="0"/>
              <a:buChar char="•"/>
              <a:defRPr sz="1500">
                <a:latin typeface="+mn-lt"/>
              </a:defRPr>
            </a:lvl2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3-column text</a:t>
            </a:r>
          </a:p>
          <a:p>
            <a:pPr lvl="1"/>
            <a:r>
              <a:rPr lang="en-US" dirty="0"/>
              <a:t>Bulleted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0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2-colum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80116" y="1073568"/>
            <a:ext cx="8664262" cy="5060532"/>
          </a:xfrm>
          <a:prstGeom prst="rect">
            <a:avLst/>
          </a:prstGeom>
        </p:spPr>
        <p:txBody>
          <a:bodyPr numCol="2" spcCol="274320"/>
          <a:lstStyle>
            <a:lvl1pPr marL="128588" indent="-128588" algn="l">
              <a:buClr>
                <a:srgbClr val="7E99A9"/>
              </a:buClr>
              <a:buFont typeface="Wingdings 3" panose="05040102010807070707" pitchFamily="18" charset="2"/>
              <a:buChar char=""/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2-column</a:t>
            </a:r>
          </a:p>
        </p:txBody>
      </p:sp>
      <p:cxnSp>
        <p:nvCxnSpPr>
          <p:cNvPr id="8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head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2755764"/>
            <a:ext cx="7859047" cy="774839"/>
          </a:xfrm>
          <a:prstGeom prst="rect">
            <a:avLst/>
          </a:prstGeom>
          <a:noFill/>
        </p:spPr>
        <p:txBody>
          <a:bodyPr anchor="t" anchorCtr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800">
                <a:solidFill>
                  <a:srgbClr val="03608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1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2240669"/>
            <a:ext cx="7859047" cy="469563"/>
          </a:xfrm>
          <a:prstGeom prst="rect">
            <a:avLst/>
          </a:prstGeom>
          <a:solidFill>
            <a:srgbClr val="03608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marL="0" indent="0" algn="ctr">
              <a:buClr>
                <a:srgbClr val="0036C9"/>
              </a:buClr>
              <a:buFont typeface="Wingdings 3" panose="05040102010807070707" pitchFamily="18" charset="2"/>
              <a:buNone/>
              <a:defRPr sz="21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Contact Name</a:t>
            </a:r>
          </a:p>
        </p:txBody>
      </p:sp>
      <p:sp>
        <p:nvSpPr>
          <p:cNvPr id="13" name="Additonal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630065" y="4610338"/>
            <a:ext cx="7859047" cy="765965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36C9"/>
              </a:buClr>
              <a:buFontTx/>
              <a:buNone/>
              <a:tabLst>
                <a:tab pos="137160" algn="l"/>
              </a:tabLst>
              <a:defRPr sz="900" baseline="0">
                <a:solidFill>
                  <a:schemeClr val="tx1"/>
                </a:solidFill>
                <a:latin typeface="+mn-lt"/>
              </a:defRPr>
            </a:lvl1pPr>
            <a:lvl2pPr defTabSz="1371600">
              <a:defRPr/>
            </a:lvl2pPr>
            <a:lvl4pPr marL="822960" indent="0">
              <a:spcBef>
                <a:spcPts val="750"/>
              </a:spcBef>
              <a:buClr>
                <a:schemeClr val="accent1"/>
              </a:buClr>
              <a:buFontTx/>
              <a:buNone/>
              <a:defRPr/>
            </a:lvl4pPr>
          </a:lstStyle>
          <a:p>
            <a:pPr lvl="0"/>
            <a:r>
              <a:rPr lang="en-US" dirty="0"/>
              <a:t>Click to add additional text</a:t>
            </a:r>
          </a:p>
        </p:txBody>
      </p:sp>
      <p:sp>
        <p:nvSpPr>
          <p:cNvPr id="14" name="Email Text"/>
          <p:cNvSpPr>
            <a:spLocks noGrp="1"/>
          </p:cNvSpPr>
          <p:nvPr>
            <p:ph type="body" sz="quarter" idx="14" hasCustomPrompt="1"/>
          </p:nvPr>
        </p:nvSpPr>
        <p:spPr>
          <a:xfrm>
            <a:off x="635074" y="3585624"/>
            <a:ext cx="7859047" cy="463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0036C9"/>
              </a:buClr>
              <a:buFontTx/>
              <a:buNone/>
              <a:tabLst>
                <a:tab pos="137160" algn="l"/>
              </a:tabLst>
              <a:defRPr lang="en-US" sz="1200" b="0" kern="1200" baseline="0" dirty="0" smtClean="0">
                <a:solidFill>
                  <a:srgbClr val="7E99A9"/>
                </a:solidFill>
                <a:latin typeface="+mn-lt"/>
                <a:ea typeface="+mn-ea"/>
                <a:cs typeface="+mn-cs"/>
              </a:defRPr>
            </a:lvl1pPr>
            <a:lvl2pPr defTabSz="1371600">
              <a:defRPr/>
            </a:lvl2pPr>
            <a:lvl4pPr marL="822960" indent="0">
              <a:spcBef>
                <a:spcPts val="750"/>
              </a:spcBef>
              <a:buClr>
                <a:schemeClr val="accent1"/>
              </a:buClr>
              <a:buFontTx/>
              <a:buNone/>
              <a:defRPr/>
            </a:lvl4pPr>
          </a:lstStyle>
          <a:p>
            <a:pPr lvl="0"/>
            <a:r>
              <a:rPr lang="en-US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First.Last@nebraska.gov</a:t>
            </a:r>
            <a:endParaRPr lang="en-US" dirty="0"/>
          </a:p>
        </p:txBody>
      </p:sp>
      <p:sp>
        <p:nvSpPr>
          <p:cNvPr id="16" name="Website"/>
          <p:cNvSpPr txBox="1">
            <a:spLocks/>
          </p:cNvSpPr>
          <p:nvPr/>
        </p:nvSpPr>
        <p:spPr>
          <a:xfrm>
            <a:off x="3896249" y="5431323"/>
            <a:ext cx="1341455" cy="361538"/>
          </a:xfrm>
          <a:prstGeom prst="rect">
            <a:avLst/>
          </a:prstGeom>
          <a:noFill/>
          <a:ln>
            <a:solidFill>
              <a:srgbClr val="FFC843"/>
            </a:solidFill>
          </a:ln>
          <a:effectLst>
            <a:softEdge rad="0"/>
          </a:effec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spc="53" baseline="0" dirty="0">
                <a:solidFill>
                  <a:srgbClr val="036080"/>
                </a:solidFill>
                <a:latin typeface="+mj-lt"/>
                <a:cs typeface="Gisha" panose="020B0502040204020203" pitchFamily="34" charset="-79"/>
                <a:hlinkClick r:id="rId3"/>
              </a:rPr>
              <a:t>dhhs.ne.gov</a:t>
            </a:r>
            <a:endParaRPr lang="en-US" sz="1200" b="1" spc="53" baseline="0" dirty="0">
              <a:solidFill>
                <a:srgbClr val="036080"/>
              </a:solidFill>
              <a:latin typeface="+mj-lt"/>
              <a:cs typeface="Gisha" panose="020B0502040204020203" pitchFamily="34" charset="-79"/>
            </a:endParaRPr>
          </a:p>
        </p:txBody>
      </p:sp>
      <p:pic>
        <p:nvPicPr>
          <p:cNvPr id="7" name="Faceboo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42" y="5360085"/>
            <a:ext cx="342900" cy="432776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 userDrawn="1"/>
        </p:nvSpPr>
        <p:spPr>
          <a:xfrm>
            <a:off x="1548320" y="5834091"/>
            <a:ext cx="576957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@NEDHHS</a:t>
            </a:r>
            <a:endParaRPr lang="en-US" sz="638" dirty="0"/>
          </a:p>
        </p:txBody>
      </p:sp>
      <p:pic>
        <p:nvPicPr>
          <p:cNvPr id="5" name="Twitter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3" y="5360085"/>
            <a:ext cx="350624" cy="43277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3430" y="5834091"/>
            <a:ext cx="576957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@NEDHHS</a:t>
            </a:r>
            <a:endParaRPr lang="en-US" sz="638" dirty="0"/>
          </a:p>
        </p:txBody>
      </p:sp>
      <p:pic>
        <p:nvPicPr>
          <p:cNvPr id="6" name="You Tube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44" y="5366159"/>
            <a:ext cx="342900" cy="432776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17465" y="5834091"/>
            <a:ext cx="910369" cy="19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NebraskaDHHS</a:t>
            </a:r>
            <a:endParaRPr lang="en-US" sz="638" dirty="0"/>
          </a:p>
        </p:txBody>
      </p:sp>
      <p:sp>
        <p:nvSpPr>
          <p:cNvPr id="18" name="Email Text"/>
          <p:cNvSpPr>
            <a:spLocks noGrp="1"/>
          </p:cNvSpPr>
          <p:nvPr>
            <p:ph type="body" sz="quarter" idx="15" hasCustomPrompt="1"/>
          </p:nvPr>
        </p:nvSpPr>
        <p:spPr>
          <a:xfrm>
            <a:off x="635074" y="4049200"/>
            <a:ext cx="7859047" cy="525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Clr>
                <a:srgbClr val="0036C9"/>
              </a:buClr>
              <a:buFontTx/>
              <a:buNone/>
              <a:tabLst>
                <a:tab pos="137160" algn="l"/>
              </a:tabLst>
              <a:defRPr lang="en-US" sz="1800" b="0" kern="1200" baseline="0" dirty="0" smtClean="0">
                <a:solidFill>
                  <a:srgbClr val="7E99A9"/>
                </a:solidFill>
                <a:latin typeface="+mn-lt"/>
                <a:ea typeface="+mn-ea"/>
                <a:cs typeface="+mn-cs"/>
              </a:defRPr>
            </a:lvl1pPr>
            <a:lvl2pPr defTabSz="1371600">
              <a:defRPr/>
            </a:lvl2pPr>
            <a:lvl4pPr marL="822960" indent="0">
              <a:spcBef>
                <a:spcPts val="750"/>
              </a:spcBef>
              <a:buClr>
                <a:schemeClr val="accent1"/>
              </a:buClr>
              <a:buFontTx/>
              <a:buNone/>
              <a:defRPr/>
            </a:lvl4pPr>
          </a:lstStyle>
          <a:p>
            <a:pPr lvl="0"/>
            <a:r>
              <a:rPr lang="en-US" dirty="0"/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8568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69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E5DA-8194-4399-B2CB-8EDA0DF3813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2842-5063-45EA-BA0B-A5F13426A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0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8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/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8"/>
            <a:ext cx="7886700" cy="131619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Headline</a:t>
            </a:r>
          </a:p>
        </p:txBody>
      </p:sp>
    </p:spTree>
    <p:extLst>
      <p:ext uri="{BB962C8B-B14F-4D97-AF65-F5344CB8AC3E}">
        <p14:creationId xmlns:p14="http://schemas.microsoft.com/office/powerpoint/2010/main" val="327099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4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3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85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E5DA-8194-4399-B2CB-8EDA0DF3813B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2842-5063-45EA-BA0B-A5F13426A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92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24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2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57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59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3363574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 Subhead / 3-column /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081211"/>
            <a:ext cx="8664262" cy="5630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7E99A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657903"/>
            <a:ext cx="8670554" cy="4329942"/>
          </a:xfrm>
          <a:prstGeom prst="rect">
            <a:avLst/>
          </a:prstGeom>
        </p:spPr>
        <p:txBody>
          <a:bodyPr wrap="none" numCol="3" spcCol="27432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+mn-lt"/>
              </a:defRPr>
            </a:lvl1pPr>
            <a:lvl2pPr marL="514350" indent="-171450">
              <a:buFont typeface="Arial" panose="020B0604020202020204" pitchFamily="34" charset="0"/>
              <a:buChar char="•"/>
              <a:defRPr sz="1500">
                <a:latin typeface="+mn-lt"/>
              </a:defRPr>
            </a:lvl2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3-column text</a:t>
            </a:r>
          </a:p>
          <a:p>
            <a:pPr lvl="1"/>
            <a:r>
              <a:rPr lang="en-US" dirty="0"/>
              <a:t>Bulleted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0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tle Page Rule Line"/>
          <p:cNvCxnSpPr/>
          <p:nvPr userDrawn="1"/>
        </p:nvCxnSpPr>
        <p:spPr>
          <a:xfrm>
            <a:off x="628650" y="2443431"/>
            <a:ext cx="7886700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Master Title"/>
          <p:cNvSpPr>
            <a:spLocks noGrp="1"/>
          </p:cNvSpPr>
          <p:nvPr>
            <p:ph type="title" hasCustomPrompt="1"/>
          </p:nvPr>
        </p:nvSpPr>
        <p:spPr>
          <a:xfrm>
            <a:off x="628650" y="7013"/>
            <a:ext cx="7886700" cy="241792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300">
                <a:solidFill>
                  <a:srgbClr val="036080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idx="1" hasCustomPrompt="1"/>
          </p:nvPr>
        </p:nvSpPr>
        <p:spPr>
          <a:xfrm>
            <a:off x="628650" y="2587770"/>
            <a:ext cx="7886700" cy="1925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400">
                <a:solidFill>
                  <a:srgbClr val="7E99A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8995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1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80116" y="1073568"/>
            <a:ext cx="8664262" cy="50605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1-column</a:t>
            </a:r>
          </a:p>
        </p:txBody>
      </p:sp>
      <p:cxnSp>
        <p:nvCxnSpPr>
          <p:cNvPr id="6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7126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1-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ulleted Text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5" y="1073279"/>
            <a:ext cx="8664262" cy="5060823"/>
          </a:xfrm>
          <a:prstGeom prst="rect">
            <a:avLst/>
          </a:prstGeom>
        </p:spPr>
        <p:txBody>
          <a:bodyPr lIns="0" tIns="45720" rIns="91440" spcCol="274320"/>
          <a:lstStyle>
            <a:lvl1pPr marL="342900" indent="-205740" algn="l">
              <a:lnSpc>
                <a:spcPct val="150000"/>
              </a:lnSpc>
              <a:spcBef>
                <a:spcPts val="0"/>
              </a:spcBef>
              <a:buClr>
                <a:srgbClr val="B9C8D3"/>
              </a:buClr>
              <a:buFont typeface="Wingdings 3" panose="05040102010807070707" pitchFamily="18" charset="2"/>
              <a:buChar char=""/>
              <a:defRPr lang="en-US" sz="1350" kern="1200" baseline="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1-column bulleted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1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5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Subhead /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ted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5" y="1653828"/>
            <a:ext cx="8664262" cy="4480272"/>
          </a:xfrm>
          <a:prstGeom prst="rect">
            <a:avLst/>
          </a:prstGeom>
        </p:spPr>
        <p:txBody>
          <a:bodyPr spcCol="274320">
            <a:normAutofit/>
          </a:bodyPr>
          <a:lstStyle>
            <a:lvl1pPr marL="394335" indent="-257175" algn="l">
              <a:buClr>
                <a:srgbClr val="0036C9"/>
              </a:buClr>
              <a:buFont typeface="Wingdings 3" panose="05040102010807070707" pitchFamily="18" charset="2"/>
              <a:buChar char=""/>
              <a:defRPr lang="en-US" sz="1800" kern="1200" baseline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>
              <a:buFont typeface="Arial" panose="020B0604020202020204" pitchFamily="34" charset="0"/>
              <a:buChar char="•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US" dirty="0"/>
              <a:t>Bulleted</a:t>
            </a:r>
          </a:p>
          <a:p>
            <a:pPr lvl="2"/>
            <a:r>
              <a:rPr lang="en-US" dirty="0"/>
              <a:t>Bulleted</a:t>
            </a:r>
          </a:p>
          <a:p>
            <a:pPr lvl="3"/>
            <a:r>
              <a:rPr lang="en-US" dirty="0"/>
              <a:t>Bulleted</a:t>
            </a:r>
          </a:p>
          <a:p>
            <a:pPr lvl="4"/>
            <a:r>
              <a:rPr lang="en-US" dirty="0"/>
              <a:t>Bulleted</a:t>
            </a:r>
          </a:p>
        </p:txBody>
      </p:sp>
      <p:sp>
        <p:nvSpPr>
          <p:cNvPr id="6" name="Page Subhead Bold"/>
          <p:cNvSpPr>
            <a:spLocks noGrp="1"/>
          </p:cNvSpPr>
          <p:nvPr>
            <p:ph type="body" sz="quarter" idx="12" hasCustomPrompt="1"/>
          </p:nvPr>
        </p:nvSpPr>
        <p:spPr>
          <a:xfrm>
            <a:off x="273824" y="1080538"/>
            <a:ext cx="8664262" cy="55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36C9"/>
              </a:buClr>
              <a:buFont typeface="Wingdings 3" panose="05040102010807070707" pitchFamily="18" charset="2"/>
              <a:buNone/>
              <a:defRPr sz="1800" b="0">
                <a:solidFill>
                  <a:srgbClr val="7E99A9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9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87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-column /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Text 3-col"/>
          <p:cNvSpPr>
            <a:spLocks noGrp="1"/>
          </p:cNvSpPr>
          <p:nvPr>
            <p:ph type="body" sz="quarter" idx="11" hasCustomPrompt="1"/>
          </p:nvPr>
        </p:nvSpPr>
        <p:spPr>
          <a:xfrm>
            <a:off x="273823" y="1081213"/>
            <a:ext cx="8670554" cy="4936131"/>
          </a:xfrm>
          <a:prstGeom prst="rect">
            <a:avLst/>
          </a:prstGeom>
        </p:spPr>
        <p:txBody>
          <a:bodyPr wrap="none" numCol="2" spcCol="27432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+mn-lt"/>
              </a:defRPr>
            </a:lvl1pPr>
            <a:lvl2pPr marL="514350" indent="-171450">
              <a:buFont typeface="Arial" panose="020B0604020202020204" pitchFamily="34" charset="0"/>
              <a:buChar char="•"/>
              <a:defRPr sz="1500">
                <a:latin typeface="+mn-lt"/>
              </a:defRPr>
            </a:lvl2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2-column text</a:t>
            </a:r>
          </a:p>
          <a:p>
            <a:pPr lvl="1"/>
            <a:r>
              <a:rPr lang="en-US" dirty="0"/>
              <a:t>Bulleted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0116" y="365126"/>
            <a:ext cx="8664262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0" name="Title Page Rule Line"/>
          <p:cNvCxnSpPr/>
          <p:nvPr userDrawn="1"/>
        </p:nvCxnSpPr>
        <p:spPr>
          <a:xfrm>
            <a:off x="280116" y="940992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36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1-column /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ller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280117" y="1081210"/>
            <a:ext cx="3133517" cy="4955448"/>
          </a:xfrm>
          <a:prstGeom prst="rect">
            <a:avLst/>
          </a:prstGeom>
        </p:spPr>
        <p:txBody>
          <a:bodyPr spcCol="274320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1-column text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282921" y="1085118"/>
            <a:ext cx="3606285" cy="38189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843"/>
                </a:solidFill>
                <a:latin typeface="+mn-lt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3549255" y="1085118"/>
            <a:ext cx="1598047" cy="1819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843"/>
                </a:solidFill>
                <a:latin typeface="+mn-lt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3549255" y="3094901"/>
            <a:ext cx="1620440" cy="1809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843"/>
                </a:solidFill>
                <a:latin typeface="+mn-lt"/>
              </a:defRPr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0117" y="365126"/>
            <a:ext cx="8608563" cy="6964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9" name="Title Page Rule Line"/>
          <p:cNvCxnSpPr/>
          <p:nvPr userDrawn="1"/>
        </p:nvCxnSpPr>
        <p:spPr>
          <a:xfrm>
            <a:off x="280116" y="941997"/>
            <a:ext cx="8664262" cy="0"/>
          </a:xfrm>
          <a:prstGeom prst="line">
            <a:avLst/>
          </a:prstGeom>
          <a:ln w="15875">
            <a:solidFill>
              <a:srgbClr val="FFC8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9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w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" y="10049"/>
            <a:ext cx="9127998" cy="683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17" y="4845431"/>
            <a:ext cx="1770236" cy="97145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139174" y="6055600"/>
            <a:ext cx="2164034" cy="230832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15" normalizeH="0" baseline="0" noProof="0" dirty="0">
                <a:ln>
                  <a:noFill/>
                </a:ln>
                <a:solidFill>
                  <a:srgbClr val="036080"/>
                </a:solidFill>
                <a:effectLst/>
                <a:uLnTx/>
                <a:uFillTx/>
                <a:latin typeface="Montserrat"/>
              </a:rPr>
              <a:t>Helping People Live Better Lives.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7092131" y="6356353"/>
            <a:ext cx="171265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7C557-6977-4010-A8B0-973A074F99DE}" type="slidenum">
              <a:rPr lang="en-US" sz="825" smtClean="0"/>
              <a:pPr/>
              <a:t>‹#›</a:t>
            </a:fld>
            <a:endParaRPr lang="en-US" sz="825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11207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800" r:id="rId2"/>
    <p:sldLayoutId id="2147483789" r:id="rId3"/>
    <p:sldLayoutId id="2147483798" r:id="rId4"/>
    <p:sldLayoutId id="2147483790" r:id="rId5"/>
    <p:sldLayoutId id="2147483792" r:id="rId6"/>
    <p:sldLayoutId id="2147483793" r:id="rId7"/>
    <p:sldLayoutId id="2147483795" r:id="rId8"/>
    <p:sldLayoutId id="2147483796" r:id="rId9"/>
    <p:sldLayoutId id="2147483797" r:id="rId10"/>
    <p:sldLayoutId id="2147483799" r:id="rId11"/>
    <p:sldLayoutId id="2147483818" r:id="rId12"/>
    <p:sldLayoutId id="2147483819" r:id="rId1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3608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73" y="5659880"/>
            <a:ext cx="2326434" cy="82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3128" y="6278948"/>
            <a:ext cx="1983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036080"/>
                </a:solidFill>
              </a:rPr>
              <a:t>Helping People Live better Lives.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73" y="5659880"/>
            <a:ext cx="2326434" cy="821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" y="10049"/>
            <a:ext cx="9127998" cy="683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17" y="4845431"/>
            <a:ext cx="1770236" cy="9714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139174" y="6055600"/>
            <a:ext cx="2164034" cy="230832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15" normalizeH="0" baseline="0" noProof="0" dirty="0">
                <a:ln>
                  <a:noFill/>
                </a:ln>
                <a:solidFill>
                  <a:srgbClr val="036080"/>
                </a:solidFill>
                <a:effectLst/>
                <a:uLnTx/>
                <a:uFillTx/>
                <a:latin typeface="Montserrat"/>
              </a:rPr>
              <a:t>Helping People Live Better Lives.</a:t>
            </a: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7092131" y="6356353"/>
            <a:ext cx="171265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7C557-6977-4010-A8B0-973A074F99DE}" type="slidenum">
              <a:rPr lang="en-US" sz="825" smtClean="0"/>
              <a:pPr/>
              <a:t>‹#›</a:t>
            </a:fld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53628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ln>
            <a:noFill/>
          </a:ln>
          <a:solidFill>
            <a:srgbClr val="036080"/>
          </a:solidFill>
          <a:latin typeface="Montserrat Semi Bold" panose="00000700000000000000" pitchFamily="50" charset="0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2400" kern="1200" baseline="0">
          <a:solidFill>
            <a:srgbClr val="BABF3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9C8D3"/>
        </a:buClr>
        <a:buFont typeface="Wingdings 3" panose="05040102010807070707" pitchFamily="18" charset="2"/>
        <a:buChar char="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9C8D3"/>
        </a:buClr>
        <a:buFont typeface="Wingdings 3" panose="05040102010807070707" pitchFamily="18" charset="2"/>
        <a:buChar char=""/>
        <a:defRPr sz="15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9C8D3"/>
        </a:buClr>
        <a:buFont typeface="Wingdings 3" panose="05040102010807070707" pitchFamily="18" charset="2"/>
        <a:buChar char=""/>
        <a:defRPr sz="13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9C8D3"/>
        </a:buClr>
        <a:buFont typeface="Wingdings 3" panose="05040102010807070707" pitchFamily="18" charset="2"/>
        <a:buChar char=""/>
        <a:defRPr sz="135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4C294-E262-9518-7BC7-9E53762A84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" y="10049"/>
            <a:ext cx="9127998" cy="6839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F98F3-1413-44D5-E620-58306C9006E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17" y="4845431"/>
            <a:ext cx="1770236" cy="9714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CC573B-241C-BB00-4769-F99EF20E8EBB}"/>
              </a:ext>
            </a:extLst>
          </p:cNvPr>
          <p:cNvSpPr/>
          <p:nvPr userDrawn="1"/>
        </p:nvSpPr>
        <p:spPr>
          <a:xfrm>
            <a:off x="2139174" y="6055600"/>
            <a:ext cx="2164034" cy="230832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15" normalizeH="0" baseline="0" noProof="0" dirty="0">
                <a:ln>
                  <a:noFill/>
                </a:ln>
                <a:solidFill>
                  <a:srgbClr val="036080"/>
                </a:solidFill>
                <a:effectLst/>
                <a:uLnTx/>
                <a:uFillTx/>
                <a:latin typeface="Montserrat"/>
              </a:rPr>
              <a:t>Helping People Live Better Lives.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D797DD-982C-4D73-D408-BFCBD51A72FA}"/>
              </a:ext>
            </a:extLst>
          </p:cNvPr>
          <p:cNvSpPr txBox="1">
            <a:spLocks/>
          </p:cNvSpPr>
          <p:nvPr userDrawn="1"/>
        </p:nvSpPr>
        <p:spPr>
          <a:xfrm>
            <a:off x="7092131" y="6356353"/>
            <a:ext cx="171265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7C557-6977-4010-A8B0-973A074F99DE}" type="slidenum">
              <a:rPr lang="en-US" sz="825" smtClean="0"/>
              <a:pPr/>
              <a:t>‹#›</a:t>
            </a:fld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19010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hhs.ne.gov/homevisit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RWCKVhjX4Y" TargetMode="Externa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dhhs.ne.gov/homevisiting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toddler&amp;source=images&amp;cd=&amp;cad=rja&amp;docid=1L0oCTWl_Vw1TM&amp;tbnid=2UPn-4dMiV0xqM:&amp;ved=0CAUQjRw&amp;url=http://village.blogs.pressdemocrat.com/10493/7-things-to-say-to-your-toddler/&amp;ei=Q6hkUfHzHMjj2AXHroGwCQ&amp;bvm=bv.44990110,d.aWc&amp;psig=AFQjCNGGICe_0soSBwWy8UuNnpj17S86ng&amp;ust=1365637425653613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om/url?sa=i&amp;rct=j&amp;q=ultrasound+pictures&amp;source=images&amp;cd=&amp;cad=rja&amp;docid=LcfRcx3Pv39fBM&amp;tbnid=IaHJhzHyT2eXsM:&amp;ved=0CAUQjRw&amp;url=http://en.wikipedia.org/wiki/Ultrasound&amp;ei=YKlkUb7FDZSr2AW344DYCw&amp;bvm=bv.44990110,d.aWc&amp;psig=AFQjCNF70R26t4lsWMerKclvkJ2KfzNx5w&amp;ust=1365637800048693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google.com/url?sa=i&amp;rct=j&amp;q=baby&amp;source=images&amp;cd=&amp;cad=rja&amp;docid=yst7THor-4cxKM&amp;tbnid=pJxuyTO3kvpqGM:&amp;ved=0CAUQjRw&amp;url=http://www.exposureguide.com/photographing-babies.htm&amp;ei=iKdkUeLSJOPx2AX-nIAI&amp;bvm=bv.44990110,d.aWc&amp;psig=AFQjCNFpjw2UFK9Ys9ZW6SHDE2t1-vjbCQ&amp;ust=1365637301359105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new+baby&amp;source=images&amp;cd=&amp;cad=rja&amp;docid=z50VE0NIsqoqbM&amp;tbnid=IpYz0OYflxRhTM:&amp;ved=0CAUQjRw&amp;url=http://www.babycentre.co.uk/c5034/newborn-care&amp;ei=E6dkUeegJqaW2gXY_IDADA&amp;bvm=bv.44990110,d.aWc&amp;psig=AFQjCNGn9nrC-U8BnD41Si-eFYKkT_lHrg&amp;ust=1365637205504922" TargetMode="Externa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depression&amp;source=images&amp;cd=&amp;cad=rja&amp;docid=DWOL-hY5Yd3wfM&amp;tbnid=6g1TpNkhy7aqPM:&amp;ved=&amp;url=http://www.healthclinicsource.com/02/2013/depression-through-the-eyes-of-a-concerned-family-member.htm&amp;ei=seZlUfTdF-ScyQGlw4GIDA&amp;bvm=bv.45107431,d.aWc&amp;psig=AFQjCNGHZngeFMz2JitDHZ3JNeLLOlwdIA&amp;ust=1365719089627894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hyperlink" Target="http://www.google.com/url?sa=i&amp;source=images&amp;cd=&amp;cad=rja&amp;docid=FQSUNfa7NflDcM&amp;tbnid=DXwv7eX5B87BpM:&amp;ved=0CAgQjRwwAA&amp;url=http://www.dosomething.org/tipsandtools/11-facts-about-teen-pregnancy&amp;ei=88FkUb-pHIfFrQHIiIH4Dg&amp;psig=AFQjCNHX_dgFaCv7vXev2-e3l13d20pFpg&amp;ust=1365644147505036" TargetMode="Externa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://www.google.com/url?sa=i&amp;rct=j&amp;q=alcohol&amp;source=images&amp;cd=&amp;cad=rja&amp;docid=hecZ5Y3LX1RPnM&amp;tbnid=ERFSe8vmywRCiM:&amp;ved=&amp;url=http://www.theawl.com/2012/06/trying-to-kill-myself-with-alcohol&amp;ei=fOZlUfzxNujcyQGO_ICwCg&amp;bvm=bv.45107431,d.aWc&amp;psig=AFQjCNHmrx8FLGCBE4gGcb3dyZ4LY34wSA&amp;ust=1365719037141341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hyperlink" Target="http://www.google.com/url?sa=i&amp;rct=j&amp;q=domestic+violence&amp;source=images&amp;cd=&amp;cad=rja&amp;docid=Fl89MTDeok-4_M&amp;tbnid=tP-ghwXEkraCCM:&amp;ved=0CAUQjRw&amp;url=http://thegospelcoalition.org/blogs/tgc/2012/11/25/dont-mess-with-her-man/domestic-violence-1/&amp;ei=f-dlUcP0K4i52AWzh4HoBg&amp;bvm=bv.45107431,d.aWc&amp;psig=AFQjCNFMY26oQDIl2DgnH-UdOV7VE4hhVA&amp;ust=1365719217415994" TargetMode="External"/><Relationship Id="rId4" Type="http://schemas.openxmlformats.org/officeDocument/2006/relationships/hyperlink" Target="http://www.google.com/url?sa=i&amp;rct=j&amp;q=poverty&amp;source=images&amp;cd=&amp;cad=rja&amp;docid=Ltu_PAeE1AdDZM&amp;tbnid=UQgo0lSgEkQ-PM:&amp;ved=0CAUQjRw&amp;url=http://www.tucsonsentinel.com/nationworld/report/110711_us_poverty/us-census-49-million-live-poverty/&amp;ei=VuZlUf5-xfnYBafZgBg&amp;bvm=bv.45107431,d.aWc&amp;psig=AFQjCNGXwYiOjNW8fscJFvc7xfTH4wPu9A&amp;ust=1365718952073271" TargetMode="Externa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www.youtube.com/watch?v=sutfPqtQFEc&amp;t=219s" TargetMode="Externa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hard+wired&amp;source=images&amp;cd=&amp;cad=rja&amp;docid=PAuslVxACDHF7M&amp;tbnid=OIQn_l7vDYJNFM:&amp;ved=0CAUQjRw&amp;url=http://shutupandwearit.com/where-is-fashion-going/&amp;ei=MipnUeX0C8qe2gX94oGIDg&amp;psig=AFQjCNFUzX42MuJfL3iNR18SujGte6eByg&amp;ust=1365801742747134" TargetMode="Externa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www.google.com/url?sa=i&amp;rct=j&amp;q=two+women+sitting+on+the+couch&amp;source=images&amp;cd=&amp;cad=rja&amp;docid=MWvf5mW4h74NiM&amp;tbnid=OIzoAK2ACoR2iM:&amp;ved=0CAUQjRw&amp;url=http://footage.shutterstock.com/clip-2108057-stock-footage-two-businesswomen-laughing-in-front-of-the-laptop-isolated.html&amp;ei=bi5nUdbBDaO72QWdt4GgAg&amp;psig=AFQjCNELAwR-bazD5BpUtiKsPDeEvNXhBA&amp;ust=1365802898901052" TargetMode="External"/><Relationship Id="rId7" Type="http://schemas.openxmlformats.org/officeDocument/2006/relationships/hyperlink" Target="http://www.google.com/url?sa=i&amp;rct=j&amp;q=home+visting&amp;source=images&amp;cd=&amp;docid=dnewkL6tX3wmNM&amp;tbnid=goyyzFHvJSdFiM:&amp;ved=0CAUQjRw&amp;url=/url?sa=i&amp;rct=j&amp;q=home+visting&amp;source=images&amp;cd=&amp;cad=rja&amp;docid=dnewkL6tX3wmNM&amp;tbnid=goyyzFHvJSdFiM:&amp;ved=&amp;url=http://www.siskin.org/www/docs/242/siskin-chattanooga-home-visiting-outreach&amp;ei=5i5nUbrzEqOd2QXR4IGoDw&amp;psig=AFQjCNEHFKOEqKyCGLMRPC_Sv0Jpms6sDQ&amp;ust=1365803110747210&amp;ei=gy9nUZiwC6HF2QXj3oCoBA&amp;psig=AFQjCNEHFKOEqKyCGLMRPC_Sv0Jpms6sDQ&amp;ust=1365803110747210" TargetMode="External"/><Relationship Id="rId12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jpeg"/><Relationship Id="rId11" Type="http://schemas.openxmlformats.org/officeDocument/2006/relationships/hyperlink" Target="http://www.google.com/url?sa=i&amp;rct=j&amp;q=home+visting&amp;source=images&amp;cd=&amp;cad=rja&amp;docid=jRgFJ9QGx5-apM&amp;tbnid=acwDAOKIz51G2M:&amp;ved=&amp;url=http://unitedfrontmn.org/homevisiting/2012/03/13/welcome/&amp;ei=5i5nUbrzEqOd2QXR4IGoDw&amp;psig=AFQjCNEHFKOEqKyCGLMRPC_Sv0Jpms6sDQ&amp;ust=1365803110747210" TargetMode="External"/><Relationship Id="rId5" Type="http://schemas.openxmlformats.org/officeDocument/2006/relationships/hyperlink" Target="http://www.google.com/url?sa=i&amp;rct=j&amp;q=home+visting&amp;source=images&amp;cd=&amp;docid=QUpTfjCg8m_R-M&amp;tbnid=mRm_V4k1WQ_3dM:&amp;ved=0CAUQjRw&amp;url=http://www.americanprogress.org/issues/women/report/2010/01/05/7221/theres-no-place-like-home/&amp;ei=QC9nUYrDJoO72QX6iYHADA&amp;psig=AFQjCNEHFKOEqKyCGLMRPC_Sv0Jpms6sDQ&amp;ust=1365803110747210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http://www.google.com/url?sa=i&amp;rct=j&amp;q=home+visiting&amp;source=images&amp;cd=&amp;cad=rja&amp;docid=YRrstUHf9UM4MM&amp;tbnid=kyh-8VpaukQMxM:&amp;ved=0CAUQjRw&amp;url=http://www.firstfivecc.org/index.php?page=november-2012-news&amp;ei=rjBnUbKgKoeo2wW23oG4Cg&amp;bvm=bv.45107431,d.b2I&amp;psig=AFQjCNEMatHtEPSwL_GPAvUTVJEhsu2p-w&amp;ust=136580341217758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05205" y="2330098"/>
            <a:ext cx="5512015" cy="2151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Miriam" panose="020B0502050101010101" pitchFamily="34" charset="-79"/>
              </a:rPr>
              <a:t>Community-based * Voluntary * FREE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Miriam" panose="020B0502050101010101" pitchFamily="34" charset="-79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Miriam" panose="020B0502050101010101" pitchFamily="34" charset="-79"/>
              </a:rPr>
              <a:t>Support for Pregnant or Parenting families of children birth to age 5 who may struggle with significant life stressors such as poverty, exposure to violence or substance abuse, teen parenting, or military families with one or both parents in service.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205" y="2173456"/>
            <a:ext cx="5587682" cy="2465220"/>
          </a:xfrm>
          <a:prstGeom prst="rect">
            <a:avLst/>
          </a:prstGeom>
          <a:noFill/>
          <a:ln w="190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66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522" y="5124980"/>
            <a:ext cx="30902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Jennifer Auman, Program Manager</a:t>
            </a:r>
          </a:p>
          <a:p>
            <a:r>
              <a:rPr lang="en-US" sz="1350" dirty="0"/>
              <a:t>BrieAnna Everett, Program Specialist </a:t>
            </a:r>
            <a:r>
              <a:rPr lang="en-US" sz="1350" dirty="0">
                <a:hlinkClick r:id="rId3"/>
              </a:rPr>
              <a:t>www.dhhs.ne.gov/homevisiting</a:t>
            </a:r>
            <a:r>
              <a:rPr lang="en-US" sz="135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1ACEE-F9B2-BD07-B05E-948FAE0389F1}"/>
              </a:ext>
            </a:extLst>
          </p:cNvPr>
          <p:cNvSpPr txBox="1"/>
          <p:nvPr/>
        </p:nvSpPr>
        <p:spPr>
          <a:xfrm>
            <a:off x="3188972" y="1159989"/>
            <a:ext cx="54315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660033"/>
                </a:solidFill>
                <a:latin typeface="Palatino Linotype" panose="02040502050505030304" pitchFamily="18" charset="0"/>
                <a:cs typeface="Cavolini" panose="03000502040302020204" pitchFamily="66" charset="0"/>
              </a:rPr>
              <a:t>Home Visitors are Partners in Resilience</a:t>
            </a:r>
            <a:r>
              <a:rPr lang="en-US" sz="1500" dirty="0">
                <a:solidFill>
                  <a:srgbClr val="660033"/>
                </a:solidFill>
                <a:latin typeface="Palatino Linotype" panose="02040502050505030304" pitchFamily="18" charset="0"/>
                <a:cs typeface="Cavolini" panose="03000502040302020204" pitchFamily="66" charset="0"/>
              </a:rPr>
              <a:t> </a:t>
            </a:r>
            <a:endParaRPr lang="en-US" sz="1500" dirty="0">
              <a:solidFill>
                <a:srgbClr val="660033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0241C050-46E0-6BFE-C333-DF0D67195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6" y="326846"/>
            <a:ext cx="3157318" cy="20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oluntary - Free of Charge Creative Commons Handwriting image">
            <a:extLst>
              <a:ext uri="{FF2B5EF4-FFF2-40B4-BE49-F238E27FC236}">
                <a16:creationId xmlns:a16="http://schemas.microsoft.com/office/drawing/2014/main" id="{4329BA38-8A8C-B4C9-2990-C8A0FD26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96" y="3143497"/>
            <a:ext cx="2419877" cy="14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550" y="1258784"/>
            <a:ext cx="8021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What it IS: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Family-Centered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Strengths-Based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Relationship-Driven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Culturally Competent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Empowering– show me HOW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710" y="4028924"/>
            <a:ext cx="7162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What it is NOT: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</a:rPr>
              <a:t>An Intervention- Do it for them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</a:rPr>
              <a:t>A  sure-fire “Fix” for everyone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</a:rPr>
              <a:t>“Another handout”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anose="02040502050505030304" pitchFamily="18" charset="0"/>
              </a:rPr>
              <a:t>Child Protective Services or a program </a:t>
            </a:r>
            <a:r>
              <a:rPr lang="en-US" u="sng" dirty="0">
                <a:latin typeface="Palatino Linotype" panose="02040502050505030304" pitchFamily="18" charset="0"/>
              </a:rPr>
              <a:t>mandated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      by the courts</a:t>
            </a:r>
          </a:p>
        </p:txBody>
      </p:sp>
      <p:pic>
        <p:nvPicPr>
          <p:cNvPr id="3076" name="Picture 4" descr="Permanently Free Books | Indie Book Butler">
            <a:extLst>
              <a:ext uri="{FF2B5EF4-FFF2-40B4-BE49-F238E27FC236}">
                <a16:creationId xmlns:a16="http://schemas.microsoft.com/office/drawing/2014/main" id="{9705C68E-5E3C-2357-072B-16407425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277">
            <a:off x="4957246" y="1511907"/>
            <a:ext cx="2693575" cy="1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0315E-8395-0FF1-7F1E-CF4545FA5252}"/>
              </a:ext>
            </a:extLst>
          </p:cNvPr>
          <p:cNvSpPr txBox="1"/>
          <p:nvPr/>
        </p:nvSpPr>
        <p:spPr>
          <a:xfrm>
            <a:off x="317710" y="421005"/>
            <a:ext cx="802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Healthy Families America Home Visiting in Nebraska</a:t>
            </a:r>
          </a:p>
        </p:txBody>
      </p:sp>
    </p:spTree>
    <p:extLst>
      <p:ext uri="{BB962C8B-B14F-4D97-AF65-F5344CB8AC3E}">
        <p14:creationId xmlns:p14="http://schemas.microsoft.com/office/powerpoint/2010/main" val="234823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2695B8-6164-C756-B1DC-BCDDE2A9B3D6}"/>
              </a:ext>
            </a:extLst>
          </p:cNvPr>
          <p:cNvSpPr txBox="1"/>
          <p:nvPr/>
        </p:nvSpPr>
        <p:spPr>
          <a:xfrm>
            <a:off x="4315968" y="514162"/>
            <a:ext cx="271001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Reside in a priority community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Low income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Under 21 years old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History of child maltreatment or are involved in child welfare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Exposure to substance use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Tobacco use in the home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Exposure to violence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Have not graduated High School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Children or caregivers  with developmental disabilities or delays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Members of the Armed Forces, with multiple deployments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3E15A-2CD4-BA48-1A40-1015DD571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14"/>
          <a:stretch/>
        </p:blipFill>
        <p:spPr>
          <a:xfrm>
            <a:off x="1011015" y="2290642"/>
            <a:ext cx="2744385" cy="2747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C098F-9025-FB6D-69BC-A541E26D3146}"/>
              </a:ext>
            </a:extLst>
          </p:cNvPr>
          <p:cNvSpPr txBox="1"/>
          <p:nvPr/>
        </p:nvSpPr>
        <p:spPr>
          <a:xfrm>
            <a:off x="1180293" y="803023"/>
            <a:ext cx="240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Pregnant or Parenting Families</a:t>
            </a:r>
          </a:p>
        </p:txBody>
      </p:sp>
    </p:spTree>
    <p:extLst>
      <p:ext uri="{BB962C8B-B14F-4D97-AF65-F5344CB8AC3E}">
        <p14:creationId xmlns:p14="http://schemas.microsoft.com/office/powerpoint/2010/main" val="512333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004" y="1166842"/>
            <a:ext cx="25513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INCREASES:</a:t>
            </a: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Protective Factors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Appropriate coping skills 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Pre-Conception and Inter-Conception Planning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Quality of Prenatal Care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Successful Breastfeeding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Well-Child Visits &amp; Proper Immunization Schedules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Knowledge of Child Development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Physical, Mental and Emotional Health of the </a:t>
            </a:r>
            <a:r>
              <a:rPr lang="en-US" sz="1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Family</a:t>
            </a: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Effectiveness of Referrals and Coordinate Efforts for the </a:t>
            </a:r>
            <a:r>
              <a:rPr lang="en-US" sz="12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Referrals</a:t>
            </a:r>
          </a:p>
        </p:txBody>
      </p:sp>
      <p:pic>
        <p:nvPicPr>
          <p:cNvPr id="5122" name="Picture 2" descr="C:\Users\jauma1\AppData\Local\Microsoft\Windows\Temporary Internet Files\Content.IE5\HU2R2FBU\MC90044194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1271" y="2727811"/>
            <a:ext cx="2889670" cy="12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335845"/>
            <a:ext cx="594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Evidence-Based Home Visiting</a:t>
            </a:r>
          </a:p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 is a PREVENTIVE health measure!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9225" y="1741400"/>
            <a:ext cx="230273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REDUCES:</a:t>
            </a:r>
          </a:p>
          <a:p>
            <a:endParaRPr lang="en-US" sz="1200" b="1" dirty="0">
              <a:solidFill>
                <a:schemeClr val="accent1">
                  <a:lumMod val="50000"/>
                </a:schemeClr>
              </a:solidFill>
              <a:latin typeface="Lucida Sans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Child Maltreatment, Abuse, Neglect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Lucida Sans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Domestic Violence 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Lucida Sans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Parental Use of Drugs, Alcohol or Tobacco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Lucida Sans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Emergency Room Visits for BOTH Mother and Child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Lucida Sans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254234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9688" y="328798"/>
            <a:ext cx="6064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Palatino Linotype" panose="02040502050505030304" pitchFamily="18" charset="0"/>
              </a:rPr>
              <a:t>Family-Centered, Strengths Based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3717" y="1347613"/>
            <a:ext cx="5089523" cy="19620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Highly skilled Home Visitors</a:t>
            </a:r>
          </a:p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Enroll families prenatally or within 90 days of birth</a:t>
            </a:r>
          </a:p>
          <a:p>
            <a:pPr algn="r"/>
            <a:r>
              <a:rPr lang="en-US" sz="1350" b="1" i="1" dirty="0">
                <a:latin typeface="Arial" panose="020B0604020202020204" pitchFamily="34" charset="0"/>
                <a:cs typeface="Arial" panose="020B0604020202020204" pitchFamily="34" charset="0"/>
              </a:rPr>
              <a:t>Child-Welfare referred families may enroll up to 24 </a:t>
            </a:r>
            <a:r>
              <a:rPr lang="en-US" sz="135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1350" b="1" i="1" dirty="0">
                <a:latin typeface="Arial" panose="020B0604020202020204" pitchFamily="34" charset="0"/>
                <a:cs typeface="Arial" panose="020B0604020202020204" pitchFamily="34" charset="0"/>
              </a:rPr>
              <a:t> of age</a:t>
            </a:r>
          </a:p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Weekly visits for 1 hour</a:t>
            </a:r>
          </a:p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Process of level change based on success</a:t>
            </a:r>
          </a:p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Engage the family until age 3 – 5 years</a:t>
            </a:r>
          </a:p>
          <a:p>
            <a:pPr algn="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Community Involvement</a:t>
            </a:r>
          </a:p>
          <a:p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06847" y="3362248"/>
            <a:ext cx="561759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Evidence-based Home Visiting Program Model currently utilized in Nebraska with positive outcomes in: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Maternal and child health;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Child development and school readiness;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Reductions in child maltreatment;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Reductions in juvenile delinquency, family violence and crime;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Positive parenting practices;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Family economic self-sufficiency; and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Linkages and referrals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8478" y="3548312"/>
            <a:ext cx="1975714" cy="923330"/>
          </a:xfrm>
          <a:prstGeom prst="rect">
            <a:avLst/>
          </a:prstGeom>
          <a:noFill/>
          <a:ln w="28575">
            <a:solidFill>
              <a:srgbClr val="FFC8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  <a:latin typeface="Georgia" panose="02040502050405020303" pitchFamily="18" charset="0"/>
              </a:rPr>
              <a:t>“I am stronger because she helped me.”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792" y="1179916"/>
            <a:ext cx="2969925" cy="19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287EA1-4A21-4886-90EF-2018252A7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2143"/>
          <a:stretch/>
        </p:blipFill>
        <p:spPr>
          <a:xfrm>
            <a:off x="0" y="0"/>
            <a:ext cx="9144000" cy="6903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BB506-ED19-4C10-9422-B8FFAC11E410}"/>
              </a:ext>
            </a:extLst>
          </p:cNvPr>
          <p:cNvSpPr txBox="1"/>
          <p:nvPr/>
        </p:nvSpPr>
        <p:spPr>
          <a:xfrm>
            <a:off x="1309539" y="1158877"/>
            <a:ext cx="652492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alatino Linotype" panose="02040502050505030304" pitchFamily="18" charset="0"/>
                <a:cs typeface="Cavolini" panose="03000502040302020204" pitchFamily="66" charset="0"/>
              </a:rPr>
              <a:t>The cost of intervention vs PREVENTION </a:t>
            </a:r>
          </a:p>
          <a:p>
            <a:pPr algn="ctr"/>
            <a:r>
              <a:rPr lang="en-US" sz="3600" dirty="0">
                <a:latin typeface="Palatino Linotype" panose="02040502050505030304" pitchFamily="18" charset="0"/>
                <a:cs typeface="Cavolini" panose="03000502040302020204" pitchFamily="66" charset="0"/>
              </a:rPr>
              <a:t>of Child Maltreatment; </a:t>
            </a:r>
          </a:p>
          <a:p>
            <a:pPr algn="ctr"/>
            <a:endParaRPr lang="en-US" sz="3200" dirty="0">
              <a:latin typeface="Palatino Linotype" panose="02040502050505030304" pitchFamily="18" charset="0"/>
              <a:cs typeface="Cavolini" panose="03000502040302020204" pitchFamily="66" charset="0"/>
            </a:endParaRPr>
          </a:p>
          <a:p>
            <a:pPr algn="ctr"/>
            <a:endParaRPr lang="en-US" sz="3200" dirty="0">
              <a:latin typeface="Palatino Linotype" panose="02040502050505030304" pitchFamily="18" charset="0"/>
              <a:cs typeface="Cavolini" panose="03000502040302020204" pitchFamily="66" charset="0"/>
            </a:endParaRPr>
          </a:p>
          <a:p>
            <a:pPr algn="ctr"/>
            <a:r>
              <a:rPr lang="en-US" sz="4000" dirty="0">
                <a:latin typeface="Palatino Linotype" panose="02040502050505030304" pitchFamily="18" charset="0"/>
                <a:cs typeface="Cavolini" panose="03000502040302020204" pitchFamily="66" charset="0"/>
              </a:rPr>
              <a:t>We could pay off the National Debt in less than 25 years.</a:t>
            </a:r>
          </a:p>
        </p:txBody>
      </p:sp>
    </p:spTree>
    <p:extLst>
      <p:ext uri="{BB962C8B-B14F-4D97-AF65-F5344CB8AC3E}">
        <p14:creationId xmlns:p14="http://schemas.microsoft.com/office/powerpoint/2010/main" val="202354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34" y="287092"/>
            <a:ext cx="4773465" cy="557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4898" y="996652"/>
            <a:ext cx="332740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$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88 </a:t>
            </a:r>
            <a:r>
              <a:rPr lang="en-US" sz="3600" u="sng" dirty="0">
                <a:solidFill>
                  <a:srgbClr val="FF0000"/>
                </a:solidFill>
                <a:latin typeface="Algerian" panose="04020705040A02060702" pitchFamily="82" charset="0"/>
              </a:rPr>
              <a:t>BILLION</a:t>
            </a:r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DOLLARS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lgerian" panose="04020705040A02060702" pitchFamily="82" charset="0"/>
              </a:rPr>
              <a:t>PER YEAR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lgerian" panose="04020705040A02060702" pitchFamily="82" charset="0"/>
              </a:rPr>
              <a:t>IN THE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lgerian" panose="04020705040A02060702" pitchFamily="82" charset="0"/>
              </a:rPr>
              <a:t>UNITED STATES </a:t>
            </a:r>
            <a:r>
              <a:rPr lang="en-US" sz="3200" u="sng" dirty="0">
                <a:solidFill>
                  <a:srgbClr val="FF0000"/>
                </a:solidFill>
                <a:latin typeface="Algerian" panose="04020705040A02060702" pitchFamily="82" charset="0"/>
              </a:rPr>
              <a:t>ALONE</a:t>
            </a:r>
          </a:p>
        </p:txBody>
      </p:sp>
    </p:spTree>
    <p:extLst>
      <p:ext uri="{BB962C8B-B14F-4D97-AF65-F5344CB8AC3E}">
        <p14:creationId xmlns:p14="http://schemas.microsoft.com/office/powerpoint/2010/main" val="56378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559247"/>
            <a:ext cx="5044255" cy="49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7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0BAA-60E3-6975-FEDF-78B18F644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73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E01DD1-D2D1-94B1-6749-1F8692191CCC}"/>
              </a:ext>
            </a:extLst>
          </p:cNvPr>
          <p:cNvSpPr txBox="1"/>
          <p:nvPr/>
        </p:nvSpPr>
        <p:spPr>
          <a:xfrm>
            <a:off x="1819669" y="860067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How do we do all this? </a:t>
            </a:r>
          </a:p>
        </p:txBody>
      </p:sp>
    </p:spTree>
    <p:extLst>
      <p:ext uri="{BB962C8B-B14F-4D97-AF65-F5344CB8AC3E}">
        <p14:creationId xmlns:p14="http://schemas.microsoft.com/office/powerpoint/2010/main" val="4143857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0CF8E-75C0-B7F5-BAF9-74C132D68C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>
                  <a:alpha val="95294"/>
                </a:srgbClr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216" y="194640"/>
            <a:ext cx="5684968" cy="56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The N-MIECHV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97DFA-C31D-7DCB-FACA-4DE9DACF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7" y="1474274"/>
            <a:ext cx="8985786" cy="5383726"/>
          </a:xfrm>
          <a:prstGeom prst="rect">
            <a:avLst/>
          </a:prstGeom>
        </p:spPr>
      </p:pic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B2983203-CC84-D143-946A-9FF0B66A3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4" y="190123"/>
            <a:ext cx="2178586" cy="14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E75CB4-B772-5CE4-56F0-3A99F0CE8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0"/>
            <a:ext cx="8851392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B252C-4909-810D-1FB4-EC9997090087}"/>
              </a:ext>
            </a:extLst>
          </p:cNvPr>
          <p:cNvSpPr txBox="1"/>
          <p:nvPr/>
        </p:nvSpPr>
        <p:spPr>
          <a:xfrm>
            <a:off x="952500" y="1366897"/>
            <a:ext cx="694690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</a:rPr>
              <a:t>Don’t Just Take Our Word For It…</a:t>
            </a:r>
          </a:p>
          <a:p>
            <a:endParaRPr lang="en-US" sz="3200" dirty="0">
              <a:latin typeface="Palatino Linotype" panose="02040502050505030304" pitchFamily="18" charset="0"/>
            </a:endParaRPr>
          </a:p>
          <a:p>
            <a:pPr algn="ctr"/>
            <a:r>
              <a:rPr lang="en-US" sz="3200" dirty="0">
                <a:latin typeface="Palatino Linotype" panose="02040502050505030304" pitchFamily="18" charset="0"/>
                <a:hlinkClick r:id="rId2"/>
              </a:rPr>
              <a:t>N-MIECHV: Home Visitors are Partners in Family Resilience</a:t>
            </a:r>
            <a:endParaRPr lang="en-US" sz="3200" dirty="0">
              <a:latin typeface="Palatino Linotype" panose="02040502050505030304" pitchFamily="18" charset="0"/>
            </a:endParaRPr>
          </a:p>
          <a:p>
            <a:pPr algn="ctr"/>
            <a:r>
              <a:rPr lang="en-US" sz="900" dirty="0">
                <a:latin typeface="Palatino Linotype" panose="02040502050505030304" pitchFamily="18" charset="0"/>
              </a:rPr>
              <a:t>3:08</a:t>
            </a:r>
          </a:p>
        </p:txBody>
      </p:sp>
    </p:spTree>
    <p:extLst>
      <p:ext uri="{BB962C8B-B14F-4D97-AF65-F5344CB8AC3E}">
        <p14:creationId xmlns:p14="http://schemas.microsoft.com/office/powerpoint/2010/main" val="2416516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37D9-FDC9-4382-AC26-3000EBB3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690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Palatino Linotype" panose="02040502050505030304" pitchFamily="18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77701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5A24C0-A7EE-4D23-828B-D792E0423652}"/>
              </a:ext>
            </a:extLst>
          </p:cNvPr>
          <p:cNvSpPr/>
          <p:nvPr/>
        </p:nvSpPr>
        <p:spPr>
          <a:xfrm>
            <a:off x="3174816" y="2643293"/>
            <a:ext cx="4616634" cy="1571414"/>
          </a:xfrm>
          <a:prstGeom prst="rect">
            <a:avLst/>
          </a:prstGeom>
          <a:noFill/>
          <a:ln w="190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ED560-F7AC-4870-B7A8-902E5D5EE311}"/>
              </a:ext>
            </a:extLst>
          </p:cNvPr>
          <p:cNvSpPr txBox="1"/>
          <p:nvPr/>
        </p:nvSpPr>
        <p:spPr>
          <a:xfrm>
            <a:off x="2669991" y="2878470"/>
            <a:ext cx="5626284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3070505020404" pitchFamily="18" charset="0"/>
                <a:cs typeface="Lucida Bright" panose="02040603070505020404" pitchFamily="18" charset="0"/>
              </a:rPr>
              <a:t>Jennifer Auman	 &amp; BrieAnna Everett</a:t>
            </a:r>
            <a:endParaRPr lang="en-US" dirty="0"/>
          </a:p>
          <a:p>
            <a:pPr algn="ctr"/>
            <a:r>
              <a:rPr lang="en-US" sz="1350" dirty="0"/>
              <a:t>	</a:t>
            </a:r>
          </a:p>
          <a:p>
            <a:pPr algn="ctr"/>
            <a:r>
              <a:rPr lang="en-US" sz="1350" dirty="0"/>
              <a:t>Nebraska Dept. of Health and Human Services</a:t>
            </a:r>
          </a:p>
          <a:p>
            <a:pPr algn="ctr"/>
            <a:r>
              <a:rPr lang="en-US" sz="1350" dirty="0">
                <a:solidFill>
                  <a:srgbClr val="C00000"/>
                </a:solidFill>
              </a:rPr>
              <a:t>jennifer.auman@nebraska.gov </a:t>
            </a:r>
          </a:p>
          <a:p>
            <a:pPr algn="ctr"/>
            <a:r>
              <a:rPr lang="en-US" sz="1350" dirty="0">
                <a:solidFill>
                  <a:srgbClr val="C00000"/>
                </a:solidFill>
              </a:rPr>
              <a:t>Brieanna.Everett@nebraska.gov</a:t>
            </a:r>
          </a:p>
          <a:p>
            <a:pPr algn="ctr"/>
            <a:endParaRPr lang="en-US" sz="1500" dirty="0"/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D79B5-286D-4104-B6B1-FEF3BB41E347}"/>
              </a:ext>
            </a:extLst>
          </p:cNvPr>
          <p:cNvSpPr txBox="1"/>
          <p:nvPr/>
        </p:nvSpPr>
        <p:spPr>
          <a:xfrm>
            <a:off x="764311" y="4926806"/>
            <a:ext cx="50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www.DHHS.ne.gov/homevisiting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4FB9D258-4BA1-23FD-D1D0-B1606D26E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641385"/>
            <a:ext cx="3466915" cy="22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2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ublic Health Professionals and Leader | Elmhurst University Blog">
            <a:extLst>
              <a:ext uri="{FF2B5EF4-FFF2-40B4-BE49-F238E27FC236}">
                <a16:creationId xmlns:a16="http://schemas.microsoft.com/office/drawing/2014/main" id="{AA905072-2FB7-0481-A8E2-A99653EC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714" y="3429000"/>
            <a:ext cx="3203275" cy="16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8FBD4-AD85-69DC-7262-0160FB036858}"/>
              </a:ext>
            </a:extLst>
          </p:cNvPr>
          <p:cNvSpPr txBox="1"/>
          <p:nvPr/>
        </p:nvSpPr>
        <p:spPr>
          <a:xfrm>
            <a:off x="4824750" y="1174993"/>
            <a:ext cx="3438617" cy="309086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IMPROVING LIFESPAN HEALTH OUTCOMES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for women, children, and families as a whole, through evidence-based home visiting services </a:t>
            </a:r>
          </a:p>
          <a:p>
            <a:pPr indent="-17145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In best practice today, evidence-based programs are considered of great value simply because as the name implies, the </a:t>
            </a:r>
            <a:r>
              <a:rPr lang="en-US" sz="1600" i="1" dirty="0"/>
              <a:t>evidence</a:t>
            </a:r>
            <a:r>
              <a:rPr lang="en-US" sz="1600" dirty="0"/>
              <a:t> or the research and data support that the program can actually do what it says it can do.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872AF-359D-DD24-5DA6-5091E7158BE7}"/>
              </a:ext>
            </a:extLst>
          </p:cNvPr>
          <p:cNvSpPr txBox="1"/>
          <p:nvPr/>
        </p:nvSpPr>
        <p:spPr>
          <a:xfrm>
            <a:off x="304801" y="2902604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DHHS Division of Public Health</a:t>
            </a:r>
            <a:endParaRPr lang="en-US" dirty="0">
              <a:latin typeface="Palatino Linotype" panose="02040502050505030304" pitchFamily="18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FD4A8F29-2C3C-6D95-1992-3141DDE9C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3" y="747377"/>
            <a:ext cx="3084357" cy="19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198" y="438801"/>
            <a:ext cx="3139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conception to age 3 years, a child has the GREATEST period of development and growth </a:t>
            </a:r>
            <a:r>
              <a:rPr lang="en-US" dirty="0">
                <a:solidFill>
                  <a:prstClr val="black"/>
                </a:solidFill>
              </a:rPr>
              <a:t>that he or she will have throughout their </a:t>
            </a:r>
            <a:r>
              <a:rPr lang="en-US" i="1" dirty="0">
                <a:solidFill>
                  <a:prstClr val="black"/>
                </a:solidFill>
              </a:rPr>
              <a:t>WHOLE LIFE</a:t>
            </a:r>
            <a:r>
              <a:rPr lang="en-US" dirty="0">
                <a:solidFill>
                  <a:prstClr val="black"/>
                </a:solidFill>
              </a:rPr>
              <a:t>!</a:t>
            </a:r>
          </a:p>
          <a:p>
            <a:pPr algn="ctr"/>
            <a:endParaRPr lang="en-US" dirty="0"/>
          </a:p>
        </p:txBody>
      </p:sp>
      <p:pic>
        <p:nvPicPr>
          <p:cNvPr id="4104" name="Picture 8" descr="http://upload.wikimedia.org/wikipedia/commons/thumb/2/2f/CRL_Crown_rump_lengh_12_weeks_ecografia_Dr._Wolfgang_Moroder.jpg/220px-CRL_Crown_rump_lengh_12_weeks_ecografia_Dr._Wolfgang_Morod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1" y="4062785"/>
            <a:ext cx="1960452" cy="14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ssets.babycenter.com/ims/2012/10/iStock_000001279386Medium_4x3.jpg?width=3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46" y="2795214"/>
            <a:ext cx="1960453" cy="14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2.gstatic.com/images?q=tbn:ANd9GcRuzL-LKqk9NxoPpUzAFZNsy6_iLWG767xlma_rSVRY75olFT6v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75" y="1901904"/>
            <a:ext cx="2174661" cy="14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village.blogs.pressdemocrat.com/files/2012/08/toddler-eating-600x40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13" y="583256"/>
            <a:ext cx="2390710" cy="15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36937" y="3725779"/>
            <a:ext cx="3675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Every experience– BOTH  mother and child have shapes the person</a:t>
            </a:r>
          </a:p>
          <a:p>
            <a:pPr algn="ctr"/>
            <a:r>
              <a:rPr lang="en-US" dirty="0"/>
              <a:t> that child will become; </a:t>
            </a:r>
          </a:p>
          <a:p>
            <a:pPr algn="ctr"/>
            <a:r>
              <a:rPr lang="en-US" dirty="0"/>
              <a:t>physically, cognitively, and emotionally the very beginning.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5596" y="2592713"/>
            <a:ext cx="217466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Goudy Stout" pitchFamily="18" charset="0"/>
              </a:rPr>
              <a:t>Bonding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latin typeface="Cooper Black" pitchFamily="18" charset="0"/>
              </a:rPr>
              <a:t>ENVIRONMENT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sz="2100" dirty="0">
                <a:solidFill>
                  <a:prstClr val="black"/>
                </a:solidFill>
                <a:latin typeface="Narkisim" pitchFamily="34" charset="-79"/>
                <a:cs typeface="Narkisim" pitchFamily="34" charset="-79"/>
              </a:rPr>
              <a:t>NUTRITION</a:t>
            </a:r>
            <a:r>
              <a:rPr lang="en-US" dirty="0">
                <a:solidFill>
                  <a:prstClr val="black"/>
                </a:solidFill>
              </a:rPr>
              <a:t>—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579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607" y="324891"/>
            <a:ext cx="812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  <a:cs typeface="Arial" pitchFamily="34" charset="0"/>
              </a:rPr>
              <a:t>WHAT PUTS FAMILIES’ FUTURE HEALTH OUTCOMES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200" dirty="0">
                <a:latin typeface="Chiller" pitchFamily="82" charset="0"/>
              </a:rPr>
              <a:t>AT RISK?”</a:t>
            </a:r>
          </a:p>
        </p:txBody>
      </p:sp>
      <p:pic>
        <p:nvPicPr>
          <p:cNvPr id="6146" name="Picture 2" descr="http://www.dosomething.org/files/styles/blog_landscape/public/pictures/11786620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7" y="1634234"/>
            <a:ext cx="1850231" cy="122788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0.gstatic.com/images?q=tbn:ANd9GcTJXsNuKJJv8fnxe0hBuUDo7lHpTXqDe75mPJqpwFXitzHAJU3q6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79" y="1574374"/>
            <a:ext cx="1671005" cy="111400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2.gstatic.com/images?q=tbn:ANd9GcQMnrYrGZZbb1YjJh8-wesclLXHJmOYytO-0vZdfQokfFpJKXXj2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25" y="3630205"/>
            <a:ext cx="1671638" cy="12128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t3.gstatic.com/images?q=tbn:ANd9GcSWJirybt3fo2TPCogUCukVfWFiS8uwdJ86kuZmef3xOH8bdTHQ_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9" y="1477919"/>
            <a:ext cx="1335881" cy="125153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thegospelcoalition.org/blogs/tgc/files/2012/11/domestic-violence-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91" y="3172285"/>
            <a:ext cx="1807368" cy="119969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xQSEhUUEhQVFhQUGBcYGBgYGBgXGxkaHBgYGB0YGhgcHSggGh0lHBcYITEiJSkrLi4uGB8zODMsNygtLisBCgoKDg0OGxAQGywkICYsLCwsLC8sLCwsLCwsLCwsLCwsLCwsLCwsLCwsLCwsLCwsLCwsLCwsLCwsLCwsLCwsLP/AABEIANoA5wMBEQACEQEDEQH/xAAcAAAABwEBAAAAAAAAAAAAAAAAAQMEBQYHAgj/xABEEAACAQIEBAQDBQUHAwIHAAABAhEAAwQSITEFBkFREyJhcQeBkRQyobHwI0JSwdEIFTNicoLhkqKyJPEWFzRDU2PS/8QAGwEAAgMBAQEAAAAAAAAAAAAAAwQBAgUABgf/xAA2EQABBAAEAwYGAgIBBQEAAAABAAIDEQQSITEFQVETImFxgZEyobHB0fAj4ULxFBUzNFKCBv/aAAwDAQACEQMRAD8Az2shfRtKXIFSqgboilSChuZYXPh1NoXZ6IeFU5lUxJvjLYy+7L/5CixnVIY1gDBf/sPqixAykE7ExEde89qswZh4oeId2LgXXl2r95Lm3leYO2/SoIc3koY6KYHKdvFJ3GRd2H51YNceSE+SCMUXfdIO6HqKuGuS5lgdsUyvrrRmrPlFnRIRVkuuslcprkpjA8LPz9NfxpaSYBa2GwBOrlduXeAFzEGBuekyND2NZ75cxTryIm0FpXDeAKts5lg6+cAyNIiAQYnoPYUvksapF2JdmoH0+664pwK3ckMFAMgRsNQCBAEmqUWmwmYcU5orfqFjvOPJbWGJtiIH3TlX3iD89ehFaeHxgPdf7qs/D2zN7SD2/CpLWyNe0fr9dq0LBWKWuaneHvH3/AihOaE7DO6qOv1Ujw6CsH90x/MUGaw7N1Wrw+nR9m7lp6ck/RNIoGZajYRVX/Y80rQ003TREa5T5IVCshXKUVcpRVCkIRXKVzUoaNRUlVCOK4LiEBXLqQqVQ0AbTHHOWDAKSoEztqDOnU6du9MxNDSL3WJjpXTBwa05QPLY7jrouMYlx1AAERsDJPY6gehq7MjSUHEtxE0bQ0Cq2vU+6jLTlDqDp0jrtr30pg0VjMeYj3vb8puasgIjXLgurdvOwA+8TFVJoIoHaEAbqbHCDb1cBogehGhmfbSgdrey0xgSwW4eCaYbDwxIMkEiD1J/GN9/ymiOdpql4YqkOXfUdbV/4Bhc+hAMakdx/MSQP61jTHvL1Lm5I7dv+7LQuXuHjQwRqDAy6ToNIhR5fSddNqrHqaKw8W5XGxhQFgaSdNzPUaddh8qcaywsou1UNx+6iztImdSv3RMGNfb/AIpeWI7J/CMc46c1XbjJiMudSFJlZkb/ADEwZiB0FKuaW0tRofBeXVUjmbk4AnKIMzoJEeg2n1pqDGOBoopw8OKGmh/eSzTGWGtXGXt+W49jWy0hwteYmjfBIWFKWMSwGYRpofUb61VzAdCjR4mSMdo3y80+PFMymDkYCRoDJ00/P60IQUddU+7i5kYQDkIBO12U6wmNlBoXbrlG2vU7DShSQ07oE9hOIF8IJBc7nQ+vJKi+3W031U/zqnZt/wDZNDEz84T7j8pS1eDaDcbg6EfKqOY5upR4cVHKaGh6HQ+y7NUTSFcuCICuUi7QqFZEKlUpAVKhHXKEK5QUkfM0dF3Hc7/hp+hRR3W3zKSd/NKW/wCLfmf6TXH8SCHKolus7D+tFhgzd4pHH8UbCTGwWefRMcFxIpowkdO4Gmg+go8kAfssrB8TdCacLHzHkj4ihuMCokZZBHUTHy10rou62ioxwdNIHNGlXp5qOoyy9ly5rlKk+Wx+1zGAqhixPbKdNNddvpQZvhpaHDh/Jm5AWVziOKsWlNF7E6nWdSI+lc2IAUV02Oc5xLNB++Sccv3Fd8rTOrAgkSY/OJ/GqYi2ssJzg+SacRvsHcHxWj8uYMFgZOkevWsSSU2vUYwhjMo2Wp4LBCQVcyViBLQSDvOvqe5pzDxh68fLIToRzU9ZwY0kk9dfXf5en9BWn2Qqkg6Qptj+C2XVgUnNr2/Kl8SwNbaLDipGOBBUWMIqai2gYaZoBPzJ1/GsKaRxKbMjn6F2n7yVN5uxpZc+pAYgETHafzNdDZK3uGxBpy+Cxbmwft57qD1/iaZr0OFsx6rG440NxfhQ+6jDdEQBA3+dHA1tZj5GlmVo8VzVkBSGA4llXK2gGxAk+3b5mgSQhxta2C4k6JnZuOnI0L8kuvF1n98evlP4R+VUOHPgmG8XF6l3noflX0TskXANdf3XHcdPfuKDRZ9wtIOZiQNaP+Lh16efUJaxckGfvKYPv39jvQ5G0dE7hZjI0h3xA0fPr6pWhppczXLswGiFQrIVygohVlRHNcFUlEWippVLwBZTeze375m/8j/KKM5uo9FnwTABw5276/6VevGWJO5J/On27BeRlJc9xO9lcRVkNSXBoz6n90xrtsf5n6Gl57y6dVrcKLe1755FOrdhXtiVn70d4zGNfague5r9FoQ4aKbCgvbe9davTVQ2MSGgCNKbYbCwsSwMflApPOCcMvXmCWbVy41zMihVJDNA8s7CJVjJ0FSReipE7LZ/fJDGcFu2cR9nxCNauyAVbpOx7EGdwahzsotTDF2jwwblSuE4KVa3cHl7j+Fhow+silHzggtK9Fg+FOEkc0Z8x0PNatyJg2uSQpIEydtBWfFhTI++Sf4xM2PS1qOBwAUd5/X9K14ogwUvISzFykaMl1yyzQ3xh26kFRWMt7pOtw5V9Jkkj2UH8Kyjh6cR7JljjoeijMRyitwqrNFgRKLILCOrg6AntGg310NFw8NokptnFXxguaO/yPT0WNfF74f3sLc8ewrXMLlEt95rZkk59Pu66N9dd3o2tYMoS+Mxb8U8SP3oA/mll4NFpJpQGoXFCpVUVSuT/hl6M46BSw911/KgzNBr2Wlw6YszDkBm9Qpif2un7yf+Lf0akiP4/Ir0jSW4vT/Jl+x/tLTQqTokPNcNJPYD9fr9SQZQEBwlfKK0aOa7oKdCFcuKFWVCkLlwfSiBqTklF77JnicUIidD2/rR2R6rMxOLBbQO6jruKMmDvBn9dKYDNFjyYlwJynfVN2uTrVxolHnMbSlm2W+sTUFwCvHC6Qik4xsDKFOqaaCPWZqrLO6YxYYzK1h1CSTFuBAYwOmlSY2nUhBZi5mtyB2imOSuXH4ji1tgEqPM5mIXtPSf60OV+RtNGp0CmJolcXSHQb/henOEcKwnD1Sxh7aIzzlVfvNAGZiTr2kn0qhc2KrNuP76KtPkBI+EeyHMXDcOcPibmIVBmsnxLkAEKgLLDH+E6j11ooBykO5qjHlrwW8ljGKvJeSzibS+TEp51GyYi2oF1PTMoDgdYbvQHMAFL1HCcZbnNJ0Oo/Cv/Jt17cBQAMqmNwwYx+YGvoaYhAy7IPFAyQkuPh5K+2MUrIGGxPXTWQPzq5C865ha6indchoVK5Rt+yz3MygeQ5RPqRnb18ug9ZpZ0dmxv+2jseGto8/0Kj/DfnGb97heJP7bDO9u0zb3LaEgA6asFA16jWrBwbQPP9pWlaHW4bjf8/laO6AgggEERB1kdqJV6FLA815Y+LXJ/wDd2NYIIw9+blrsuvmt/wC0kR6FasOilUxK5cujUqCjBj6fSupdsn2HtMilshIZYO2gnUxvtH40Jxa4gWtGCOSGMyFlgjXyvXxUlbv+I824gCCT0nWAO+g12pYtyNp3VbLJziJc0A2FWffQJwiaydW7nf5dPpQ3npsnYY6dmeLd4/bUj2pK0FaHgirlIQqFy5qyETuo3iFyDPy95puFthYXEJQ11+ijuH4W5iLi2kALudJIHSTqfQU0SGi158FzzlWpcA+EN27JdlVURQc6OPEf75CwwIWTlzRsJGuwo3l4JCZeyGItzG+tea5xXwkuIty7ctwqyxCupEAEyN2AOmh2gzM6Vkke3WkaKLCyurNqdtNisqtyhPcfyo5AKRa50ZNLrwye2vqPepsBR2TybPNJmpQtlvPwL4KbFlsQ0DxPkQNNd4IAB/GKWBDpC7psmntyxhnM7/ZW7kZPtT3eIvqbzFbAP7llJVY/1at/uqkbA+Qv6fv9ImJeY42wDbc/vzWZfG/mC9iscnDbLAoptgou73niAxnYZlgaakzOkNdSUl4K38I5FtYLB2rfiEjEZC5Y6LigM1q6m2UTNsr+8GXXQyJ/eAKdwrjHLTdaPuBv8lJ8j28ni2LgyvhnbKATDWycwHqFzAfTvVoHnUJ7iOobIzVrvqrarCbiLv5XHz/5U0V5tZNGg4+IT5XEkdRv+dVBQaRW7kifeP61O4XEUmuExatduW1aTbCZh2LZzr66flVGnUi1ZwIAJC85/EzGtguYLt9JBVrNzfebSSPnrUPZnYW/vVFY8Rua7qNfmF6P4VjkxFm3etmUuorqfQialjs7QT+lCkZkeW9FXfidyqOI4F7Q/wAVP2lk/wCcA+X2YEr856VznULUAWaXlF7RVirAhlJBHYjQg/OrrqKdYIAmGiI66HtIMetVeSNkbDNa45XVXnSksNhgDnTJGkg6xG8N0+lAe/8AxNrYw+FAPbR5SOh8Oh5JKyzXWdCdCDHaZA367+1WdTAHBBhMmJkfE87g+V3804tWfCOVV8zaBtAD79Z9BvFCLhILJ0TsUBwb8jG947HkfPxT1m0n9etLga0tZ725Q/p/pdVRNIqhSEBUqEmx3ojW2l5HVaguINJOhHatKKMgLyWOkzvOlKx/CvGrhsW+Kuf4WHssziAc0lURddvOVM/5apMco1F67JOFhe6rrTdepkvqWKggsACVkSA0wSOgOVo9jRAgrq9bDKVYAhgQQRIIOhBHWpIsUpBLTYWKc5/BgJaxGIwt5mYZnWyVVRl1JQMOoG2gGkaUPVo1TGdkpqiCfHS/b7qG+IXKAscOTEsiWGV0RUyWw9yVHmzo0ktDsVaYyDKFAbNLNRaiZwsgdd1lq3NQexnXbSrkaIbXd7MtzPM9u7w23ZQol/GZbChQAVU/4jE5pPlBA7FlpEyZWloGy1v+LcrXOPddr5+A8lq/B8IuHw9u2NFtqBp7UXDjLELWZiJO0lc5ed/h2xxvHmxAGabl68M0x5mIXudA2g9BUYtzgymbk0pgY05nO2A+fJaB8f8Aj5w+Hw1q2SLly8Lsj+G0OvuzKf8AbTGXu0UON7o3Zm7qj8ofFV7d5DilBHmBuDfzRJbqRoPoKEWOabb7LS/5cU7OzkGUnmNvbktLxnPmHKtdsupHhOAQfvNuqj1DaD3oJxHeLSK0TGH4a57ASbFjXl4p4eaUS7fGfezYu6wACV8xk9IA/GodPW3gqjh5cxp6OcD5clnnO3xfYr4OCMRobg7enc79t6IxkjxbtAk3uhhcctOd8h+VL/2ecS1w49nYu5e0SzTJ0uamaLlAeAOiUkkc/UlVD+0Dg2TiYcjy3bKEHuVJU/SB9RV2irVCbAWsfBg3Rwuyl0QU+4f4rbgXkP0uR/toLHEudSLOPhJN2B8uXoKVzSXVwwiSR8oFVZb2uBQzTSCF5O+JGF8LieKSAPODpH7yK06d80/Oiw/AFaY28lQ2ERSfOSPlVnlw2RMPHG538hoIr33iEJKz5d+uvWpG1lVkrtC2LUct1L2L3iLldSI2MwZ9CANf+KVe3K7M0rdgmGIjEcrarY3RvwoBdXGLIwM57fmU941B267H51GXK4EbHREdKZYHsce+zUHrWx8zsUob8xoYuDQ9AY2NV7PXyKO7F90WDTxoeQNfnzS6mQN+9BIop9jy5orouqGmRsiFSuRMNG7wfyojDRS0zSWmt1EcQZVMZcx6ySPeINbUJtgteS4gKflvXmtY+BvCk+zYvE3LKhWZLako9yQnmJCQc/mKaL1X0pfEkaADW0gzQo+McZxuFxYt4eycKMddW22JxDJdv3XICJca2rfs0WTlUAKNdjIoYZTaRg4ZrcNPl4fvNSPBOA8XwlxrV8jFHEuD9pGIxGWzH/5BoTp91QIk6mKs5tqY5AGVzvw+61pVgASTpEnc+pq52pLXra8xfF7m+/jMS1hwqYfD3bgtBQRnhjbNxiTDGVYaaCSO9Qw2LV3tylUfE4U21ttIIupnWOkOyEHsQUPyIPWrkKlo7WMZWRgx8hBWDtrOnahlgII6phs7g5pJPd/SvYnLd8PhbLBs2ZFM/KhYc3GuxQqZ2larJuRrVnD8cxwUAA33RZGi5iCFEbSzQOkCgYlx7Rm3r1TsEGbCSEb2ParTL+0k4N7BKCJyXT9WQD8j9KetZYB2WW8L4G97uP8AaxPvtEfOqOkA2WjheGyTHXTzBUhyxhmt41LbkaGY1KkwOkUKZwdHmCawEL4MX2TjtZ51dbrWfiHyJcxSWWtHK6qVcKpjIdQCF1IDd53rtWG63VC5sxcC/Lrv18DqqPhOUlS3ctNaS4TE3DKOhGsrJGUHYiDP41xnN7LVi4NhezAe4knXT9KlPgLjza4jiMODK3FbXeTbbQz10Y1WdxGR48vdecfG1pkj3o6ehpWf+0Xwo3MNhbyqWZLpt6AkxcWQIH+a2B7mmRulVo3LuC8DC2LZGUpatqR2yoFifSKGGhluRnnMVU/ibzg+F8DC4cqMRi3CgmfIhYJmMa6kwIIOh7VW9zy3UCgdllnEuVLl7D3bjsLmI+2/ZLbkuZUXMoPmYmMxYS5YwgG2tQ2ZtjpVojmgtN73Q8lE86crLa4h9iwKXLrW7dvMB5mZ8mdmEbCCOwGtHabFlAcNaCp63CNqki1DXFpsKdwvBnfBti1cZbVzKyk6jYgxOsmOm/tVN3Za5Jhp7me9QVZ+L8uFLFu7JVsihwcskOBIAEnck6xttQ6AcQtGZ/aNY5p1+EnwKguITbteSfJl/kKBF3pNea1Mc12Hwg7PdtJaw0qD0IkfPWgyDvJ3CG4geR2SlUTYRVy4rqwJMHY6aVcIDjuFH8zWLVo2zbuLd8S2XMAwksQF13YZTuK2IHHJS8dj3B0lraeZMfc4fy7h/DfwLws4cDLocxCFxoNCZbXv1G9LSu/la31SjBoT4LJsDziSURxlVbyYnMqgF7y/xqgEhuh1YMAZ1NFl7w0AV8IWMf3ya91s/KnxQtYlGu4jw7I2WzbF3E3RDEF7nhp5ASIAKz1nUVyGIy7YJb4gfESzhMKxtFjecRbBR1gkdQwBBE7bilWYlszi2Plum2YR0bO2k2G2u55KJ+HvKuF4lwXDDGWxcacQQ8lXUtfuEkMNdd42o4IzZQlHE7nmq/xX4XWrN58LZfxAMOb4e6mZrX7UKFcq6DK/nIIAI8NtG6GD6GyH2eY70sq5h4Ndwt027yorQGGQ5kKn+EzqND9KqSLRTGWiivQvwN4sb/DVVjLWWZPluPwNLxjLI5vqj4gl7WSdRXtoq7y5gx/8R4wPKlbpuDWJzIpGnqCTS+KFuYLrVOwOLcHLQ3yj5f0nnxm4epxOFvEam3cQE6xlZW+R851omLLgABsnP/zrIXPcXDvDUJhZW3ZwrXWP3VJncjpp0B9fxFdHGQywtTETO7WjsNT6Ki/DfiqPxW295FynT/SJ07d6YjiApv7awmYqTFzSuA7xaa8KI+y9J45oZWHb5elTINLWZELBBTHi3D7OLwzm4iFih1IEq0fxbjWoDWyDZHw80uHnAaTV+4Xnr4Rv4XGrSDSWu2/+1v8A+RQcS0ujHmFRzAyaRnTMPYr1BetBozAGCCJEwRsR2PrTKUCRxCBgQdiNapIwPaWlEYSNVj3xc4e394YC7aQsMOq3LgUiRbS+nmCzJALakDSZNDyNYwtGlih7Ke85wKsvDuEC2Li3LqMPtb4q3A0h5OVt9QzPt2X2rGdimfCHDQAJ3sjvXNQnMeGPDbHEuIgg4jFMLdpgB5EbKgg9GAlj0MJ2rUwrzI0HkErKA0lef6dSysXKIu4h0wKAm3fvWmcDoqkhj2Agz/tFSDRtEaSRl5LQ/jTxXwvBsWmIJJdoOoH3FEj90gEx6VQC7JTj3ERiuqoOKYmy5P8ADSTKEg81v4oufg3l3RLYIRbT/SKFL8ZTfDwRhWA9EvQ06irlxXeGfWOh0q40Sz6IKd8K5NvY77O9tUNlQqNmcKznxnZ8omTGYidK1GSBrNei8fiI7kKn/jZxV8Tfs4K1ZICuFtf/ALCYRQoiAJMDXtWdhHieV04OmwH71Vpouyw7Nfi1PhXJZpx3hy4ZhbVxcYCWdTKHb7ugIg5lO+q1qvaG0lpY+zoJHA8Ty3xdu21vDPna25IR21+8FI6mY+W1U5UhZk85o5nvY91a6ERLa5bdq2uW3bXsq/mT2FDjibHdc1Z8jn7rcvhJiUwmAsLddjfuhstgAkqDccgkAeUEEHM0bj0m0WBk7V0p0B6+CbMUj4mty0Bz2V2OBZRfugZr90L5spOgUhUALDyAMdJ3Zju1S5Ksy5gCV5158tZbzXHRrbM7wGK5CVkMbaKTAkKNTAPfoMWnZgG0rl8AuKC0l9XOXNcG+gnL+ehpeZ+SYHwURwmbDd0ahx+gVqw9lX45dv2zIyW1PYlVgx/20rNKJXAN6p0QGHAnNu7l5KW+K3C/GwDXFEvhSLw2HkGl0T28Ms0dSgrSkZmZRWfgMUcNOHj18lkfHsYP7vcN/pU9yfz70vGbDW+K9XxVzWwyPvQj6qqcmYUtjLS22+8BmMbTEx7Ej6U3vXLVee4X3MTmabAaSfbb3peh+cse+FOH85NtmUMe0EbnsavK/blqjcMgbiRIK11KZ3eJ3Gw9+6kG1mZSJiCBrH1FDjOS6R24eNs7I3fFQKy74LYY3eMNcgFUF1z6SwAj5mgzUQ0HqFkSuLpJZBsSfmbXpJqYSQSD1CuFnHxMvW7WM4dcZ1Uu92w6kwTbuqoJ9gwHpLUtimZonAefsjROyPDgpFOwgdOg+VeNHeNBaxsbqE+L9vLwa563bRP/AFV6zhrA2LxKycS63LzvWilVpnwK4TcPEBeyMLSW388QpYgALJ33nTtVXOA06ozY3VmrRN/jNixd4syKf8JERj3bVz/5gfKpfo1EZb5GtUSLcpAMevWs0Op1leuMJfDkYavmlgNKGTeqbjblaG9EKhERGuChyOyfNVwl3kC1L/CrMcaTmItIkEEk/euK2i9jkMn5mi4s1h3X0XmHNuRwbt0+6sfEblu7xC/xBA5t4ezbtI4mRfuzbDD+IopLQJ3U1PCGFsRLtNSVEuGd2rY3aENs16mli+KuZmZtszExMxJmPbWn1luNnRIxXKqsXJPAL2KvqbVoXAhBOcsEJ6KSup1gwN/SaPBCX97YDmmsPh3SHNyG5Oy9H8C4Va4fa8TE3EN1oa5dfRUna1aBJyqOw16mSasc8p0sqzu0nd3bP7unt7nLCKUBuEK5gXMpFudoLmBuRt6Vb/hS5STWnK9Vf/p0+UuIGnKxar3xJ5esvbz4hrfghs4LkqwuGAqplXzKwzaMdyKWYwuNIcP8hDSFiowFzAFWVgwHnvW89tbgCuQJthyygiJidD0qk+H17w1T0LpsJYabbu4aA0OY3Vy5A481i+MwLJd8wOpKzGk+g2nuax3uDDmrbRbWKwr54bJJsZh68luNoretmdVcEH1B0NaUE3atteQkaWOo8l5U5uzqvgNM4d2R9NnU5TI6Tv2ocEeV5v0W5xTFjEYePJyAzedbKH4LZxHiK2HRy8+UqN/TtTDnNuiVmYRmJDs8IPnyrxvRatyrybjsepGJvvYFpgGBGYkb+UHRTHWKGG9o4k7LYnxs0EbS4gON3lrUee3srnz3fw/DeFPYsiAFyqCZJJ1LFjqWJ1nuaI/ags7BhxecQ86AE2evIe6if7PXBfDwlzEMBmvNA/0r/wAmgtOeU9BolpbZCxnXve+g/fFancUyddKE5rg866JcbJHEXANyB6kxTF6hoRGBZR8Z7mGxltcNauZ8fYIuJat2rl1mRgMyyikLIyvqf3R3Bom2pVXdEv8AD3iD3MHa8efEQtbeRDeVoGYHWcuXf3615THMjixPd2Oq1IM7orO6Z/HvGMcNg8PbErednJB0/ZhFAPpN7/tr0sDmdkHDalnOY578gGtqkcpfDRsW8PdKoBqVWT6jWhtxYe/K0LSxHCRhm3K7U8h/a258Elnh2TDFglq3+zYbtkXRhprMb7HcSDVsXG6RgA0ohJNfR1XlwYhrlwuxLO5JJO5JOpNMP2QYSc6msJeLXCB91BB9/wBflSkjQ1mu5XosJM6bFUz4WivVPzSi3UK5SiFSq2k3beiNCWlcBdq0cpYoYbC3AFGe84aYIIQDLEjddj8zQsac7MizYcHmkzJxw3A3sXhGwtlkS5iMZcuBtv2Vm3aDMYH3c6hQO81YTdllJFgN253/AKSON/8AIkN1qB6aaLJsTbysymZBIM6GQY1B2NaoNi1ivFEhPeCcJuYhwEQkCZOoGmsZoMGmIMO+Z1NHqmMNhnzupo0+Xutu5dwzYTDqiLnc6yozMCdwW9DsfT0raETBTSar5r0DYGABhNAdeatnC8MJD3gufq1yJ+p1pWZx+Fl14JLEPIBbHdeCHMnFMHdstZNxbh0Hlt3LwHcMbaNkkSJ6b67UtG2aN2avfRKRMnidnLSB46X+VmHNfHT9kOFs3WxGGBDguSt6wEYFldHAN632JAiQD6w/um1zndmc1b9FW+PcVteITcCsj25WEDOCZPlfNAnNlJjppVMU8vdZ09EzJiYw/NK0EFumnhSQ5R48xxCeK6qqAwDpJ9Se0TWLioAIyWiymMFxKTEO7ORwDQNtr9fBek+UsQLmGRhsQCPY6z+NTgNGELIxzalKw346cIbD443EnLjAriP40AR199Eb/cadrVCa85C1u9qp8tcwYmw6G0EWJCsw8o0MknX13rmtDHZq18VpYbGzuYMOQMh62B13Gq1EcV4n9nv4lb2EzJ95U8zNlKhtI1jNOs7wN6PmsZWsF+pKK9rWkRlln/6pZpznzDi8SttcVbVGJLCBDNtErOnToKE+B0breK0SmKkmEQjczKHG/Ol6O+HWDFrh2HReiCffvSOBdma53VxQeIDLOWjYUB5AKcxt8IpJnTtR5CNktG0uNBY/zdzLcfFXEvYZmwtvwGRh+1GYl/DcW1InNmHcjJsZERELbfNPNPZaZdK3VB4fxu7hcYmJLozZcrhHRibDLJ8RxAN4RJDEuzbxAm2JiMkRYDRSkbw14cdVo3BOYLWMe74TZlTwzPU5gw/JB9a8hi8I+BjTJub+35W+HsNBjgdNa9U3+LOEZ+FWrqnKcPfmRIOVlI0O85stbvB3B2Go9aWXiWuEpLTRAtdfDfgdvEcPLYtrlwNclv2joAAuaHAIlZ6GRIGmlORvaxzjVAJnEOlyxtcbJGbXqT9lLc847EYTE4dsMUNrFIyXbThArFFUBg4Bus+UgaBvKvpo5Gc2qzgCTR/Cw/ifA3wzkFkk7BTOh6gdq4htXaowPa7K3cp7gsOEUAfM9zWbK7M5exwGHbBEAOe5S9CKdQqFZACpVEmUlo76fXSiNSso5qUxuJVSRIAVRPaSNh+AoRaXmwjYeWOJpLzXNWX4N4hFOJxd5gFt/sbYPTO5uuY7yUquPkEeVg3P+l5NzZMTIQ0cz9bWf/EbmAY3GPdVQAPKCBq0Hcnr2FO4CF0UXfOp18kvjCwODGf4iiep/Cacv4mwqkXXuo0yGRmUe3l3PWSK3MG6AAiQkHqLR8A/ChpExcD1F/ZWbBY11bLa4icpAhZDN7zM1oMDc2kwI8RZ+a1WNZm0xAI5WAT81L4e4WEvee8NRJcEewjT6zWjDGwCw7N7LVgiYBYfm8dK+Sl7PMduyArFEUdJCn8/agysiuy4X5oE8cIPeeL8SqhztzgmIYqBbOUeVtbmU9QBoskbsc3UVkYuVg/jYQfHxWHjcRE09mwggc99VfOZeC4S5hrV21Zs2nyKxa3atLm8u33dvaDoK8GMdKJspJPv13R8Dhf58pHPoFg+KXLcYb5WI19DXp2atCxJ29nM5vQkfNepfhnxAPgbOpnINOui0phNHPbztN4wZyHjYgKE+P2AW5wwXYhrF1GBO8PKFfnKn/bTnNIELJ+T+ZMOctrHLKqGCuMoIDanUiPkdD+enhcS0NyOoEbEi/Q9Fs4PHjLkdQPIkWCOh6KzWuYsBYvZ1COgJKoSpOYgakJ945h9AO1OOnhZEQHAHmRzWi6aARFokAcd8ut+Hss35k4s+JxFy6/lMmFM6a7Qdj6ViSSdob/aXn8XM6SW6oN0APID7r058OeJC5grUEaCO9YmDk7IuYeqZ4tGO3Lm7EAhS3GsQoQzB3+o2OnrRZZ9aSuGYS8LF8ZjnFzOrt4ltiy2FKlVfIEVr10+VFUIsTADAmcwIDjCKATWItzrArqP3YKjcQ5Zurb8QsbvUtat3biKkMSzXRbCOZIGYMd+vQ4WbROyn/hGYxF9VnIbQMnqysogEaf/AHD+FYnHW3C13j9k9gDTyOo+i1PmPh32rhGLsqPMELgTElCLgH/ZFRwNwMJHQqcaDnvwWP8AKPNuJ/8AT4K2wS2bkvCqC4EEAtE6ZR9K0cWGtw71bCTmSVgcNvoAtx5k8Z8IlzDsRcsMjsoMeKg0e1PdgdNvMq9K7h82aJp8EFwLJNFnfxB5fRlt4hM6u6rDOCZmIlz93NmCwdo9KYcQ4m1d8hD87dCqFgsQWzKw1XQnp/waTnjDdQt3hmOfiLY8ajnyTo0stcIVysjqyGleHJN5dAddj1MVN0EtLuq7xe9mdzr5jInWnIW00Lz2Oktx31+yK1xt0wxsISAzFmOo6KNP+mpOHa6QSHlslmY50UBiZudzz8goiaYWenFuzmRiN1if9JnX0gx/1CrBtgnorhttJ6JCqqi7QsdiZIjTt29tPwqwvkpF8lywI9KqQuIrQrpbbFS0GBoTGg+dSBzXUatbIOMC5gLeuoRQewER/OvJuw5GKIPVe5wUYzCbkQCsexjzccjYsx/E16lopoC8XiHh8r3DmSfmtZ+DPONuwPs9zMCxYqc0gBbbOxI/dWFJ/wDfSgiPaZx0RGPztDFb/i9xJL3CMQVIMtYIgzobiwRG4IBqwGt9V00RjFFYNwqzh2U+KxDA94BHppQ5nSg9wJ3h8eAexxxDiCPmFceE8awOHt+RLZc9T/QgmgjPs4ElbjJcBGM0Uga3oN/yqRiXF7EEj7r3AB7EgUy0ZI/ILzU724rGEt2c76ml6L5K4HfsW08Nh4dxQ0EfdMe+u0Vgdm+V2ZvNavEsTA45CNW6DyCuOLwOa3lOp09Nq0Bh6ZrusaKbK+wsI5p4dcwxDMU8PxCVzlW88uxY2x/isVQKpOoAUCD5g1FutHGZfibrfLx6+dI8PjbT2rbMgv3cRcbK9/LeJA0Lrh2ITM0EZmkJHnu/u0wslw59UtyTw1cPevOgUDJkcLnu5WzI2VroRLakkHyZR92QYrK4y3Nhx5hOcObc1eC1TlfEAgjeR+prP4M/K9zEzj4yDqsQ5e5caxxe4hAy4Z2OhmFJOSY2OU7Vp8RmaMP56IfDYalc48h9dlvHDrquhWTrIMSvQbEQR7ih8OeMgVZ2ODrKy028XexOMtYqfsuEOVSn3j5le2gO7FkOaTrJrWNZbSvec43sqdfwy23YIzMjMSC4GY+un60NJz9StzhJLe406HVc0ovQIVylHVkNHhDFyd9Dp6/r8qk/DSWe057Va4gCNZGu3f1p+KiF5jHZm6k7qOoyzEBXLlJ8H4cb2bKxGUCYE7zuBrGmsd6YghMtgJnDYczXR2StzCXLKZgmVszDOHnMBMiNoETrrpUujfG0HLzOt9OSs+KSJgdlrU63vSQucXusoVrjxrIWFEadh+oFUdiHuFOKo7FSOADnGlw16ydSt1j1zXB+YWTXZo96J9VxfFvRJ8SjQFbmdIQ/eQKwaPdidBEzP0qNWusaKurXZm6dNVauEvcbB3C05lzyWiZIzCR/u61i4iv+SD1XrOHzOOAcHfEA7fyv7qqcN4a967atLobpAUmY1MToCYGu3atMuG68j2TtBW+ym/7jxGAvWvGAtly6gzmOWGttCqZOZX0jXURFWY8XanK6M6pPmXimJyCxiD52Ie6GQC5mGbKrt0AzsQoiM2omo0JtXmfJQD9/mq4Aa5AopXDWS7QJJPYT6n8JPyrrUhpKtPHOU0wTPnxQz23yoPBdSxAzA+eCBMA6EdiaoXXpVpyLDFo7VzstbXzPgrngPiHfWyqWIYJoxHlXvHpp70pFB2a3XRYWYmRgLzz5BTFnm3EOCSxWQcoBM67HXTQQdffrUyZiDomf+nQZQQPdTPD+bMJiAbV9J0CSASzbyCAsR1jpPTpSNxbWZZWIwEsdmM3r7J1xvkPC4nDuMP4lu4lvIkMRKSG8ODsjBVXTaI/iBcEuYaLJIOYdpt4clQ+B5TaYmfEUFFXUJaUOc1pUP3dQJ0BbLLEkzWNxGcuIZWl2vQcPwAiIlsHcK88nMQyT1/oazcG/JixSpxMAg+Cj+IvHEsbZKooZLNxSAA75kKsWbcwUAHYe9afGDowjqfskeGmi49K+6sfL1gKmgA1j6R/Kp4dqxXxjy52qY85cPZgWBAQjzBpCyoaDpO+YCK1mkDdI9m95pp3WI47hl21fPiMuh/dMggidPT+lDmnaWkALW4fw+VkjX5qAXVIr0QQrlYImuAb1cNJS75WMIDijtXRO49P0KmuqoHtOoKdJgsJeABCks6qGzt5JYSSoYTCzpHWmWWzQLIxbIpxd7bJLmPl3AYbDi6t+6967mFqwAoAOafEZzJ8MIVGSMxbrvDQIpYmJw5idVbqjGpSq6tsQQVJBGxGhHzqQSDYUgkahL28TdgoHeH3UM0NPcdZqe0dVXoiNdKe40nXl1RjAXC5QI2cbiNRQy8AWSrtwszn9mGG+ilMJyjibkQoWTADMB+t6WdjYWmrTg4RiS3MQB5nX2Vr4b8PLwyMy+IzsAsOmUkA9zqIB+lCdiHS/9vYp7CYbDQkvmJJGtcv7SHOuDe3lCqVtXNXYKRLCFKkj73qflQ8MzKbfqRtaaxkhfGGRgAE24j7gdfsmvBOJYfDeZkBvrmyuWYhUKZwEA0DEwsRO4nWnmAlZZkjidtqNvX6K48p8wWLt3E3buS35rbq6DzsZur5oMBsnlkGRJ11ocl1oob3n9wD6+6yXib+LiLrLADXHI6CJJH4Ucd1qzy0ySELi1b71BKPHGbpwV3+H12zh7l7EX7XiKthwAcpE9PIwhiSsdt6F2muVOnCAs7Qfo5qF4bgbnEcQz3GOWRmLEk6nQDrrqfam4IC45WqMPB/zZi9/wN5c65BaRw/ly1ZQgBZny66RI1A7/wBK0o8NHHvqtxkjY6bE2m+CnOFW7LQjKoC6R1mTqTqTqKE+JpKXxDpm94HUqL505IuWrTX8A0qPMyQCdAdvT1rMlwrcxPySw4jJK3s9Gv8Ak7w81A/DDEYg42215rwGaFAJW0VgADLlIYAaASPzodMDgQlTHO6JxlG1+X+1YeY8EU4o9m2NLrC4dNFBXMfxkad6pjMIyVgI3WvgsUDgWF4Oli+WmyumDwq2DJ0RRM/LbUz+hXn+xZh5c5N181jyyum0G5VG5rxF25jlvWrieHlClY8xmJ1O3QgD1nfQ3bRyxkPGvy8E7hMHMw3enMf34Kf4BxSW8PK+YAysEDTfXpv+VGwAc3Qq+Mw4Dc9hSnMnEIw7FbgQyoY+UQAyswJYECVBERuwrYBsLJEbmuutqKxbjd/NeYkgyem3sI0HsKRcNV6iEgNDUxqqZQFQpCFTarlSN0gSdt9R7foUVlu0WdiMsVvGg5/vyUPdtkjMNpIJ7n0Ham7ANFYJje5vaM2v9odE3xF5mgSSF0WSdOsKOgmfrRBQSkpc4/dNLg1NXCXdoVI8C4HiMZcFrDWmuMYmBos9WbZR6moulwBK27Acj4XgeEbF4u4ty8BBOUEBjMJZBIJbbUnWCdOgpGOdzrwTMEwj5evPyVU5fxn22+7stoNfYkFhIUAAKBrpAAmPWs7Eg5sq9TgnNGE7YXoTtv5LWuActsuVriWgUYFSFMMsk6qTIYA6eszTEGEym3DVYWLx4cC1hNeJ2U9huFKHZmVJzSMoyzrIkSdj+MmNabDADss985IAsprxfly1dDMEHiZWgkA6kR10GuvyocsV6hFhxj2aXpzWG838nHCXkv4hHGEZgtxgssqkxmEGAddOvodqDC92jXDyWliJIZT27aPUff8AKk+IfCRr9gYnht9HDiQjNIdehDwBm9CBr1G1MtbpqVnTTjNbRR59Fl/EuF38I+TE2blluzqRI9J0Yeoq5CDHI0Ouk74HZ8d0sggZnXzGTAJgkj039aBIMveWhBJ2kZj5jUFaNc5X/wDRXMso6DK8KWBAY/tBJ+6SwjvpsKBDReT6p5k5lb2Q0sV6qvcnsLCv187Ak9dFEgDbSNOk+ta2HnEduKf4Th2iJ0d97Mb9NFbrePzydtQJ6gRp+JP0q0uLB1BTboMhT3gtsZpOuvQEydddwOvWgjF6pbFE1QWicBxaFSo2AEz9P+PlRHuzaheYxcTmnMmPLXBrdu7cZAIzuQNCBJBHsdWHypTKM2iNjcU98bWnoE9Th4+2XcQy7IltT6ASfxMfKiZuqD25GGbEDzJVD5/45b8QW0LeWJymF6aRMTAisHEhssndGy9FwfBOEZkfpe1qO4Fdtu0mCTsDtNZk+dicxjZGNrkp7F4kIyeaT1CLJg+wPb8aewuJFCysxrczHaJhzDzbYS3cTzBsq5Q1tljM4RmGgAImc0/Xatdjg4WFnGswB6rLbgEmCTr19P16UE6LfjcZN9+fmOnghmodJ0vGxRCuVggDVVKacSE22A1JgfUimIPjBWTxUH/juaBd0Pcpc2hEDbQVXNbrRxC1rMjdvworGqEOg0/XSmmHMFh4trIXaDRR9qy1y4qW1Jd2Cqo6kmAPrRxoFju7ztF6e5H5Vs8IwbNeZcyjxLtydNADtA22Ez+JqtD4irkl1RR/p/H2WM8exXEOP4xhZW5dtI0W1Ay2rQPdjCzHUmT7QBLSas7rpmsEmWM20Vr9T+FpvLfw8s8NtLfxl4Hw/MygSobSAD952kaADWQAO4DFbs7j6LSZxFzYjhsONDz5676cgtB4eXYm5cOXxAMlo6FVG066t1PaY1iaKLcc1rMkyhuQDbc9VJUVARTXLll/Hea2wONfA4+ycThMTLWGIUkI33rTKRDhTIHWMu80MkNGvJMxs7Uho0J+fmprlC5w3ET/AHZda0VAzLbzJPQFrdwEE+WJidI20rmgXoiSdqxoL6IPkfpqCoD+0PgM/D7d0DWzeBJgaK4KnXf72TarpPksS5Ms58XaEMxLeVQ2UswGYAsQYWRBO/ahTfAU1gzUgK9CcHwLeFcD6JcEQMoLHMSqJG+mUekazS2FjObOdvqn5HNjcC06g35eKrvH8CBc+yWLSXsfcRotyBYw6NAa48xmeMupk6AKB10e2D+7Q0UyYl7RnaTVUOrtdSegtVbh0Wb9zD+Ot42SEdwuhaPMOuxBE+nSkZ4wx1A6eS3MFizPCWvNubWu3urhw5gT95so2iFUneMxOp+h96Bbf8j9vugzlwG2vzVl5avBbjA/9MyRqPMATMdPlTsTu7m5LKx7XFgr3U5ewf2f7RiLQzM6Bhb6G4AQI0kZvKD7UQNANhZpmMrWRu5c/D+k7xWIZLOZh58uoGozRqPaaDiJOzjJQ4mB0gHJYNzzgbpVmT7zbnURrJ1HU7VhcPnbnp69k/PLhHRwHvcvLnSq/K3FXY5WBJG7SQd+saztHsa0sZC0DMErwrFvxTHQyi61vnp1+3knnMjBt3uprJ87Ek9NztQ8IXdAfRWxuDgbHmLi3y5+6qFwA9Sfc1qtFLyjyOR9VNWNVUzBgaj9RSLzlcQvWYZmeFrwadQ1/bCVRDMliew0H5UNzhVAUm44HB2Z7i6tunyStDTY3XIqFYpDEmUbQjTQx21Gm+4o8Yp41WXjH54HUCOh+a7N4FA2sGIgTvUZDmIVziG9iJOo0oKG4jipOm0U5GygvO4/FNe7TZa18EuV8Mi2sbfdXv3XZMPb08pUEs3q2UE+g9TVnPBNJDs3NbfUWti4vwi3iVyXgXt9bcwragjN322mNTM1cjVDZIW3XNOsPhktqFtoqKogKoCgDsANBUqiruO4DbN/7TjMTnFuDatvlS1ZI/fUTq0T5mk6nppQ3x5xVpiOVzR3Qqvxv4wYC1cFu0xuhfMXAbLmB0RTGvWTtGgmdIeHBlMFlTC2MuPaOr0tSn/zKtHADFpausY1QIxjWDrtHzoLp3HuN3+SZHD7Jdfdqx1PpvaqvLHxnRsVdXGJ4OHuw1pgTcNswFKsVH3Wgt/lMjbZmzl8Um9oBrbp/dKy47gHDeMrmsX5u2Xzi7bbMwbcZs4JZJjQRtoRVG0+9/FHc+aLK5wFAgj08lVfhZwa7geLXsPdjxD4zEBTHhxbKXFYjVWLEehVh0NWDSK8lz5w6N4A+J1/vurl8Z8K13hOJVd0CXI7hLis30WT8qIlANLWL/C3hl03heCFrYhZVoYHMpgqBmgxuOk77UtO4VXNPYOM/Gduq1AYm/hscFaJcP4efUgPmZcp6QwZfaPnnyTyQ7jktpsEGIwpeDtV14H8FQPLuPu28FxXFt/9Qy3AXIlgQIAB6AEkxpTUcpLsg20PukMdG1tPG+tdKG2ixrCYy5allP3u4Bkj396cexr9Cs+DFz4e3MNXutD4NhLmLwC3bVx0e2WFxUgZhJ8w0mRIoEmGaGZ2tuuS9Jh8Q/FMYZHlpdzHXajaX5W4X4btdN+4xOxHlZT3LTJ2G0Uk6bNoBXkmBg3wZmudmB6i9Potk/vcNw65dTMGtW2MHUhkWR111A3rUw7g8BeUxULsPMbpYVg/jRxNCSzWrgbo9v7un7uUj8Zo1tO4CVLr5Jze+K7X0yYjBWbhaf8ADLW230MiddunfvS78HhnG8mvgmYMbNCQ5hTfhYwpdreGzlpzFGIdSxjypdUKesSwGoj3rjMC9wzRm63Wpwvi8cIMZbWY3ar/ABnGPccq0+UxBGojpQsPE2MKuOxLpzlbqEz+yyFGVgW69AO5onaUSbQhgg8MYWEE8/DxUqlqAB0AiknOs2vSxQ5Gho2C7iq2mAEKhWCKoV0YrlVM7x8OdPISDpHlM+vQ003+TzWJPeGdQFsJvTkfXSioXGW/MxG3T13Pzpth01XnsTHcji3ZWr4bYpvtWFCmPCuu25GjKFn8SD8qDN3TfWk7ggJo+zP+OY/LT5r0pwi6z3bjHZYUevWfyFFjNklJYhjWMaBudVV/jRzBewOBW5h7ht3HvJbDAAxKu539EI2O/sQQjVKtIC89YTDYviV/e5fukiSxJ3OgnoPbQelUkkazdNQQSYgk3oNydAPb7LbOE/C1LdjxMYbRuBQoS2pyIJkyxOa43TNpp0NAmtrMwKYjxmZ4blB9Fe+ULSfYrSCCqqUPY5SVMj1ifnVsLRiBQeIFwxLjtz8lmnOvwVFxnvYO+EEFvCuAkA7nLcGsehB1666H+EWgZjM4A6HZUv4dc2Lgr1iyyMHW+VNwHQo5CujKdxIUzuCvqaqM15uRTTSxuaB2+o20sHQ739V6YyCZgT39pj8z9TRFnhQvHi5UqihjcGUTtqQDO+kE9KsE7hgy7cdAsKbnW1ws3MNgsOZV2DXi7pnKt0tkGAIyzIJ12OtS1rWOtwtAmlzW1godEWA58+14nxMSWV9MnmJQZTKhRHlPc/vHttSfFGiVjSxmy0+CzNbnicfi2v2paLwJ8K1zEWgQ1nFgllnrc+97iZ+c1jx4kRvDnDwTeMw0ohaSNWk+v4WTc8fD3FcMDOYuYVzpcXUgScouAgFWjtI9a9AKcMw2WB3qcG7c1J/CPidu2t5bzQsMRtp5ZOnX261djmC8+262OH5n4YtadQ4aeC5sYq7Yuh7bZrbXIAfKrRMgQNGERI6dzWQ4McSWaV9PHxXoZu1YQJCHB3o5t9OoHvXNXXjuMOCwmPuZpR0awto65WN0ouuxGTM0dcpprCscx+bldey83xOVr4WAjvb31BCwA04sRKWrhHeOsHftUtNFcpbAY5keUyoQmUZRMxJ1mdzuY6U0HWCNvJRkB3UjjeJKzB4Y7dR5TrIiOu+/0rOfGSCE/FiWRzB9Ggeqdm5PtoR7Gs8igvYxvzH0BHquKoj0ga5SiqFIRVysgKlVCQxdvNAHqT7dvnpRonZQSs3HwGYtjHiT5dFD8RAU5RtH09qciOYWV5viDGwv7Nn+k95KvZMWh9/6/wAqrif+3aLwUXisvUEfJeq+V3zWFbq1Wg1YCleIDLMW9FS/7QWHDcKDGZt37TD3IdNfkxoySWR/DbjVyw8WmhgR8wd5+dZ+NttPC9PwYR4jDyYeTlqFtPOfHvC4el+87IjXLasbayQGOp66QD+FDb2k7d1nRGLDYg2NBf8AS55M5xwC4BC2KtyA2dWYeIWzGYT7xmREDWRTULBHFRQcXmxE5ezUdeStthf2By5srKSocQygjaDqPY6jaoALGXyS4cDKL3teROYreTFXgOlwn8Zo0JzRgo2PHZ4p1dQffVesOTuJjEYHD3c0lraZj/mAgz86Ih4hmWQ1sdR5FRfPOPVLJILZiCYUnMQpBYKq6kwJgD30pnCjd3RMYZo1LtgvLGPxJuOztOpJgmYkzFBc4uNlZ7zbiQkAYqqgGlZOAceZSqNmJnyMNSDv70jiMK11uC9DwvixbUEgsHS9/fqvQXLnH0xVjwsSgaRlZSAQdNZFZeGxzsM7sn6t5IWPwRhk7SI6bhYT8UuWbfDsd4dkzauIt1BM5QzMuWesFD+FehBBFhY0nxWBS4wQHgh2kZCHZ3OZmjXy66CYApJ958rfl916nDFhwolkJGUglxNuPg3w5JPnTm04xbVq3nFm1LHNobl5tXuMASBElVEmBP8AERTUTMjaJtecxmI7eUvAoch0CqlESq6TepG65LWX/XvRWlWaVLYXDBguZiAdSBvpQJ35eS0cLgWTU5zvRSw/9vastxXrIWnVxFch5BHVEwiqFKKuUhFXKyArlUc0k/3vcfkf+aKPg9Uk++382/QqF4qkXCehiPoBT0BBYvLcWjczEknnsk8CYuKesjb9e9XeLaUrhZckrXcwV6i5F4oWwdos1oAgBfPLAlcxzjvJAjeNarHoKV8Tcjy/qqh/aG4kq4S1YLBrly6Hy6eVVU699yRr/EavfepBy/xl1c6+6wbAYxrT5kOv5jsah8Ye3KVfC4qTDSCSM6/VaC3PGKOFCHwmsMIZbgZx7GBp8+24658eFaHluYhbk787G4prG0d9zXnXI8kvy5xO1gwL1q1wxbwU/tjeuXTBK6JhZDB9YmBsdq0xBXxOBWU/vv0yi+n7fotHw/OOJXCtexRswy+UIj22mNTDOxy+pA+mpysViQXZIzYTuH4Y0yBp3GpPKvyvOfFMV4t65c/iYmtKNuVoCy8XKJpnPGxPy5Lb/gxxw/Y/CHmW2zZlkZlGWZUSNNPxqzdTRTmRssUbhvt63+FUPinxlrvhErl8O5dt6OG0yWzlLBpJIbUdNtaMaaAELFEgDzKzW45Ykkkk7kmSfc0JZ65rlyfcKsZ7ttcwXM4EzECdTJ0HzqH/AAko+GGaVoBrXderuXuAWbNpQvmECAYIGnQ9uuvesR+Fjc63AEpnEYl7nkLAPjTjkucTZLZkYe2lkn/MCzkD2L5emqn3rSwcXZRAeqSkeXOsqjNeYiCTHv7/ANT9aZpRndVWk6lVQrlyFcuSlg61I3VmkA6qc4RMCfWPbT+opbEusL0XCc2l+ilaz16IIq5SEKhWRVylFUKUKlVC5uDqNxt/SrsNaHZAxEZcA5u42/CRZUuiGG3TqKuM0ZsJV7YMazI8a/MLnBcITMNSffYeulEOJedAk2cEgYcziSOit/C8S2XwrekupzCVVSIHTQGFjvANSwkauVcSGu7kNaD0A/KpvPfE2xWKLli4RLdtTqYCqJAJJMZyxknrTTDovP4hhBroq3REqp7lO5Y8RkxBIS4ANNP0dfzpTFiTKHR7hbHCZIQXxS/5Che3r9lpnL3K/BRJuM5ZdQXuxB6eUAfjO1JnFyOaQ4UmJOHPw8gfGAfmqvz/AMwW3mxhASmzOJIj+Eenc12BwmU9o/fkFbHYyQRGNupPxEbDw/Kz5hWuvPEUaVm5H5g+x3ZKqQxiWAlZBXMDuN6od7Whgp8oMZ5kJrzVh0W63hvmtks6iTADRrBMgmNd5jejOCBiYsjyAoKKolUarNSBa5CoXLROUfitisJZaw/7RShW07SWtNlIVuucAxoe2naqmFjjrorFzjus+uSzGSWYkydSSSd+5k1bZQAShcsMACRvUAgoj4XtFkLlUqUMC0tZwpaKqXAIzIHPNBG2DMwOm9cHhWOGdmyjdd4fAtI07/hUGRoRYsDK4jSgp7CJ+vfU0lK616bBR/5cuX3Tml1poVClFXKyFcuRVylAVyqAiNSoOy4dAdx+verBxGyDJAyT4gu0wy9cx9Czf1q3auQXYGLnZ8CTSmcNxLw1fJAEeURMRtH0qM644ZoAACqtzBZ1M6P+o+tMCXK6+Syn4Dtoy3Z4+nJR/wDdrzGX8RH1o/bMq7WOOG4kuy5PVBuHMBprrXCYK7uGzAaC0eGwbFoMyakvbSozDyZ8pu+ilfGS1bKa+YEfh9d5oJjLyHJqLHCFjoiO6QRSgbigmdvSmqpZTnAmwEAK5UtSeHxishS4A0A5Z0g+8Sfau13tNNxNMLXC/FM1QMwA3OlXLwAl2AvdlG5TqxhAQdp1/p9KG6WloQYQPBsjRdf3cQQAJET20naf+KH24rVEHD356aLHRKpwvfQA6R1oZxACbZwsuBsV805w/D1X1Pc+80B8xcn8Pw1kQ11PVLtZHX5RVWvdyR5oIyNfkmb8O8xICn0Mj8qP24qlmnhjw8uaAR0NrtcORtA7wNflUF4q0VuGeHZBQ0vRKrhV7UIyuTjcFH0XXgD1io7QqwwjAa1I6XolBQyU0BQXVQiBCoVkVcpRVyhHXKyIVygIVy6kK5dSOa5dSOa5dS4ZZ7gjrVmupBkhD9QaI5hFlb+If9Ov5/yq2ZvT5oRimIrOPbX6rpUjufeql1ojIgwGrTS3iriu2dRkAJmNh6HrNMmJjmCisZuKxEczu2b3QLvp5eahMRiWdizHenWsDRS8zLKZXl55pKashKRwHDC4l5A6dz6+1LSzhhoLZwPCnTjNJYHJHd4XlYSTkOkgSQekj+dSyfMNN1E/CjC8W7unmBspLC4FEBETOhJ3I/kKWklcStrCcPhiYdN9Nd/6TtRA9h+FBJJKfpjG7aBJoh1JOp1/oB8qu53JAihdq4nUm/n+EpQ02hUqERrgVVzQSD0/0gKhX5oGutRlF2hUK1IjXKeS4LRFSFQkil3VUZFXLkK5SirlyOuVkQFcqNFWhXKyOuXIVy5FXKOaBrlCOuXI65cuXUEQQCPWrAkGwhSRtkaWvFgpo3DLZ6R7E0YYl6zX8HwrjdEeqVs4G2myie51P41Dpnu5osPDcPEba3Xx1S5qmlIzrJNiwKFfdERoB1/Hf+lWHxWFVwJjDHbn8/YLuhpghE6yIqzTRtDnZnYW9UVsEAA9IH/Nc6rsKIg5rAHDZd1VGRVy5FXKEddashUKUVcpQJrly5JrlBKOahXRCuUoq5RraAqVDbvVHUK6ArlUITXLiUYrlZczXKtoDepUA6ozUKSgDXLkdcuKFcqlHUqKRVy5CpBVC0FGFipLiVVsTW6j8oVCujrlKFcoQrlKFcuXIrlAR1CshXKaQqFKI1y5CpXUhUK1Iq5cuSamlQmigJrioBcujUIq5HWpQxuUZrlxRioV0VSoRda5V5ozXKSgKhcF1XLkK5chUqEdcuRNUqpRiuXBFXKEdcpXJqVC6qFKI1y5Ga5ShUKUK5ciqFKFcpRCuUBHXKyIVy5cN/KrBBkRrUFXZ8K//9k="/>
          <p:cNvSpPr>
            <a:spLocks noChangeAspect="1" noChangeArrowheads="1"/>
          </p:cNvSpPr>
          <p:nvPr/>
        </p:nvSpPr>
        <p:spPr bwMode="auto">
          <a:xfrm>
            <a:off x="903526" y="-41671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1" y="3995886"/>
            <a:ext cx="1650206" cy="15573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909" y="1216358"/>
            <a:ext cx="15716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hiller" pitchFamily="82" charset="0"/>
              </a:rPr>
              <a:t>Teen Pregnancy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0337" y="1833061"/>
            <a:ext cx="15716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hiller" pitchFamily="82" charset="0"/>
              </a:rPr>
              <a:t>Depression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691" y="3468122"/>
            <a:ext cx="15716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hiller" pitchFamily="82" charset="0"/>
              </a:rPr>
              <a:t>Mental Illness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4028" y="2729458"/>
            <a:ext cx="1289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hiller" pitchFamily="82" charset="0"/>
              </a:rPr>
              <a:t>Poverty or </a:t>
            </a:r>
          </a:p>
          <a:p>
            <a:pPr algn="ctr"/>
            <a:r>
              <a:rPr lang="en-US" sz="2100" dirty="0">
                <a:latin typeface="Chiller" pitchFamily="82" charset="0"/>
              </a:rPr>
              <a:t>Homelessness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2812" y="5024998"/>
            <a:ext cx="23288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hiller" pitchFamily="82" charset="0"/>
              </a:rPr>
              <a:t>Drug or Alcohol 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2101" y="3570913"/>
            <a:ext cx="1155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hiller" pitchFamily="82" charset="0"/>
              </a:rPr>
              <a:t>Domestic </a:t>
            </a:r>
          </a:p>
          <a:p>
            <a:pPr algn="ctr"/>
            <a:r>
              <a:rPr lang="en-US" sz="2100" dirty="0">
                <a:latin typeface="Chiller" pitchFamily="82" charset="0"/>
              </a:rPr>
              <a:t>Violence</a:t>
            </a:r>
          </a:p>
        </p:txBody>
      </p:sp>
    </p:spTree>
    <p:extLst>
      <p:ext uri="{BB962C8B-B14F-4D97-AF65-F5344CB8AC3E}">
        <p14:creationId xmlns:p14="http://schemas.microsoft.com/office/powerpoint/2010/main" val="2239280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10CF71-A631-7E98-C46E-618F98D3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286" y="4369949"/>
            <a:ext cx="3472055" cy="1811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76076-128D-0502-EEB2-B221284D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8" y="570221"/>
            <a:ext cx="7096884" cy="3396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A52854-7F2C-A5AB-0DCF-C54FC5CE98C9}"/>
              </a:ext>
            </a:extLst>
          </p:cNvPr>
          <p:cNvSpPr txBox="1"/>
          <p:nvPr/>
        </p:nvSpPr>
        <p:spPr>
          <a:xfrm>
            <a:off x="694739" y="4752815"/>
            <a:ext cx="33382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How Toxic Stress Affects Us, and What We Can Do About It</a:t>
            </a:r>
            <a:endParaRPr lang="en-US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en-US" sz="900" dirty="0">
                <a:solidFill>
                  <a:srgbClr val="0F0F0F"/>
                </a:solidFill>
                <a:latin typeface="Roboto" panose="02000000000000000000" pitchFamily="2" charset="0"/>
              </a:rPr>
              <a:t>3:52</a:t>
            </a:r>
            <a:endParaRPr lang="en-US" sz="900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1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4965" y="4126685"/>
            <a:ext cx="45148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Perpetuating the cycle—</a:t>
            </a:r>
          </a:p>
          <a:p>
            <a:r>
              <a:rPr lang="en-US" sz="1350" dirty="0"/>
              <a:t>Children learn what they’ve lived—it is “hard wired” even if they </a:t>
            </a:r>
            <a:r>
              <a:rPr lang="en-US" sz="1350" i="1" dirty="0"/>
              <a:t>consciously</a:t>
            </a:r>
            <a:r>
              <a:rPr lang="en-US" sz="1350" dirty="0"/>
              <a:t> know the behaviors are negative or risky. </a:t>
            </a:r>
          </a:p>
        </p:txBody>
      </p:sp>
      <p:pic>
        <p:nvPicPr>
          <p:cNvPr id="8199" name="Picture 7" descr="http://t3.gstatic.com/images?q=tbn:ANd9GcRyCrzNIB0CrOTdBlCsE3BLNJHpwFIaUWhO3OP2JxvnEKMhhqR6S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4" y="1079821"/>
            <a:ext cx="4036837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7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452" y="31327"/>
            <a:ext cx="5337545" cy="6430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03" y="3611243"/>
            <a:ext cx="3678716" cy="1839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45" y="997453"/>
            <a:ext cx="3219045" cy="21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67" y="2017114"/>
            <a:ext cx="2693467" cy="20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ak1.picdn.net/shutterstock/videos/2905123/preview/stock-footage-women-sitting-on-front-of-the-couch-with-laptop-laughin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93" y="178170"/>
            <a:ext cx="3151986" cy="17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americanprogress.org/wp-content/uploads/issues/2010/01/img/home_visitation_onpag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3" y="4083229"/>
            <a:ext cx="3460750" cy="17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siskin.org/images/photos/Home%20Visiting/IMG_8881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5" y="3742143"/>
            <a:ext cx="1808747" cy="27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firstfivecc.org/uploads/images/news/11_12/02-Home-visi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18254"/>
            <a:ext cx="2256633" cy="19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unitedfrontmn.org/homevisiting/files/Home-Visitation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2273300"/>
            <a:ext cx="2233710" cy="24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6900" y="234950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With experienced, educated and caring support,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3276" y="2614050"/>
            <a:ext cx="242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We can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break the cycles of negative life impact!</a:t>
            </a:r>
          </a:p>
        </p:txBody>
      </p:sp>
    </p:spTree>
    <p:extLst>
      <p:ext uri="{BB962C8B-B14F-4D97-AF65-F5344CB8AC3E}">
        <p14:creationId xmlns:p14="http://schemas.microsoft.com/office/powerpoint/2010/main" val="82452077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/ large logo">
  <a:themeElements>
    <a:clrScheme name="New Brand Colors">
      <a:dk1>
        <a:sysClr val="windowText" lastClr="000000"/>
      </a:dk1>
      <a:lt1>
        <a:sysClr val="window" lastClr="FFFFFF"/>
      </a:lt1>
      <a:dk2>
        <a:srgbClr val="036080"/>
      </a:dk2>
      <a:lt2>
        <a:srgbClr val="B9C8D3"/>
      </a:lt2>
      <a:accent1>
        <a:srgbClr val="BABF33"/>
      </a:accent1>
      <a:accent2>
        <a:srgbClr val="FFC843"/>
      </a:accent2>
      <a:accent3>
        <a:srgbClr val="B9C8D3"/>
      </a:accent3>
      <a:accent4>
        <a:srgbClr val="036080"/>
      </a:accent4>
      <a:accent5>
        <a:srgbClr val="FFC843"/>
      </a:accent5>
      <a:accent6>
        <a:srgbClr val="BABF33"/>
      </a:accent6>
      <a:hlink>
        <a:srgbClr val="036080"/>
      </a:hlink>
      <a:folHlink>
        <a:srgbClr val="BABF33"/>
      </a:folHlink>
    </a:clrScheme>
    <a:fontScheme name="Arial Brand Font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">
  <a:themeElements>
    <a:clrScheme name="New Brand Colors">
      <a:dk1>
        <a:sysClr val="windowText" lastClr="000000"/>
      </a:dk1>
      <a:lt1>
        <a:sysClr val="window" lastClr="FFFFFF"/>
      </a:lt1>
      <a:dk2>
        <a:srgbClr val="036080"/>
      </a:dk2>
      <a:lt2>
        <a:srgbClr val="B9C8D3"/>
      </a:lt2>
      <a:accent1>
        <a:srgbClr val="BABF33"/>
      </a:accent1>
      <a:accent2>
        <a:srgbClr val="FFC843"/>
      </a:accent2>
      <a:accent3>
        <a:srgbClr val="B9C8D3"/>
      </a:accent3>
      <a:accent4>
        <a:srgbClr val="036080"/>
      </a:accent4>
      <a:accent5>
        <a:srgbClr val="FFC843"/>
      </a:accent5>
      <a:accent6>
        <a:srgbClr val="BABF33"/>
      </a:accent6>
      <a:hlink>
        <a:srgbClr val="036080"/>
      </a:hlink>
      <a:folHlink>
        <a:srgbClr val="BABF33"/>
      </a:folHlink>
    </a:clrScheme>
    <a:fontScheme name="Brand fonts">
      <a:majorFont>
        <a:latin typeface="Roboto Black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" id="{D82FC7AA-3285-4959-9E2F-F8413559A783}" vid="{AA9EF2BD-29FF-47DC-B910-57C80A453824}"/>
    </a:ext>
  </a:extLst>
</a:theme>
</file>

<file path=ppt/theme/theme3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8eb8c0-55ab-43a5-b91f-8b1b3af7a1de">
      <Terms xmlns="http://schemas.microsoft.com/office/infopath/2007/PartnerControls"/>
    </lcf76f155ced4ddcb4097134ff3c332f>
    <TaxCatchAll xmlns="369010f5-c140-4df5-b747-cf01612f7f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6E7F13EA85046A771A3D221282E59" ma:contentTypeVersion="13" ma:contentTypeDescription="Create a new document." ma:contentTypeScope="" ma:versionID="0a1371b9acc125b74614d0dea7fbde5b">
  <xsd:schema xmlns:xsd="http://www.w3.org/2001/XMLSchema" xmlns:xs="http://www.w3.org/2001/XMLSchema" xmlns:p="http://schemas.microsoft.com/office/2006/metadata/properties" xmlns:ns2="998eb8c0-55ab-43a5-b91f-8b1b3af7a1de" xmlns:ns3="369010f5-c140-4df5-b747-cf01612f7f5a" targetNamespace="http://schemas.microsoft.com/office/2006/metadata/properties" ma:root="true" ma:fieldsID="3035b5884e73d9d3757b342919efb8c0" ns2:_="" ns3:_="">
    <xsd:import namespace="998eb8c0-55ab-43a5-b91f-8b1b3af7a1de"/>
    <xsd:import namespace="369010f5-c140-4df5-b747-cf01612f7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8c0-55ab-43a5-b91f-8b1b3af7a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9d533b-2006-471a-be92-08f3dc1c6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010f5-c140-4df5-b747-cf01612f7f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ffe9c3-463e-4d7e-a165-5ce4411bc3e3}" ma:internalName="TaxCatchAll" ma:showField="CatchAllData" ma:web="369010f5-c140-4df5-b747-cf01612f7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364444-3E31-4591-BF65-8E77F441987D}">
  <ds:schemaRefs>
    <ds:schemaRef ds:uri="http://purl.org/dc/elements/1.1/"/>
    <ds:schemaRef ds:uri="http://schemas.microsoft.com/office/2006/metadata/properties"/>
    <ds:schemaRef ds:uri="2f9a96d6-9b2b-4797-a61c-7fe1f15b622d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962A91-727D-4433-AE21-DFF73B4AAD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F19D65-31E6-4660-8FB5-E5FFBFD1CA1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</TotalTime>
  <Words>774</Words>
  <Application>Microsoft Office PowerPoint</Application>
  <PresentationFormat>On-screen Show (4:3)</PresentationFormat>
  <Paragraphs>150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ADLaM Display</vt:lpstr>
      <vt:lpstr>Montserrat</vt:lpstr>
      <vt:lpstr>Narkisim</vt:lpstr>
      <vt:lpstr>Lucida Bright</vt:lpstr>
      <vt:lpstr>Georgia</vt:lpstr>
      <vt:lpstr>Cooper Black</vt:lpstr>
      <vt:lpstr>Calibri Light</vt:lpstr>
      <vt:lpstr>Goudy Stout</vt:lpstr>
      <vt:lpstr>Lucida Sans</vt:lpstr>
      <vt:lpstr>Cavolini</vt:lpstr>
      <vt:lpstr>Gisha</vt:lpstr>
      <vt:lpstr>Chiller</vt:lpstr>
      <vt:lpstr>Montserrat Semi Bold</vt:lpstr>
      <vt:lpstr>Wingdings</vt:lpstr>
      <vt:lpstr>Montserrat Black</vt:lpstr>
      <vt:lpstr>Wingdings 3</vt:lpstr>
      <vt:lpstr>Roboto</vt:lpstr>
      <vt:lpstr>Arial Bold</vt:lpstr>
      <vt:lpstr>Algerian</vt:lpstr>
      <vt:lpstr>Calibri</vt:lpstr>
      <vt:lpstr>Palatino Linotype</vt:lpstr>
      <vt:lpstr>Arial</vt:lpstr>
      <vt:lpstr>Master / large logo</vt:lpstr>
      <vt:lpstr>BRAND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N-MIECHV Network</vt:lpstr>
      <vt:lpstr>PowerPoint Presentation</vt:lpstr>
      <vt:lpstr>Questions? </vt:lpstr>
      <vt:lpstr>PowerPoint Presentation</vt:lpstr>
    </vt:vector>
  </TitlesOfParts>
  <Company>State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Title</dc:title>
  <dc:creator>Cynthia Schneider</dc:creator>
  <cp:lastModifiedBy>Auman, Jennifer</cp:lastModifiedBy>
  <cp:revision>105</cp:revision>
  <cp:lastPrinted>2016-10-25T21:04:27Z</cp:lastPrinted>
  <dcterms:created xsi:type="dcterms:W3CDTF">2016-09-27T14:31:05Z</dcterms:created>
  <dcterms:modified xsi:type="dcterms:W3CDTF">2025-07-22T21:34:03Z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  <property fmtid="{D5CDD505-2E9C-101B-9397-08002B2CF9AE}" pid="8" name="ContentTypeId">
    <vt:lpwstr>0x01010034C6E7F13EA85046A771A3D221282E59</vt:lpwstr>
  </property>
</Properties>
</file>