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67.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89.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95"/>
  </p:notesMasterIdLst>
  <p:sldIdLst>
    <p:sldId id="256" r:id="rId3"/>
    <p:sldId id="343" r:id="rId4"/>
    <p:sldId id="344" r:id="rId5"/>
    <p:sldId id="345" r:id="rId6"/>
    <p:sldId id="346" r:id="rId7"/>
    <p:sldId id="347"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Lst>
  <p:sldSz cx="9144000" cy="6858000" type="screen4x3"/>
  <p:notesSz cx="6881813" cy="9296400"/>
  <p:embeddedFontLst>
    <p:embeddedFont>
      <p:font typeface="Cabin" panose="020B0604020202020204" charset="0"/>
      <p:regular r:id="rId96"/>
      <p:bold r:id="rId97"/>
      <p:italic r:id="rId98"/>
      <p:boldItalic r:id="rId99"/>
    </p:embeddedFont>
    <p:embeddedFont>
      <p:font typeface="Lato" panose="020F0502020204030203" pitchFamily="34" charset="0"/>
      <p:regular r:id="rId100"/>
      <p:bold r:id="rId101"/>
      <p:italic r:id="rId102"/>
      <p:boldItalic r:id="rId103"/>
    </p:embeddedFont>
    <p:embeddedFont>
      <p:font typeface="Lato Light" panose="020F0502020204030203" pitchFamily="34" charset="0"/>
      <p:regular r:id="rId104"/>
      <p:bold r:id="rId105"/>
      <p:italic r:id="rId106"/>
      <p:boldItalic r:id="rId107"/>
    </p:embeddedFont>
    <p:embeddedFont>
      <p:font typeface="Montserrat" panose="00000500000000000000" pitchFamily="2" charset="0"/>
      <p:regular r:id="rId108"/>
      <p:bold r:id="rId109"/>
      <p:italic r:id="rId110"/>
      <p:boldItalic r:id="rId111"/>
    </p:embeddedFont>
    <p:embeddedFont>
      <p:font typeface="Roboto" panose="02000000000000000000" pitchFamily="2"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6" roundtripDataSignature="AMtx7mgfEkUyeP2wVQqVfo+Jx1QmE0T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7.fntdata"/><Relationship Id="rId16" Type="http://schemas.openxmlformats.org/officeDocument/2006/relationships/slide" Target="slides/slide14.xml"/><Relationship Id="rId107" Type="http://schemas.openxmlformats.org/officeDocument/2006/relationships/font" Target="fonts/font12.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7.fntdata"/><Relationship Id="rId123" Type="http://schemas.openxmlformats.org/officeDocument/2006/relationships/customXml" Target="../customXml/item3.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18.fntdata"/><Relationship Id="rId118"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9.fntdata"/><Relationship Id="rId119" Type="http://schemas.openxmlformats.org/officeDocument/2006/relationships/theme" Target="theme/theme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14.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5.fntdata"/><Relationship Id="rId115" Type="http://schemas.openxmlformats.org/officeDocument/2006/relationships/font" Target="fonts/font2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3.fntdata"/><Relationship Id="rId121" Type="http://schemas.openxmlformats.org/officeDocument/2006/relationships/customXml" Target="../customXml/item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6.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Dopamine</c:v>
                </c:pt>
              </c:strCache>
            </c:strRef>
          </c:tx>
          <c:spPr>
            <a:solidFill>
              <a:srgbClr val="00B0F0"/>
            </a:solidFill>
            <a:ln>
              <a:noFill/>
            </a:ln>
            <a:effectLst/>
          </c:spPr>
          <c:invertIfNegative val="0"/>
          <c:dPt>
            <c:idx val="0"/>
            <c:invertIfNegative val="0"/>
            <c:bubble3D val="0"/>
            <c:spPr>
              <a:solidFill>
                <a:srgbClr val="036FC0"/>
              </a:solidFill>
              <a:ln>
                <a:noFill/>
              </a:ln>
              <a:effectLst/>
            </c:spPr>
            <c:extLst>
              <c:ext xmlns:c16="http://schemas.microsoft.com/office/drawing/2014/chart" uri="{C3380CC4-5D6E-409C-BE32-E72D297353CC}">
                <c16:uniqueId val="{00000007-3BC8-9449-BCC6-AC436A86E8D7}"/>
              </c:ext>
            </c:extLst>
          </c:dPt>
          <c:dPt>
            <c:idx val="1"/>
            <c:invertIfNegative val="0"/>
            <c:bubble3D val="0"/>
            <c:spPr>
              <a:solidFill>
                <a:srgbClr val="BE019A"/>
              </a:solidFill>
              <a:ln>
                <a:noFill/>
              </a:ln>
              <a:effectLst/>
            </c:spPr>
            <c:extLst>
              <c:ext xmlns:c16="http://schemas.microsoft.com/office/drawing/2014/chart" uri="{C3380CC4-5D6E-409C-BE32-E72D297353CC}">
                <c16:uniqueId val="{00000003-3BC8-9449-BCC6-AC436A86E8D7}"/>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3BC8-9449-BCC6-AC436A86E8D7}"/>
              </c:ext>
            </c:extLst>
          </c:dPt>
          <c:dPt>
            <c:idx val="3"/>
            <c:invertIfNegative val="0"/>
            <c:bubble3D val="0"/>
            <c:spPr>
              <a:solidFill>
                <a:srgbClr val="025912"/>
              </a:solidFill>
              <a:ln>
                <a:noFill/>
              </a:ln>
              <a:effectLst/>
            </c:spPr>
            <c:extLst>
              <c:ext xmlns:c16="http://schemas.microsoft.com/office/drawing/2014/chart" uri="{C3380CC4-5D6E-409C-BE32-E72D297353CC}">
                <c16:uniqueId val="{00000005-3BC8-9449-BCC6-AC436A86E8D7}"/>
              </c:ext>
            </c:extLst>
          </c:dPt>
          <c:dPt>
            <c:idx val="4"/>
            <c:invertIfNegative val="0"/>
            <c:bubble3D val="0"/>
            <c:spPr>
              <a:solidFill>
                <a:srgbClr val="FFC000"/>
              </a:solidFill>
              <a:ln>
                <a:noFill/>
              </a:ln>
              <a:effectLst/>
            </c:spPr>
            <c:extLst>
              <c:ext xmlns:c16="http://schemas.microsoft.com/office/drawing/2014/chart" uri="{C3380CC4-5D6E-409C-BE32-E72D297353CC}">
                <c16:uniqueId val="{00000006-3BC8-9449-BCC6-AC436A86E8D7}"/>
              </c:ext>
            </c:extLst>
          </c:dPt>
          <c:dPt>
            <c:idx val="5"/>
            <c:invertIfNegative val="0"/>
            <c:bubble3D val="0"/>
            <c:spPr>
              <a:solidFill>
                <a:srgbClr val="57297B"/>
              </a:solidFill>
              <a:ln>
                <a:noFill/>
              </a:ln>
              <a:effectLst/>
            </c:spPr>
            <c:extLst>
              <c:ext xmlns:c16="http://schemas.microsoft.com/office/drawing/2014/chart" uri="{C3380CC4-5D6E-409C-BE32-E72D297353CC}">
                <c16:uniqueId val="{00000001-B9ED-2246-93A4-72E0B6FC83B9}"/>
              </c:ext>
            </c:extLst>
          </c:dPt>
          <c:dPt>
            <c:idx val="6"/>
            <c:invertIfNegative val="0"/>
            <c:bubble3D val="0"/>
            <c:spPr>
              <a:solidFill>
                <a:srgbClr val="C00100"/>
              </a:solidFill>
              <a:ln>
                <a:noFill/>
              </a:ln>
              <a:effectLst/>
            </c:spPr>
            <c:extLst>
              <c:ext xmlns:c16="http://schemas.microsoft.com/office/drawing/2014/chart" uri="{C3380CC4-5D6E-409C-BE32-E72D297353CC}">
                <c16:uniqueId val="{00000000-B9ED-2246-93A4-72E0B6FC83B9}"/>
              </c:ext>
            </c:extLst>
          </c:dPt>
          <c:cat>
            <c:strRef>
              <c:f>Sheet1!$A$2:$A$8</c:f>
              <c:strCache>
                <c:ptCount val="7"/>
                <c:pt idx="0">
                  <c:v>Food</c:v>
                </c:pt>
                <c:pt idx="1">
                  <c:v>Sex</c:v>
                </c:pt>
                <c:pt idx="2">
                  <c:v>Alcohol</c:v>
                </c:pt>
                <c:pt idx="3">
                  <c:v>Nicotine</c:v>
                </c:pt>
                <c:pt idx="4">
                  <c:v>Cocaine</c:v>
                </c:pt>
                <c:pt idx="5">
                  <c:v>Opioids</c:v>
                </c:pt>
                <c:pt idx="6">
                  <c:v>Meth</c:v>
                </c:pt>
              </c:strCache>
            </c:strRef>
          </c:cat>
          <c:val>
            <c:numRef>
              <c:f>Sheet1!$B$2:$B$8</c:f>
              <c:numCache>
                <c:formatCode>General</c:formatCode>
                <c:ptCount val="7"/>
                <c:pt idx="0">
                  <c:v>100</c:v>
                </c:pt>
                <c:pt idx="1">
                  <c:v>175</c:v>
                </c:pt>
                <c:pt idx="2">
                  <c:v>200</c:v>
                </c:pt>
                <c:pt idx="3">
                  <c:v>225</c:v>
                </c:pt>
                <c:pt idx="4">
                  <c:v>350</c:v>
                </c:pt>
                <c:pt idx="5">
                  <c:v>1000</c:v>
                </c:pt>
                <c:pt idx="6">
                  <c:v>1250</c:v>
                </c:pt>
              </c:numCache>
            </c:numRef>
          </c:val>
          <c:extLst>
            <c:ext xmlns:c16="http://schemas.microsoft.com/office/drawing/2014/chart" uri="{C3380CC4-5D6E-409C-BE32-E72D297353CC}">
              <c16:uniqueId val="{00000000-3BC8-9449-BCC6-AC436A86E8D7}"/>
            </c:ext>
          </c:extLst>
        </c:ser>
        <c:dLbls>
          <c:showLegendKey val="0"/>
          <c:showVal val="0"/>
          <c:showCatName val="0"/>
          <c:showSerName val="0"/>
          <c:showPercent val="0"/>
          <c:showBubbleSize val="0"/>
        </c:dLbls>
        <c:gapWidth val="26"/>
        <c:overlap val="-27"/>
        <c:axId val="546945568"/>
        <c:axId val="546607056"/>
      </c:barChart>
      <c:catAx>
        <c:axId val="54694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46607056"/>
        <c:crosses val="autoZero"/>
        <c:auto val="1"/>
        <c:lblAlgn val="ctr"/>
        <c:lblOffset val="100"/>
        <c:noMultiLvlLbl val="0"/>
      </c:catAx>
      <c:valAx>
        <c:axId val="546607056"/>
        <c:scaling>
          <c:orientation val="minMax"/>
        </c:scaling>
        <c:delete val="0"/>
        <c:axPos val="l"/>
        <c:majorGridlines>
          <c:spPr>
            <a:ln w="254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945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0.05314</cdr:x>
      <cdr:y>0.68722</cdr:y>
    </cdr:from>
    <cdr:to>
      <cdr:x>1</cdr:x>
      <cdr:y>0.68722</cdr:y>
    </cdr:to>
    <cdr:cxnSp macro="">
      <cdr:nvCxnSpPr>
        <cdr:cNvPr id="3" name="Straight Connector 2">
          <a:extLst xmlns:a="http://schemas.openxmlformats.org/drawingml/2006/main">
            <a:ext uri="{FF2B5EF4-FFF2-40B4-BE49-F238E27FC236}">
              <a16:creationId xmlns:a16="http://schemas.microsoft.com/office/drawing/2014/main" id="{64D0A41B-9572-9C45-B8A4-FB9A3F991BDA}"/>
            </a:ext>
          </a:extLst>
        </cdr:cNvPr>
        <cdr:cNvCxnSpPr/>
      </cdr:nvCxnSpPr>
      <cdr:spPr>
        <a:xfrm xmlns:a="http://schemas.openxmlformats.org/drawingml/2006/main">
          <a:off x="335865" y="2252497"/>
          <a:ext cx="5984509" cy="0"/>
        </a:xfrm>
        <a:prstGeom xmlns:a="http://schemas.openxmlformats.org/drawingml/2006/main" prst="line">
          <a:avLst/>
        </a:prstGeom>
        <a:ln xmlns:a="http://schemas.openxmlformats.org/drawingml/2006/main" w="44450">
          <a:solidFill>
            <a:schemeClr val="accent5">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amhsa.gov/data/sites/default/files/reports/rpt39377/2022NSDUHmrbCAISpecs070722.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8" name="Google Shape;68;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96" name="Google Shape;96;p2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03" name="Google Shape;103;p2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11" name="Google Shape;111;p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9" name="Google Shape;119;p30: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l"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It’s not just using a substance or even having tolerance/withdrawal.  It is the relationship someone forms with a substance that makes an addiction.</a:t>
            </a:r>
            <a:endParaRPr/>
          </a:p>
        </p:txBody>
      </p:sp>
      <p:sp>
        <p:nvSpPr>
          <p:cNvPr id="129" name="Google Shape;129;p3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l"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37" name="Google Shape;137;p3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44" name="Google Shape;144;p3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50" name="Google Shape;150;p3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35: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61.2 million people with illicit drug use in past year (up from 59 mil in 2020)</a:t>
            </a:r>
            <a:endParaRPr/>
          </a:p>
          <a:p>
            <a:pPr marL="457200" marR="0" lvl="0" indent="-228600" algn="l" rtl="0">
              <a:lnSpc>
                <a:spcPct val="100000"/>
              </a:lnSpc>
              <a:spcBef>
                <a:spcPts val="0"/>
              </a:spcBef>
              <a:spcAft>
                <a:spcPts val="0"/>
              </a:spcAft>
              <a:buClr>
                <a:srgbClr val="000000"/>
              </a:buClr>
              <a:buSzPts val="1400"/>
              <a:buFont typeface="Arial"/>
              <a:buNone/>
            </a:pPr>
            <a:r>
              <a:rPr lang="en-US"/>
              <a:t>24 million people with non-alcohol SUD in past year (up from 12 mil in 2020)</a:t>
            </a:r>
            <a:endParaRPr/>
          </a:p>
          <a:p>
            <a:pPr marL="457200" marR="0" lvl="0" indent="-228600" algn="l" rtl="0">
              <a:lnSpc>
                <a:spcPct val="100000"/>
              </a:lnSpc>
              <a:spcBef>
                <a:spcPts val="0"/>
              </a:spcBef>
              <a:spcAft>
                <a:spcPts val="0"/>
              </a:spcAft>
              <a:buClr>
                <a:srgbClr val="000000"/>
              </a:buClr>
              <a:buSzPts val="1400"/>
              <a:buFont typeface="Arial"/>
              <a:buNone/>
            </a:pPr>
            <a:r>
              <a:rPr lang="en-US"/>
              <a:t>Approximately 39% rate of SUD among people who use a substance (up from 20% in 2020)</a:t>
            </a:r>
            <a:endParaRPr/>
          </a:p>
          <a:p>
            <a:pPr marL="457200" marR="0" lvl="0" indent="-228600" algn="l" rtl="0">
              <a:lnSpc>
                <a:spcPct val="100000"/>
              </a:lnSpc>
              <a:spcBef>
                <a:spcPts val="0"/>
              </a:spcBef>
              <a:spcAft>
                <a:spcPts val="0"/>
              </a:spcAft>
              <a:buClr>
                <a:srgbClr val="000000"/>
              </a:buClr>
              <a:buSzPts val="1400"/>
              <a:buFont typeface="Arial"/>
              <a:buNone/>
            </a:pPr>
            <a:r>
              <a:rPr lang="en-US"/>
              <a:t>Removed cannabis from legal aspects</a:t>
            </a:r>
            <a:r>
              <a:rPr lang="en-US" u="sng">
                <a:solidFill>
                  <a:schemeClr val="hlink"/>
                </a:solidFill>
                <a:hlinkClick r:id="rId3"/>
              </a:rPr>
              <a:t>In-Person Interview Questionnaire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59" name="Google Shape;159;p35: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l"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3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0" name="Google Shape;170;p36: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1;p3:notes">
            <a:extLst>
              <a:ext uri="{FF2B5EF4-FFF2-40B4-BE49-F238E27FC236}">
                <a16:creationId xmlns:a16="http://schemas.microsoft.com/office/drawing/2014/main" id="{9F801B01-60DD-439F-1867-F6EDA6CAA88B}"/>
              </a:ext>
            </a:extLst>
          </p:cNvPr>
          <p:cNvSpPr txBox="1">
            <a:spLocks noGrp="1"/>
          </p:cNvSpPr>
          <p:nvPr>
            <p:ph type="body" sz="quarter" idx="1"/>
          </p:nvPr>
        </p:nvSpPr>
        <p:spPr/>
        <p:txBody>
          <a:bodyPr/>
          <a:lstStyle/>
          <a:p>
            <a:endParaRPr lang="en-US"/>
          </a:p>
        </p:txBody>
      </p:sp>
      <p:sp>
        <p:nvSpPr>
          <p:cNvPr id="3" name="Google Shape;72;p3:notes">
            <a:extLst>
              <a:ext uri="{FF2B5EF4-FFF2-40B4-BE49-F238E27FC236}">
                <a16:creationId xmlns:a16="http://schemas.microsoft.com/office/drawing/2014/main" id="{C5EDF8DB-55E3-BB69-9C7F-6C5F01CB660D}"/>
              </a:ext>
            </a:extLst>
          </p:cNvPr>
          <p:cNvSpPr>
            <a:spLocks noGrp="1" noRot="1" noChangeAspect="1"/>
          </p:cNvSpPr>
          <p:nvPr>
            <p:ph type="sldImg"/>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3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179" name="Google Shape;179;p37: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87" name="Google Shape;187;p3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3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r" rtl="0">
              <a:lnSpc>
                <a:spcPct val="100000"/>
              </a:lnSpc>
              <a:spcBef>
                <a:spcPts val="0"/>
              </a:spcBef>
              <a:spcAft>
                <a:spcPts val="0"/>
              </a:spcAft>
              <a:buSzPts val="1400"/>
              <a:buNone/>
            </a:pPr>
            <a:r>
              <a:rPr lang="en-US" sz="1800" b="0" i="1" u="none" strike="noStrike">
                <a:solidFill>
                  <a:srgbClr val="061F4B"/>
                </a:solidFill>
                <a:latin typeface="Lato Light"/>
                <a:ea typeface="Lato Light"/>
                <a:cs typeface="Lato Light"/>
                <a:sym typeface="Lato Light"/>
              </a:rPr>
              <a:t>CDC, Health Alert Network, NSDUH, SAMHSA, CSAT, and DOHMH Bureau of Vital Statistics, National Center for health Statistics Data Brief 492 US Mortality 2022</a:t>
            </a:r>
            <a:endParaRPr/>
          </a:p>
        </p:txBody>
      </p:sp>
      <p:sp>
        <p:nvSpPr>
          <p:cNvPr id="195" name="Google Shape;195;p39: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02" name="Google Shape;202;p4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4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4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09" name="Google Shape;209;p4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18" name="Google Shape;218;p4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25" name="Google Shape;225;p4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44: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37" name="Google Shape;237;p44: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45" name="Google Shape;245;p4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1" name="Google Shape;251;p4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8;p4:notes">
            <a:extLst>
              <a:ext uri="{FF2B5EF4-FFF2-40B4-BE49-F238E27FC236}">
                <a16:creationId xmlns:a16="http://schemas.microsoft.com/office/drawing/2014/main" id="{CAD505BF-A9A6-EF3E-751B-A918CB3502B5}"/>
              </a:ext>
            </a:extLst>
          </p:cNvPr>
          <p:cNvSpPr txBox="1">
            <a:spLocks noGrp="1"/>
          </p:cNvSpPr>
          <p:nvPr>
            <p:ph type="body" sz="quarter" idx="1"/>
          </p:nvPr>
        </p:nvSpPr>
        <p:spPr/>
        <p:txBody>
          <a:bodyPr/>
          <a:lstStyle/>
          <a:p>
            <a:endParaRPr lang="en-US"/>
          </a:p>
        </p:txBody>
      </p:sp>
      <p:sp>
        <p:nvSpPr>
          <p:cNvPr id="3" name="Google Shape;79;p4:notes">
            <a:extLst>
              <a:ext uri="{FF2B5EF4-FFF2-40B4-BE49-F238E27FC236}">
                <a16:creationId xmlns:a16="http://schemas.microsoft.com/office/drawing/2014/main" id="{7059275F-648E-81F6-E71D-2FCD621F1D30}"/>
              </a:ext>
            </a:extLst>
          </p:cNvPr>
          <p:cNvSpPr>
            <a:spLocks noGrp="1" noRot="1" noChangeAspect="1"/>
          </p:cNvSpPr>
          <p:nvPr>
            <p:ph type="sldImg"/>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4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Clr>
                <a:srgbClr val="000000"/>
              </a:buClr>
              <a:buSzPts val="1400"/>
              <a:buFont typeface="Arial"/>
              <a:buNone/>
            </a:pPr>
            <a:endParaRPr sz="1800" b="0" i="0" u="none" strike="noStrike">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https://www.cdc.gov/tobacco/data_statistics/fact_sheets/fast_facts/index.htm#:~:text=More%20than%2016%20million%20Americans,a%20serious%20smoking%2Drelated%20illness.</a:t>
            </a:r>
            <a:endParaRPr/>
          </a:p>
          <a:p>
            <a:pPr marL="457200" lvl="0" indent="-228600" algn="l" rtl="0">
              <a:lnSpc>
                <a:spcPct val="100000"/>
              </a:lnSpc>
              <a:spcBef>
                <a:spcPts val="0"/>
              </a:spcBef>
              <a:spcAft>
                <a:spcPts val="0"/>
              </a:spcAft>
              <a:buSzPts val="1400"/>
              <a:buNone/>
            </a:pPr>
            <a:endParaRPr sz="1100" b="0" i="0" u="none" strike="noStrike">
              <a:solidFill>
                <a:srgbClr val="000000"/>
              </a:solidFill>
              <a:latin typeface="Lato Light"/>
              <a:ea typeface="Lato Light"/>
              <a:cs typeface="Lato Light"/>
              <a:sym typeface="Lato Light"/>
            </a:endParaRPr>
          </a:p>
          <a:p>
            <a:pPr marL="457200" marR="0" lvl="0" indent="-228600" algn="r" rtl="0">
              <a:lnSpc>
                <a:spcPct val="100000"/>
              </a:lnSpc>
              <a:spcBef>
                <a:spcPts val="0"/>
              </a:spcBef>
              <a:spcAft>
                <a:spcPts val="0"/>
              </a:spcAft>
              <a:buSzPts val="1400"/>
              <a:buNone/>
            </a:pPr>
            <a:r>
              <a:rPr lang="en-US" sz="1200" b="0" i="0" u="none" strike="noStrike">
                <a:latin typeface="Lato Light"/>
                <a:ea typeface="Lato Light"/>
                <a:cs typeface="Lato Light"/>
                <a:sym typeface="Lato Light"/>
              </a:rPr>
              <a:t>- Lawrence et al., 2009</a:t>
            </a:r>
            <a:endParaRPr/>
          </a:p>
        </p:txBody>
      </p:sp>
      <p:sp>
        <p:nvSpPr>
          <p:cNvPr id="257" name="Google Shape;257;p47: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4" name="Google Shape;264;p4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4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73" name="Google Shape;273;p49: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5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80" name="Google Shape;280;p5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86" name="Google Shape;286;p5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5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93" name="Google Shape;293;p5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99" name="Google Shape;299;p5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06" name="Google Shape;306;p5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5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13" name="Google Shape;313;p5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19" name="Google Shape;319;p5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5;p5:notes">
            <a:extLst>
              <a:ext uri="{FF2B5EF4-FFF2-40B4-BE49-F238E27FC236}">
                <a16:creationId xmlns:a16="http://schemas.microsoft.com/office/drawing/2014/main" id="{1AC77E44-4E11-062B-360D-63E8F49E114A}"/>
              </a:ext>
            </a:extLst>
          </p:cNvPr>
          <p:cNvSpPr txBox="1">
            <a:spLocks noGrp="1"/>
          </p:cNvSpPr>
          <p:nvPr>
            <p:ph type="body" sz="quarter" idx="1"/>
          </p:nvPr>
        </p:nvSpPr>
        <p:spPr/>
        <p:txBody>
          <a:bodyPr/>
          <a:lstStyle/>
          <a:p>
            <a:endParaRPr lang="en-US"/>
          </a:p>
        </p:txBody>
      </p:sp>
      <p:sp>
        <p:nvSpPr>
          <p:cNvPr id="3" name="Google Shape;86;p5:notes">
            <a:extLst>
              <a:ext uri="{FF2B5EF4-FFF2-40B4-BE49-F238E27FC236}">
                <a16:creationId xmlns:a16="http://schemas.microsoft.com/office/drawing/2014/main" id="{407099F0-A8B7-1222-D152-225DA1B529BC}"/>
              </a:ext>
            </a:extLst>
          </p:cNvPr>
          <p:cNvSpPr>
            <a:spLocks noGrp="1" noRot="1" noChangeAspect="1"/>
          </p:cNvSpPr>
          <p:nvPr>
            <p:ph type="sldImg"/>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5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r" rtl="0">
              <a:lnSpc>
                <a:spcPct val="100000"/>
              </a:lnSpc>
              <a:spcBef>
                <a:spcPts val="0"/>
              </a:spcBef>
              <a:spcAft>
                <a:spcPts val="0"/>
              </a:spcAft>
              <a:buSzPts val="1400"/>
              <a:buNone/>
            </a:pPr>
            <a:r>
              <a:rPr lang="en-US" sz="1800" b="0" i="1" u="none" strike="noStrike">
                <a:solidFill>
                  <a:srgbClr val="061F4B"/>
                </a:solidFill>
                <a:latin typeface="Lato Light"/>
                <a:ea typeface="Lato Light"/>
                <a:cs typeface="Lato Light"/>
                <a:sym typeface="Lato Light"/>
              </a:rPr>
              <a:t>NESARC, 2005; slide courtesy of Dr. Frances Levin.</a:t>
            </a:r>
            <a:endParaRPr/>
          </a:p>
        </p:txBody>
      </p:sp>
      <p:sp>
        <p:nvSpPr>
          <p:cNvPr id="327" name="Google Shape;327;p57: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5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5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Binge Alcohol Use is defined as drinking five or more drinks (for males) or four or more drinks (for females) on the same occasion on at least 1 day in the past 30 days. Heavy Alcohol Use is defined as binge drinking on the same occasion on 5 or more days in the past 30 days; all heavy alcohol users are also binge alcohol users.</a:t>
            </a:r>
            <a:endParaRPr/>
          </a:p>
        </p:txBody>
      </p:sp>
      <p:sp>
        <p:nvSpPr>
          <p:cNvPr id="336" name="Google Shape;336;p5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9:notes"/>
          <p:cNvSpPr txBox="1">
            <a:spLocks noGrp="1"/>
          </p:cNvSpPr>
          <p:nvPr>
            <p:ph type="body" idx="1"/>
          </p:nvPr>
        </p:nvSpPr>
        <p:spPr>
          <a:xfrm>
            <a:off x="731837" y="4560887"/>
            <a:ext cx="5851525" cy="43195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43" name="Google Shape;343;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60:notes"/>
          <p:cNvSpPr txBox="1">
            <a:spLocks noGrp="1"/>
          </p:cNvSpPr>
          <p:nvPr>
            <p:ph type="body" idx="1"/>
          </p:nvPr>
        </p:nvSpPr>
        <p:spPr>
          <a:xfrm>
            <a:off x="731837" y="4560887"/>
            <a:ext cx="5851525" cy="43195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52" name="Google Shape;352;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6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6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66" name="Google Shape;366;p6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6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6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2024 National Survey on Drug Use and Health (NSDUH)</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4" name="Google Shape;374;p62: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6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82" name="Google Shape;382;p6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6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89" name="Google Shape;389;p6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6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95" name="Google Shape;395;p6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6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01" name="Google Shape;401;p6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3;p6:notes">
            <a:extLst>
              <a:ext uri="{FF2B5EF4-FFF2-40B4-BE49-F238E27FC236}">
                <a16:creationId xmlns:a16="http://schemas.microsoft.com/office/drawing/2014/main" id="{EB194BAC-7773-3F78-04B8-8B745A9607ED}"/>
              </a:ext>
            </a:extLst>
          </p:cNvPr>
          <p:cNvSpPr txBox="1">
            <a:spLocks noGrp="1"/>
          </p:cNvSpPr>
          <p:nvPr>
            <p:ph type="body" sz="quarter" idx="1"/>
          </p:nvPr>
        </p:nvSpPr>
        <p:spPr/>
        <p:txBody>
          <a:bodyPr/>
          <a:lstStyle/>
          <a:p>
            <a:endParaRPr lang="en-US"/>
          </a:p>
        </p:txBody>
      </p:sp>
      <p:sp>
        <p:nvSpPr>
          <p:cNvPr id="3" name="Google Shape;94;p6:notes">
            <a:extLst>
              <a:ext uri="{FF2B5EF4-FFF2-40B4-BE49-F238E27FC236}">
                <a16:creationId xmlns:a16="http://schemas.microsoft.com/office/drawing/2014/main" id="{72B3FFB7-4EDF-06AC-CFCD-4456F6478F98}"/>
              </a:ext>
            </a:extLst>
          </p:cNvPr>
          <p:cNvSpPr>
            <a:spLocks noGrp="1" noRot="1" noChangeAspect="1"/>
          </p:cNvSpPr>
          <p:nvPr>
            <p:ph type="sldImg"/>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07" name="Google Shape;40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6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13" name="Google Shape;413;p6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19" name="Google Shape;419;p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25" name="Google Shape;425;p1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6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6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Terlizzi EP and Villaroel MA. Symptoms of Generalized Anxiety Disorder Among Adults: United States, 2019. NCHS Data Brief No. 378. September 2020.</a:t>
            </a:r>
            <a:endParaRPr/>
          </a:p>
          <a:p>
            <a:pPr marL="457200" marR="0" lvl="0" indent="-228600" algn="l" rtl="0">
              <a:lnSpc>
                <a:spcPct val="100000"/>
              </a:lnSpc>
              <a:spcBef>
                <a:spcPts val="0"/>
              </a:spcBef>
              <a:spcAft>
                <a:spcPts val="0"/>
              </a:spcAft>
              <a:buSzPts val="1400"/>
              <a:buNone/>
            </a:pPr>
            <a:endParaRPr sz="1800" b="0" i="0" u="none" strike="noStrike">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a:t>https://www.nimh.nih.gov/health/statistics/any-anxiety-disorder</a:t>
            </a:r>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Smith JP and Book SW. Anxiety and Substance Use Disorders: A Review. Psychiatr Times. 2008 Oct; 25(10): 19–23.</a:t>
            </a:r>
            <a:endParaRPr/>
          </a:p>
        </p:txBody>
      </p:sp>
      <p:sp>
        <p:nvSpPr>
          <p:cNvPr id="432" name="Google Shape;432;p6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6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Smith JP and Book SW. Anxiety and Substance Use Disorders: A Review. Psychiatric Times. 2008 Oct; 25(10): 19–23.</a:t>
            </a:r>
            <a:endParaRPr/>
          </a:p>
        </p:txBody>
      </p:sp>
      <p:sp>
        <p:nvSpPr>
          <p:cNvPr id="441" name="Google Shape;441;p69: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7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7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Parmar A and Kaloiya G. Comorbidity of Personality Disorder among Substance Use Disorder Patients: A Narrative Review. Indian J Psychol Med. 2018 Nov-Dec; </a:t>
            </a: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Neelambika Revadigar;Vikas Gupta. Substance-Induced Mood Disorders. Stat Pearls Publishing, Treasure Island, FL. 2023 Jan.</a:t>
            </a:r>
            <a:endParaRPr/>
          </a:p>
        </p:txBody>
      </p:sp>
      <p:sp>
        <p:nvSpPr>
          <p:cNvPr id="449" name="Google Shape;449;p70: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7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Iqbal MN, Levin CJ, Levin FR. Treatment for Substance Use Disorder With Co-Occurring Mental Illness. FOCUS (Am Psychiatr Publ). Spring 2019 17(2): 88–97.</a:t>
            </a:r>
            <a:endParaRPr/>
          </a:p>
        </p:txBody>
      </p:sp>
      <p:sp>
        <p:nvSpPr>
          <p:cNvPr id="458" name="Google Shape;458;p7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7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7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Wisdom JP, Manuel JI, Drake RE. Substance use disorder among people with first-episode psychosis: a systematic review of course and treatment. Psychiatric Services. 2011 Sep. 62(9):1007-12.</a:t>
            </a:r>
            <a:endParaRPr/>
          </a:p>
          <a:p>
            <a:pPr marL="457200" marR="0" lvl="0" indent="-228600" algn="l" rtl="0">
              <a:lnSpc>
                <a:spcPct val="100000"/>
              </a:lnSpc>
              <a:spcBef>
                <a:spcPts val="0"/>
              </a:spcBef>
              <a:spcAft>
                <a:spcPts val="0"/>
              </a:spcAft>
              <a:buSzPts val="1400"/>
              <a:buNone/>
            </a:pPr>
            <a:endParaRPr sz="1800" b="0" i="0" u="none" strike="noStrike">
              <a:latin typeface="Lato Light"/>
              <a:ea typeface="Lato Light"/>
              <a:cs typeface="Lato Light"/>
              <a:sym typeface="Lato Light"/>
            </a:endParaRPr>
          </a:p>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Iqbal MN, Levin CJ, Levin FR. Treatment for Substance Use Disorder With Co-Occurring Mental Illness. FOCUS (Am Psychiatr Publ). Spring 2019 17(2): 88–97.</a:t>
            </a:r>
            <a:endParaRPr/>
          </a:p>
        </p:txBody>
      </p:sp>
      <p:sp>
        <p:nvSpPr>
          <p:cNvPr id="466" name="Google Shape;466;p72: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7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McCauley JL, Killeen T, Gros DF, Brady KT, Back SE. Posttraumatic stress disorder and co‐occurring substance use disorders: Advances in assessment and treatment.Clinical Psychology: Science and Practice. 2012.19(3): 283–304</a:t>
            </a:r>
            <a:endParaRPr/>
          </a:p>
        </p:txBody>
      </p:sp>
      <p:sp>
        <p:nvSpPr>
          <p:cNvPr id="474" name="Google Shape;474;p73: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8;p7:notes">
            <a:extLst>
              <a:ext uri="{FF2B5EF4-FFF2-40B4-BE49-F238E27FC236}">
                <a16:creationId xmlns:a16="http://schemas.microsoft.com/office/drawing/2014/main" id="{2D4580FD-0F9E-0027-9806-E094F6C5F664}"/>
              </a:ext>
            </a:extLst>
          </p:cNvPr>
          <p:cNvSpPr txBox="1">
            <a:spLocks noGrp="1"/>
          </p:cNvSpPr>
          <p:nvPr>
            <p:ph type="body" sz="quarter" idx="1"/>
          </p:nvPr>
        </p:nvSpPr>
        <p:spPr/>
        <p:txBody>
          <a:bodyPr/>
          <a:lstStyle/>
          <a:p>
            <a:endParaRPr lang="en-US"/>
          </a:p>
        </p:txBody>
      </p:sp>
      <p:sp>
        <p:nvSpPr>
          <p:cNvPr id="3" name="Google Shape;99;p7:notes">
            <a:extLst>
              <a:ext uri="{FF2B5EF4-FFF2-40B4-BE49-F238E27FC236}">
                <a16:creationId xmlns:a16="http://schemas.microsoft.com/office/drawing/2014/main" id="{00FD95A4-213F-4907-3677-1E87760C3597}"/>
              </a:ext>
            </a:extLst>
          </p:cNvPr>
          <p:cNvSpPr>
            <a:spLocks noGrp="1" noRot="1" noChangeAspect="1"/>
          </p:cNvSpPr>
          <p:nvPr>
            <p:ph type="sldImg"/>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7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81" name="Google Shape;481;p7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7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75: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McCauley JL, Killeen T, Gros DF, Brady KT, Back SE. Posttraumatic stress disorder and co‐occurring substance use disorders: Advances in assessment and treatment.Clinical Psychology: Science and Practice. 2012.19(3): 283–304</a:t>
            </a:r>
            <a:endParaRPr/>
          </a:p>
        </p:txBody>
      </p:sp>
      <p:sp>
        <p:nvSpPr>
          <p:cNvPr id="489" name="Google Shape;489;p75: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7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7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lvl="0" indent="-228600" algn="l" rtl="0">
              <a:lnSpc>
                <a:spcPct val="100000"/>
              </a:lnSpc>
              <a:spcBef>
                <a:spcPts val="0"/>
              </a:spcBef>
              <a:spcAft>
                <a:spcPts val="0"/>
              </a:spcAft>
              <a:buSzPts val="140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0"/>
              </a:spcBef>
              <a:spcAft>
                <a:spcPts val="0"/>
              </a:spcAft>
              <a:buSzPts val="1400"/>
              <a:buNone/>
            </a:pPr>
            <a:r>
              <a:rPr lang="en-US" sz="1800" b="0" i="0" u="none" strike="noStrike">
                <a:latin typeface="Lato Light"/>
                <a:ea typeface="Lato Light"/>
                <a:cs typeface="Lato Light"/>
                <a:sym typeface="Lato Light"/>
              </a:rPr>
              <a:t>Parmar A and Kaloiya G. Comorbidity of Personality Disorder among Substance Use Disorder Patients: A Narrative Review. Indian J Psychol Med. 2018 Nov-Dec; 40(6): 517–527</a:t>
            </a:r>
            <a:endParaRPr/>
          </a:p>
        </p:txBody>
      </p:sp>
      <p:sp>
        <p:nvSpPr>
          <p:cNvPr id="497" name="Google Shape;497;p76: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7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Basal ganglia – includes nucleus accumbens, dorsal striatum involved in motivation, reward, habit forming</a:t>
            </a:r>
            <a:endParaRPr/>
          </a:p>
          <a:p>
            <a:pPr marL="457200" marR="0" lvl="0" indent="-228600" algn="l" rtl="0">
              <a:lnSpc>
                <a:spcPct val="100000"/>
              </a:lnSpc>
              <a:spcBef>
                <a:spcPts val="0"/>
              </a:spcBef>
              <a:spcAft>
                <a:spcPts val="0"/>
              </a:spcAft>
              <a:buClr>
                <a:srgbClr val="000000"/>
              </a:buClr>
              <a:buSzPts val="1400"/>
              <a:buFont typeface="Arial"/>
              <a:buNone/>
            </a:pPr>
            <a:r>
              <a:rPr lang="en-US"/>
              <a:t>Extended amygdala – Emotional/stress center of brain, interacting also with the hypothalamus involved in memory formation</a:t>
            </a:r>
            <a:endParaRPr/>
          </a:p>
          <a:p>
            <a:pPr marL="457200" marR="0" lvl="0" indent="-228600" algn="l" rtl="0">
              <a:lnSpc>
                <a:spcPct val="100000"/>
              </a:lnSpc>
              <a:spcBef>
                <a:spcPts val="0"/>
              </a:spcBef>
              <a:spcAft>
                <a:spcPts val="0"/>
              </a:spcAft>
              <a:buClr>
                <a:srgbClr val="000000"/>
              </a:buClr>
              <a:buSzPts val="1400"/>
              <a:buFont typeface="Arial"/>
              <a:buNone/>
            </a:pPr>
            <a:r>
              <a:rPr lang="en-US"/>
              <a:t>Prefrontal cortex – executive function, ability to prioritize tasks/values while regulating emotions/impulses</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Binge/intoxication phase – Incentive salience; repeated activation of BG leads to more compulsive substance seeking with intense cravings</a:t>
            </a:r>
            <a:endParaRPr/>
          </a:p>
          <a:p>
            <a:pPr marL="457200" marR="0" lvl="0" indent="-228600" algn="l" rtl="0">
              <a:lnSpc>
                <a:spcPct val="100000"/>
              </a:lnSpc>
              <a:spcBef>
                <a:spcPts val="0"/>
              </a:spcBef>
              <a:spcAft>
                <a:spcPts val="0"/>
              </a:spcAft>
              <a:buClr>
                <a:srgbClr val="000000"/>
              </a:buClr>
              <a:buSzPts val="1400"/>
              <a:buFont typeface="Arial"/>
              <a:buNone/>
            </a:pPr>
            <a:r>
              <a:rPr lang="en-US"/>
              <a:t>Withdrawal/negative affect – brain becomes reward deficit and more sensitive to stresses given downregulation of dopamine amounts/receptors/responsiveness.</a:t>
            </a:r>
            <a:endParaRPr/>
          </a:p>
          <a:p>
            <a:pPr marL="457200" marR="0" lvl="0" indent="-228600" algn="l" rtl="0">
              <a:lnSpc>
                <a:spcPct val="100000"/>
              </a:lnSpc>
              <a:spcBef>
                <a:spcPts val="0"/>
              </a:spcBef>
              <a:spcAft>
                <a:spcPts val="0"/>
              </a:spcAft>
              <a:buClr>
                <a:srgbClr val="000000"/>
              </a:buClr>
              <a:buSzPts val="1400"/>
              <a:buFont typeface="Arial"/>
              <a:buNone/>
            </a:pPr>
            <a:r>
              <a:rPr lang="en-US"/>
              <a:t>Preoccupation – over-activation of GO system to seek substance and underactive of the Stop system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All substances of overuse/addiction tend to either directly or indirectly increase the about of dopamine release from the VTA to the nucleus accumbens and the rest of the brain involved in mood regulation, reward pathways, and memory</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Dopamine neurons that originate in the ventral tegmental area (VTA) project to the NAc. Opioid peptides act both in the VTA and NAc. Despite diverse initial actions, addictive substances produce some common effects on the VTA and NAc. Stimulants directly increase dopamine (DA) transmission in the NAc. Opioids, alcohol, and inhalants (e.g., the solvent toluene) do the same indirectly. Alcohol also activates the release of opioid peptides. Heroin and prescribed opioid pain relievers directly activate opioid peptide receptors. Nicotine activates dopamine neurons in the VTA. Cannabinoids may act in the VTA to activate dopamine neurons but also act on NAc neurons themselves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505" name="Google Shape;505;p77: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l" rtl="0">
              <a:lnSpc>
                <a:spcPct val="100000"/>
              </a:lnSpc>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7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7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12" name="Google Shape;512;p7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l" rtl="0">
              <a:lnSpc>
                <a:spcPct val="100000"/>
              </a:lnSpc>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7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20" name="Google Shape;520;p7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27" name="Google Shape;527;p8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8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34" name="Google Shape;534;p8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8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41" name="Google Shape;541;p8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8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47" name="Google Shape;547;p8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2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75" name="Google Shape;75;p2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8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57" name="Google Shape;557;p8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8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64" name="Google Shape;564;p8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8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71" name="Google Shape;571;p8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79" name="Google Shape;579;p8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8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89" name="Google Shape;589;p8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8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599" name="Google Shape;599;p8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9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14" name="Google Shape;614;p9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9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20" name="Google Shape;620;p9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9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28" name="Google Shape;628;p9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9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34" name="Google Shape;634;p9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82" name="Google Shape;82;p2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9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41" name="Google Shape;641;p9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9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48" name="Google Shape;648;p9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9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55" name="Google Shape;655;p9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9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62" name="Google Shape;662;p9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9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68" name="Google Shape;668;p9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9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75" name="Google Shape;675;p9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0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82" name="Google Shape;682;p10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0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89" name="Google Shape;689;p10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10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696" name="Google Shape;696;p10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10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10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SAMHSA</a:t>
            </a:r>
            <a:endParaRPr/>
          </a:p>
        </p:txBody>
      </p:sp>
      <p:sp>
        <p:nvSpPr>
          <p:cNvPr id="704" name="Google Shape;704;p103: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5: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9" name="Google Shape;89;p25: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0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711" name="Google Shape;711;p10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10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718" name="Google Shape;718;p10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p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p:nvPr/>
        </p:nvSpPr>
        <p:spPr>
          <a:xfrm>
            <a:off x="0" y="0"/>
            <a:ext cx="9144000" cy="435849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3"/>
          <p:cNvSpPr txBox="1">
            <a:spLocks noGrp="1"/>
          </p:cNvSpPr>
          <p:nvPr>
            <p:ph type="ctrTitle"/>
          </p:nvPr>
        </p:nvSpPr>
        <p:spPr>
          <a:xfrm>
            <a:off x="685800" y="559623"/>
            <a:ext cx="7772400" cy="147002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Montserrat"/>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200"/>
              </a:spcBef>
              <a:spcAft>
                <a:spcPts val="0"/>
              </a:spcAft>
              <a:buSzPts val="2520"/>
              <a:buNone/>
              <a:defRPr>
                <a:solidFill>
                  <a:srgbClr val="E6C46D"/>
                </a:solidFill>
              </a:defRPr>
            </a:lvl1pPr>
            <a:lvl2pPr lvl="1" algn="ctr">
              <a:lnSpc>
                <a:spcPct val="100000"/>
              </a:lnSpc>
              <a:spcBef>
                <a:spcPts val="600"/>
              </a:spcBef>
              <a:spcAft>
                <a:spcPts val="0"/>
              </a:spcAft>
              <a:buSzPts val="2400"/>
              <a:buNone/>
              <a:defRPr>
                <a:solidFill>
                  <a:srgbClr val="888888"/>
                </a:solidFill>
              </a:defRPr>
            </a:lvl2pPr>
            <a:lvl3pPr lvl="2" algn="ctr">
              <a:lnSpc>
                <a:spcPct val="100000"/>
              </a:lnSpc>
              <a:spcBef>
                <a:spcPts val="600"/>
              </a:spcBef>
              <a:spcAft>
                <a:spcPts val="0"/>
              </a:spcAft>
              <a:buSzPts val="24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p13" descr="A logo with a star and text&#10;&#10;Description automatically generated"/>
          <p:cNvPicPr preferRelativeResize="0"/>
          <p:nvPr/>
        </p:nvPicPr>
        <p:blipFill rotWithShape="1">
          <a:blip r:embed="rId2">
            <a:alphaModFix/>
          </a:blip>
          <a:srcRect/>
          <a:stretch/>
        </p:blipFill>
        <p:spPr>
          <a:xfrm>
            <a:off x="2433782" y="4501559"/>
            <a:ext cx="4276436" cy="22883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100"/>
              <a:buFont typeface="Montserra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0"/>
          <p:cNvSpPr txBox="1">
            <a:spLocks noGrp="1"/>
          </p:cNvSpPr>
          <p:nvPr>
            <p:ph type="body" idx="1"/>
          </p:nvPr>
        </p:nvSpPr>
        <p:spPr>
          <a:xfrm>
            <a:off x="457200" y="1765300"/>
            <a:ext cx="4040188"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2" name="Google Shape;62;p20"/>
          <p:cNvSpPr txBox="1">
            <a:spLocks noGrp="1"/>
          </p:cNvSpPr>
          <p:nvPr>
            <p:ph type="body" idx="2"/>
          </p:nvPr>
        </p:nvSpPr>
        <p:spPr>
          <a:xfrm>
            <a:off x="457200" y="2405062"/>
            <a:ext cx="4040188"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3" name="Google Shape;63;p20"/>
          <p:cNvSpPr txBox="1">
            <a:spLocks noGrp="1"/>
          </p:cNvSpPr>
          <p:nvPr>
            <p:ph type="body" idx="3"/>
          </p:nvPr>
        </p:nvSpPr>
        <p:spPr>
          <a:xfrm>
            <a:off x="4645025" y="1765300"/>
            <a:ext cx="4041775"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20"/>
          <p:cNvSpPr txBox="1">
            <a:spLocks noGrp="1"/>
          </p:cNvSpPr>
          <p:nvPr>
            <p:ph type="body" idx="4"/>
          </p:nvPr>
        </p:nvSpPr>
        <p:spPr>
          <a:xfrm>
            <a:off x="4645025" y="2405062"/>
            <a:ext cx="4041775"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Google Shape;16;p13">
            <a:extLst>
              <a:ext uri="{FF2B5EF4-FFF2-40B4-BE49-F238E27FC236}">
                <a16:creationId xmlns:a16="http://schemas.microsoft.com/office/drawing/2014/main" id="{9FE631CF-326F-2A1A-40D9-588E2EC0BD0D}"/>
              </a:ext>
            </a:extLst>
          </p:cNvPr>
          <p:cNvSpPr txBox="1">
            <a:spLocks noGrp="1"/>
          </p:cNvSpPr>
          <p:nvPr>
            <p:ph type="ctrTitle"/>
          </p:nvPr>
        </p:nvSpPr>
        <p:spPr>
          <a:xfrm>
            <a:off x="685800" y="559621"/>
            <a:ext cx="7772400" cy="1470026"/>
          </a:xfrm>
        </p:spPr>
        <p:txBody>
          <a:bodyPr/>
          <a:lstStyle>
            <a:lvl1pPr>
              <a:defRPr sz="4800"/>
            </a:lvl1pPr>
          </a:lstStyle>
          <a:p>
            <a:pPr lvl="0"/>
            <a:endParaRPr lang="en-US"/>
          </a:p>
        </p:txBody>
      </p:sp>
      <p:sp>
        <p:nvSpPr>
          <p:cNvPr id="3" name="Google Shape;17;p13">
            <a:extLst>
              <a:ext uri="{FF2B5EF4-FFF2-40B4-BE49-F238E27FC236}">
                <a16:creationId xmlns:a16="http://schemas.microsoft.com/office/drawing/2014/main" id="{D1BA3700-DC35-C01A-1089-147258CF354F}"/>
              </a:ext>
            </a:extLst>
          </p:cNvPr>
          <p:cNvSpPr txBox="1">
            <a:spLocks noGrp="1"/>
          </p:cNvSpPr>
          <p:nvPr>
            <p:ph type="subTitle" idx="1"/>
          </p:nvPr>
        </p:nvSpPr>
        <p:spPr>
          <a:xfrm>
            <a:off x="1371600" y="2277688"/>
            <a:ext cx="6400800" cy="937808"/>
          </a:xfrm>
        </p:spPr>
        <p:txBody>
          <a:bodyPr anchorCtr="1"/>
          <a:lstStyle>
            <a:lvl1pPr algn="ctr">
              <a:buNone/>
              <a:defRPr>
                <a:solidFill>
                  <a:srgbClr val="E6C46D"/>
                </a:solidFill>
              </a:defRPr>
            </a:lvl1pPr>
          </a:lstStyle>
          <a:p>
            <a:pPr lvl="0"/>
            <a:endParaRPr lang="en-US"/>
          </a:p>
        </p:txBody>
      </p:sp>
      <p:pic>
        <p:nvPicPr>
          <p:cNvPr id="4" name="Google Shape;18;p13" descr="A logo with a star and text&#10;&#10;Description automatically generated">
            <a:extLst>
              <a:ext uri="{FF2B5EF4-FFF2-40B4-BE49-F238E27FC236}">
                <a16:creationId xmlns:a16="http://schemas.microsoft.com/office/drawing/2014/main" id="{FA3B7410-3714-CF79-F9DF-24A9AE77D746}"/>
              </a:ext>
            </a:extLst>
          </p:cNvPr>
          <p:cNvPicPr>
            <a:picLocks noChangeAspect="1"/>
          </p:cNvPicPr>
          <p:nvPr/>
        </p:nvPicPr>
        <p:blipFill>
          <a:blip r:embed="rId2">
            <a:alphaModFix/>
          </a:blip>
          <a:srcRect/>
          <a:stretch>
            <a:fillRect/>
          </a:stretch>
        </p:blipFill>
        <p:spPr>
          <a:xfrm>
            <a:off x="2433785" y="4501554"/>
            <a:ext cx="4276438" cy="2288368"/>
          </a:xfrm>
          <a:prstGeom prst="rect">
            <a:avLst/>
          </a:prstGeom>
          <a:noFill/>
          <a:ln cap="flat">
            <a:noFill/>
          </a:ln>
        </p:spPr>
      </p:pic>
    </p:spTree>
    <p:extLst>
      <p:ext uri="{BB962C8B-B14F-4D97-AF65-F5344CB8AC3E}">
        <p14:creationId xmlns:p14="http://schemas.microsoft.com/office/powerpoint/2010/main" val="370653249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BJECT">
    <p:spTree>
      <p:nvGrpSpPr>
        <p:cNvPr id="1" name=""/>
        <p:cNvGrpSpPr/>
        <p:nvPr/>
      </p:nvGrpSpPr>
      <p:grpSpPr>
        <a:xfrm>
          <a:off x="0" y="0"/>
          <a:ext cx="0" cy="0"/>
          <a:chOff x="0" y="0"/>
          <a:chExt cx="0" cy="0"/>
        </a:xfrm>
      </p:grpSpPr>
      <p:sp>
        <p:nvSpPr>
          <p:cNvPr id="2" name="Google Shape;21;p14">
            <a:extLst>
              <a:ext uri="{FF2B5EF4-FFF2-40B4-BE49-F238E27FC236}">
                <a16:creationId xmlns:a16="http://schemas.microsoft.com/office/drawing/2014/main" id="{BEF8C0B5-D810-2AD2-7B87-D80C8B206303}"/>
              </a:ext>
            </a:extLst>
          </p:cNvPr>
          <p:cNvSpPr txBox="1">
            <a:spLocks noGrp="1"/>
          </p:cNvSpPr>
          <p:nvPr>
            <p:ph idx="1"/>
          </p:nvPr>
        </p:nvSpPr>
        <p:spPr/>
        <p:txBody>
          <a:bodyPr/>
          <a:lstStyle>
            <a:lvl1pPr indent="-331470">
              <a:buSzPts val="1620"/>
              <a:defRPr/>
            </a:lvl1pPr>
          </a:lstStyle>
          <a:p>
            <a:pPr lvl="0"/>
            <a:endParaRPr lang="en-US"/>
          </a:p>
        </p:txBody>
      </p:sp>
      <p:sp>
        <p:nvSpPr>
          <p:cNvPr id="3" name="Google Shape;22;p14">
            <a:extLst>
              <a:ext uri="{FF2B5EF4-FFF2-40B4-BE49-F238E27FC236}">
                <a16:creationId xmlns:a16="http://schemas.microsoft.com/office/drawing/2014/main" id="{9C3A4710-FFDB-C66B-E554-CBF1FBD26A76}"/>
              </a:ext>
            </a:extLst>
          </p:cNvPr>
          <p:cNvSpPr txBox="1">
            <a:spLocks noGrp="1"/>
          </p:cNvSpPr>
          <p:nvPr>
            <p:ph type="sldNum" sz="quarter" idx="8"/>
          </p:nvPr>
        </p:nvSpPr>
        <p:spPr/>
        <p:txBody>
          <a:bodyPr/>
          <a:lstStyle>
            <a:lvl1pPr>
              <a:defRPr/>
            </a:lvl1pPr>
          </a:lstStyle>
          <a:p>
            <a:pPr lvl="0"/>
            <a:fld id="{AF1DC162-E825-48C0-9092-A3290831CE0C}" type="slidenum">
              <a:t>‹#›</a:t>
            </a:fld>
            <a:endParaRPr lang="en-US"/>
          </a:p>
        </p:txBody>
      </p:sp>
    </p:spTree>
    <p:extLst>
      <p:ext uri="{BB962C8B-B14F-4D97-AF65-F5344CB8AC3E}">
        <p14:creationId xmlns:p14="http://schemas.microsoft.com/office/powerpoint/2010/main" val="30323460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2" name="Google Shape;25;p15">
            <a:extLst>
              <a:ext uri="{FF2B5EF4-FFF2-40B4-BE49-F238E27FC236}">
                <a16:creationId xmlns:a16="http://schemas.microsoft.com/office/drawing/2014/main" id="{156CE4D2-9CDA-505C-3706-B8AEE9C2C96A}"/>
              </a:ext>
            </a:extLst>
          </p:cNvPr>
          <p:cNvGrpSpPr/>
          <p:nvPr/>
        </p:nvGrpSpPr>
        <p:grpSpPr>
          <a:xfrm>
            <a:off x="-3829260" y="-63495"/>
            <a:ext cx="6953253" cy="6953253"/>
            <a:chOff x="-3829260" y="-63495"/>
            <a:chExt cx="6953253" cy="6953253"/>
          </a:xfrm>
        </p:grpSpPr>
        <p:sp>
          <p:nvSpPr>
            <p:cNvPr id="3" name="Google Shape;26;p15">
              <a:extLst>
                <a:ext uri="{FF2B5EF4-FFF2-40B4-BE49-F238E27FC236}">
                  <a16:creationId xmlns:a16="http://schemas.microsoft.com/office/drawing/2014/main" id="{F021B394-04F6-A965-3638-B10D5067391B}"/>
                </a:ext>
              </a:extLst>
            </p:cNvPr>
            <p:cNvSpPr/>
            <p:nvPr/>
          </p:nvSpPr>
          <p:spPr>
            <a:xfrm>
              <a:off x="-3829260" y="-63495"/>
              <a:ext cx="6953253" cy="69532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91421" tIns="45701" rIns="91421" bIns="45701"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0" cap="none" spc="0" baseline="0">
                <a:solidFill>
                  <a:srgbClr val="FFFFFF"/>
                </a:solidFill>
                <a:uFillTx/>
                <a:latin typeface="Calibri"/>
                <a:ea typeface="Calibri"/>
                <a:cs typeface="Calibri"/>
              </a:endParaRPr>
            </a:p>
          </p:txBody>
        </p:sp>
        <p:pic>
          <p:nvPicPr>
            <p:cNvPr id="4" name="Google Shape;27;p15" descr="STR_TA Circle.png">
              <a:extLst>
                <a:ext uri="{FF2B5EF4-FFF2-40B4-BE49-F238E27FC236}">
                  <a16:creationId xmlns:a16="http://schemas.microsoft.com/office/drawing/2014/main" id="{8A0A63B2-76FC-1BBD-84AE-F23A1201603F}"/>
                </a:ext>
              </a:extLst>
            </p:cNvPr>
            <p:cNvPicPr>
              <a:picLocks noChangeAspect="1"/>
            </p:cNvPicPr>
            <p:nvPr/>
          </p:nvPicPr>
          <p:blipFill>
            <a:blip r:embed="rId2">
              <a:alphaModFix/>
            </a:blip>
            <a:srcRect/>
            <a:stretch>
              <a:fillRect/>
            </a:stretch>
          </p:blipFill>
          <p:spPr>
            <a:xfrm>
              <a:off x="-3688131" y="76270"/>
              <a:ext cx="6670996" cy="6673711"/>
            </a:xfrm>
            <a:prstGeom prst="rect">
              <a:avLst/>
            </a:prstGeom>
            <a:noFill/>
            <a:ln cap="flat">
              <a:noFill/>
            </a:ln>
          </p:spPr>
        </p:pic>
      </p:grpSp>
    </p:spTree>
    <p:extLst>
      <p:ext uri="{BB962C8B-B14F-4D97-AF65-F5344CB8AC3E}">
        <p14:creationId xmlns:p14="http://schemas.microsoft.com/office/powerpoint/2010/main" val="238198358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Google Shape;30;p16">
            <a:extLst>
              <a:ext uri="{FF2B5EF4-FFF2-40B4-BE49-F238E27FC236}">
                <a16:creationId xmlns:a16="http://schemas.microsoft.com/office/drawing/2014/main" id="{96EC1EE9-1F52-0CBF-A07A-E21D6AB74DC4}"/>
              </a:ext>
            </a:extLst>
          </p:cNvPr>
          <p:cNvSpPr txBox="1">
            <a:spLocks noGrp="1"/>
          </p:cNvSpPr>
          <p:nvPr>
            <p:ph type="sldNum" sz="quarter" idx="8"/>
          </p:nvPr>
        </p:nvSpPr>
        <p:spPr/>
        <p:txBody>
          <a:bodyPr/>
          <a:lstStyle>
            <a:lvl1pPr>
              <a:defRPr/>
            </a:lvl1pPr>
          </a:lstStyle>
          <a:p>
            <a:pPr lvl="0"/>
            <a:fld id="{BC3F2CC7-8EB3-4B8C-B0DC-4E6E845F6563}" type="slidenum">
              <a:t>‹#›</a:t>
            </a:fld>
            <a:endParaRPr lang="en-US"/>
          </a:p>
        </p:txBody>
      </p:sp>
      <p:sp>
        <p:nvSpPr>
          <p:cNvPr id="3" name="Google Shape;31;p16">
            <a:extLst>
              <a:ext uri="{FF2B5EF4-FFF2-40B4-BE49-F238E27FC236}">
                <a16:creationId xmlns:a16="http://schemas.microsoft.com/office/drawing/2014/main" id="{A1749F86-BA2A-F138-C21A-9A6FDF145237}"/>
              </a:ext>
            </a:extLst>
          </p:cNvPr>
          <p:cNvSpPr txBox="1">
            <a:spLocks noGrp="1"/>
          </p:cNvSpPr>
          <p:nvPr>
            <p:ph type="chart" idx="4294967295"/>
          </p:nvPr>
        </p:nvSpPr>
        <p:spPr>
          <a:xfrm>
            <a:off x="1007440" y="1900242"/>
            <a:ext cx="7123111" cy="3757607"/>
          </a:xfrm>
        </p:spPr>
        <p:txBody>
          <a:bodyPr/>
          <a:lstStyle>
            <a:lvl1pPr>
              <a:defRPr/>
            </a:lvl1pPr>
          </a:lstStyle>
          <a:p>
            <a:pPr lvl="0"/>
            <a:endParaRPr lang="en-US"/>
          </a:p>
        </p:txBody>
      </p:sp>
    </p:spTree>
    <p:extLst>
      <p:ext uri="{BB962C8B-B14F-4D97-AF65-F5344CB8AC3E}">
        <p14:creationId xmlns:p14="http://schemas.microsoft.com/office/powerpoint/2010/main" val="35079301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Google Shape;34;p17">
            <a:extLst>
              <a:ext uri="{FF2B5EF4-FFF2-40B4-BE49-F238E27FC236}">
                <a16:creationId xmlns:a16="http://schemas.microsoft.com/office/drawing/2014/main" id="{6EB7B738-59D3-1A2C-B6B4-4CC60FEFB127}"/>
              </a:ext>
            </a:extLst>
          </p:cNvPr>
          <p:cNvSpPr txBox="1">
            <a:spLocks noGrp="1"/>
          </p:cNvSpPr>
          <p:nvPr>
            <p:ph type="sldNum" sz="quarter" idx="8"/>
          </p:nvPr>
        </p:nvSpPr>
        <p:spPr/>
        <p:txBody>
          <a:bodyPr/>
          <a:lstStyle>
            <a:lvl1pPr>
              <a:defRPr/>
            </a:lvl1pPr>
          </a:lstStyle>
          <a:p>
            <a:pPr lvl="0"/>
            <a:fld id="{D467D257-5781-4671-963E-9BFB8AB46581}" type="slidenum">
              <a:t>‹#›</a:t>
            </a:fld>
            <a:endParaRPr lang="en-US"/>
          </a:p>
        </p:txBody>
      </p:sp>
    </p:spTree>
    <p:extLst>
      <p:ext uri="{BB962C8B-B14F-4D97-AF65-F5344CB8AC3E}">
        <p14:creationId xmlns:p14="http://schemas.microsoft.com/office/powerpoint/2010/main" val="296763234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Google Shape;38;p18">
            <a:extLst>
              <a:ext uri="{FF2B5EF4-FFF2-40B4-BE49-F238E27FC236}">
                <a16:creationId xmlns:a16="http://schemas.microsoft.com/office/drawing/2014/main" id="{9BCE1174-D59A-BDF2-CAAC-70E1E0DFBF10}"/>
              </a:ext>
            </a:extLst>
          </p:cNvPr>
          <p:cNvSpPr txBox="1">
            <a:spLocks noGrp="1"/>
          </p:cNvSpPr>
          <p:nvPr>
            <p:ph type="sldNum" sz="quarter" idx="8"/>
          </p:nvPr>
        </p:nvSpPr>
        <p:spPr/>
        <p:txBody>
          <a:bodyPr/>
          <a:lstStyle>
            <a:lvl1pPr>
              <a:defRPr/>
            </a:lvl1pPr>
          </a:lstStyle>
          <a:p>
            <a:pPr lvl="0"/>
            <a:fld id="{17465D08-0B74-47EB-BB53-DE0AC4859721}" type="slidenum">
              <a:t>‹#›</a:t>
            </a:fld>
            <a:endParaRPr lang="en-US"/>
          </a:p>
        </p:txBody>
      </p:sp>
    </p:spTree>
    <p:extLst>
      <p:ext uri="{BB962C8B-B14F-4D97-AF65-F5344CB8AC3E}">
        <p14:creationId xmlns:p14="http://schemas.microsoft.com/office/powerpoint/2010/main" val="39585498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_OBJECTS">
    <p:spTree>
      <p:nvGrpSpPr>
        <p:cNvPr id="1" name=""/>
        <p:cNvGrpSpPr/>
        <p:nvPr/>
      </p:nvGrpSpPr>
      <p:grpSpPr>
        <a:xfrm>
          <a:off x="0" y="0"/>
          <a:ext cx="0" cy="0"/>
          <a:chOff x="0" y="0"/>
          <a:chExt cx="0" cy="0"/>
        </a:xfrm>
      </p:grpSpPr>
      <p:sp>
        <p:nvSpPr>
          <p:cNvPr id="2" name="Google Shape;41;p19">
            <a:extLst>
              <a:ext uri="{FF2B5EF4-FFF2-40B4-BE49-F238E27FC236}">
                <a16:creationId xmlns:a16="http://schemas.microsoft.com/office/drawing/2014/main" id="{16BE5CBC-973F-9160-630E-0774EFA9BE15}"/>
              </a:ext>
            </a:extLst>
          </p:cNvPr>
          <p:cNvSpPr txBox="1">
            <a:spLocks noGrp="1"/>
          </p:cNvSpPr>
          <p:nvPr>
            <p:ph idx="1"/>
          </p:nvPr>
        </p:nvSpPr>
        <p:spPr>
          <a:xfrm>
            <a:off x="457200" y="1773871"/>
            <a:ext cx="4038603" cy="4352297"/>
          </a:xfrm>
        </p:spPr>
        <p:txBody>
          <a:bodyPr/>
          <a:lstStyle>
            <a:lvl1pPr>
              <a:defRPr/>
            </a:lvl1pPr>
          </a:lstStyle>
          <a:p>
            <a:pPr lvl="0"/>
            <a:endParaRPr lang="en-US"/>
          </a:p>
        </p:txBody>
      </p:sp>
      <p:sp>
        <p:nvSpPr>
          <p:cNvPr id="3" name="Google Shape;42;p19">
            <a:extLst>
              <a:ext uri="{FF2B5EF4-FFF2-40B4-BE49-F238E27FC236}">
                <a16:creationId xmlns:a16="http://schemas.microsoft.com/office/drawing/2014/main" id="{8ADBCAF0-C7B6-A88F-E32C-CC2BF908992D}"/>
              </a:ext>
            </a:extLst>
          </p:cNvPr>
          <p:cNvSpPr txBox="1">
            <a:spLocks noGrp="1"/>
          </p:cNvSpPr>
          <p:nvPr>
            <p:ph idx="2"/>
          </p:nvPr>
        </p:nvSpPr>
        <p:spPr>
          <a:xfrm>
            <a:off x="4648196" y="1773871"/>
            <a:ext cx="4038603" cy="4352297"/>
          </a:xfrm>
        </p:spPr>
        <p:txBody>
          <a:bodyPr/>
          <a:lstStyle>
            <a:lvl1pPr>
              <a:defRPr/>
            </a:lvl1pPr>
          </a:lstStyle>
          <a:p>
            <a:pPr lvl="0"/>
            <a:endParaRPr lang="en-US"/>
          </a:p>
        </p:txBody>
      </p:sp>
      <p:sp>
        <p:nvSpPr>
          <p:cNvPr id="4" name="Google Shape;43;p19">
            <a:extLst>
              <a:ext uri="{FF2B5EF4-FFF2-40B4-BE49-F238E27FC236}">
                <a16:creationId xmlns:a16="http://schemas.microsoft.com/office/drawing/2014/main" id="{14DECA3A-BDF6-D724-B6EF-AE22F9A51D7C}"/>
              </a:ext>
            </a:extLst>
          </p:cNvPr>
          <p:cNvSpPr txBox="1">
            <a:spLocks noGrp="1"/>
          </p:cNvSpPr>
          <p:nvPr>
            <p:ph type="sldNum" sz="quarter" idx="8"/>
          </p:nvPr>
        </p:nvSpPr>
        <p:spPr/>
        <p:txBody>
          <a:bodyPr/>
          <a:lstStyle>
            <a:lvl1pPr>
              <a:defRPr/>
            </a:lvl1pPr>
          </a:lstStyle>
          <a:p>
            <a:pPr lvl="0"/>
            <a:fld id="{49806FBC-60C3-43B1-B3B2-2216B6672E98}" type="slidenum">
              <a:t>‹#›</a:t>
            </a:fld>
            <a:endParaRPr lang="en-US"/>
          </a:p>
        </p:txBody>
      </p:sp>
    </p:spTree>
    <p:extLst>
      <p:ext uri="{BB962C8B-B14F-4D97-AF65-F5344CB8AC3E}">
        <p14:creationId xmlns:p14="http://schemas.microsoft.com/office/powerpoint/2010/main" val="104880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WO_OBJECTS_WITH_TEXT">
    <p:spTree>
      <p:nvGrpSpPr>
        <p:cNvPr id="1" name=""/>
        <p:cNvGrpSpPr/>
        <p:nvPr/>
      </p:nvGrpSpPr>
      <p:grpSpPr>
        <a:xfrm>
          <a:off x="0" y="0"/>
          <a:ext cx="0" cy="0"/>
          <a:chOff x="0" y="0"/>
          <a:chExt cx="0" cy="0"/>
        </a:xfrm>
      </p:grpSpPr>
      <p:sp>
        <p:nvSpPr>
          <p:cNvPr id="2" name="Google Shape;46;p20">
            <a:extLst>
              <a:ext uri="{FF2B5EF4-FFF2-40B4-BE49-F238E27FC236}">
                <a16:creationId xmlns:a16="http://schemas.microsoft.com/office/drawing/2014/main" id="{187DD253-806F-C4B1-E4C5-1C71B604C5DE}"/>
              </a:ext>
            </a:extLst>
          </p:cNvPr>
          <p:cNvSpPr txBox="1">
            <a:spLocks noGrp="1"/>
          </p:cNvSpPr>
          <p:nvPr>
            <p:ph type="body" idx="1"/>
          </p:nvPr>
        </p:nvSpPr>
        <p:spPr>
          <a:xfrm>
            <a:off x="457200" y="1765304"/>
            <a:ext cx="4040184" cy="639759"/>
          </a:xfrm>
          <a:solidFill>
            <a:srgbClr val="A13F1D"/>
          </a:solidFill>
        </p:spPr>
        <p:txBody>
          <a:bodyPr tIns="0" anchor="ctr" anchorCtr="1">
            <a:noAutofit/>
          </a:bodyPr>
          <a:lstStyle>
            <a:lvl1pPr indent="-228600" algn="ctr">
              <a:lnSpc>
                <a:spcPct val="90000"/>
              </a:lnSpc>
              <a:buNone/>
              <a:defRPr sz="2400">
                <a:solidFill>
                  <a:srgbClr val="FFFFFF"/>
                </a:solidFill>
              </a:defRPr>
            </a:lvl1pPr>
          </a:lstStyle>
          <a:p>
            <a:pPr lvl="0"/>
            <a:endParaRPr lang="en-US"/>
          </a:p>
        </p:txBody>
      </p:sp>
      <p:sp>
        <p:nvSpPr>
          <p:cNvPr id="3" name="Google Shape;47;p20">
            <a:extLst>
              <a:ext uri="{FF2B5EF4-FFF2-40B4-BE49-F238E27FC236}">
                <a16:creationId xmlns:a16="http://schemas.microsoft.com/office/drawing/2014/main" id="{F646B11A-A764-6D1F-DB52-C7A2E9BDF6D2}"/>
              </a:ext>
            </a:extLst>
          </p:cNvPr>
          <p:cNvSpPr txBox="1">
            <a:spLocks noGrp="1"/>
          </p:cNvSpPr>
          <p:nvPr>
            <p:ph type="body" idx="3"/>
          </p:nvPr>
        </p:nvSpPr>
        <p:spPr>
          <a:xfrm>
            <a:off x="457200" y="2405064"/>
            <a:ext cx="4040184" cy="3703768"/>
          </a:xfrm>
        </p:spPr>
        <p:txBody>
          <a:bodyPr/>
          <a:lstStyle>
            <a:lvl1pPr indent="-365760">
              <a:buSzPts val="2160"/>
              <a:defRPr sz="2400"/>
            </a:lvl1pPr>
          </a:lstStyle>
          <a:p>
            <a:pPr lvl="0"/>
            <a:endParaRPr lang="en-US"/>
          </a:p>
        </p:txBody>
      </p:sp>
      <p:sp>
        <p:nvSpPr>
          <p:cNvPr id="4" name="Google Shape;48;p20">
            <a:extLst>
              <a:ext uri="{FF2B5EF4-FFF2-40B4-BE49-F238E27FC236}">
                <a16:creationId xmlns:a16="http://schemas.microsoft.com/office/drawing/2014/main" id="{EA7908F5-94DF-B6AD-390A-FF0E16F48744}"/>
              </a:ext>
            </a:extLst>
          </p:cNvPr>
          <p:cNvSpPr txBox="1">
            <a:spLocks noGrp="1"/>
          </p:cNvSpPr>
          <p:nvPr>
            <p:ph idx="2"/>
          </p:nvPr>
        </p:nvSpPr>
        <p:spPr>
          <a:xfrm>
            <a:off x="4645023" y="1765304"/>
            <a:ext cx="4041776" cy="639759"/>
          </a:xfrm>
          <a:solidFill>
            <a:srgbClr val="A13F1D"/>
          </a:solidFill>
        </p:spPr>
        <p:txBody>
          <a:bodyPr tIns="0" anchor="ctr" anchorCtr="1">
            <a:noAutofit/>
          </a:bodyPr>
          <a:lstStyle>
            <a:lvl1pPr indent="-228600" algn="ctr">
              <a:lnSpc>
                <a:spcPct val="90000"/>
              </a:lnSpc>
              <a:buNone/>
              <a:defRPr sz="2400">
                <a:solidFill>
                  <a:srgbClr val="FFFFFF"/>
                </a:solidFill>
              </a:defRPr>
            </a:lvl1pPr>
          </a:lstStyle>
          <a:p>
            <a:pPr lvl="0"/>
            <a:endParaRPr lang="en-US"/>
          </a:p>
        </p:txBody>
      </p:sp>
      <p:sp>
        <p:nvSpPr>
          <p:cNvPr id="5" name="Google Shape;49;p20">
            <a:extLst>
              <a:ext uri="{FF2B5EF4-FFF2-40B4-BE49-F238E27FC236}">
                <a16:creationId xmlns:a16="http://schemas.microsoft.com/office/drawing/2014/main" id="{26C35D96-8AFD-763B-154D-56C35E3515F0}"/>
              </a:ext>
            </a:extLst>
          </p:cNvPr>
          <p:cNvSpPr txBox="1">
            <a:spLocks noGrp="1"/>
          </p:cNvSpPr>
          <p:nvPr>
            <p:ph idx="4"/>
          </p:nvPr>
        </p:nvSpPr>
        <p:spPr>
          <a:xfrm>
            <a:off x="4645023" y="2405064"/>
            <a:ext cx="4041776" cy="3703768"/>
          </a:xfrm>
        </p:spPr>
        <p:txBody>
          <a:bodyPr/>
          <a:lstStyle>
            <a:lvl1pPr indent="-365760">
              <a:buSzPts val="2160"/>
              <a:defRPr sz="2400"/>
            </a:lvl1pPr>
          </a:lstStyle>
          <a:p>
            <a:pPr lvl="0"/>
            <a:endParaRPr lang="en-US"/>
          </a:p>
        </p:txBody>
      </p:sp>
      <p:sp>
        <p:nvSpPr>
          <p:cNvPr id="6" name="Google Shape;50;p20">
            <a:extLst>
              <a:ext uri="{FF2B5EF4-FFF2-40B4-BE49-F238E27FC236}">
                <a16:creationId xmlns:a16="http://schemas.microsoft.com/office/drawing/2014/main" id="{843D8CDE-54A9-B4C2-C3F2-99FB1EA6F530}"/>
              </a:ext>
            </a:extLst>
          </p:cNvPr>
          <p:cNvSpPr txBox="1">
            <a:spLocks noGrp="1"/>
          </p:cNvSpPr>
          <p:nvPr>
            <p:ph type="sldNum" sz="quarter" idx="8"/>
          </p:nvPr>
        </p:nvSpPr>
        <p:spPr/>
        <p:txBody>
          <a:bodyPr/>
          <a:lstStyle>
            <a:lvl1pPr>
              <a:defRPr/>
            </a:lvl1pPr>
          </a:lstStyle>
          <a:p>
            <a:pPr lvl="0"/>
            <a:fld id="{0B23EC79-15C6-4AA3-97D6-FB66EA65B4C8}" type="slidenum">
              <a:t>‹#›</a:t>
            </a:fld>
            <a:endParaRPr lang="en-US"/>
          </a:p>
        </p:txBody>
      </p:sp>
    </p:spTree>
    <p:extLst>
      <p:ext uri="{BB962C8B-B14F-4D97-AF65-F5344CB8AC3E}">
        <p14:creationId xmlns:p14="http://schemas.microsoft.com/office/powerpoint/2010/main" val="3602954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Google Shape;53;p21">
            <a:extLst>
              <a:ext uri="{FF2B5EF4-FFF2-40B4-BE49-F238E27FC236}">
                <a16:creationId xmlns:a16="http://schemas.microsoft.com/office/drawing/2014/main" id="{F71C7047-A14E-4485-65F6-EA7503539B65}"/>
              </a:ext>
            </a:extLst>
          </p:cNvPr>
          <p:cNvSpPr txBox="1">
            <a:spLocks noGrp="1"/>
          </p:cNvSpPr>
          <p:nvPr>
            <p:ph type="sldNum" sz="quarter" idx="8"/>
          </p:nvPr>
        </p:nvSpPr>
        <p:spPr/>
        <p:txBody>
          <a:bodyPr/>
          <a:lstStyle>
            <a:lvl1pPr>
              <a:defRPr/>
            </a:lvl1pPr>
          </a:lstStyle>
          <a:p>
            <a:pPr lvl="0"/>
            <a:fld id="{8BE68B3E-7005-4B78-B4ED-3E5C03C427E3}" type="slidenum">
              <a:t>‹#›</a:t>
            </a:fld>
            <a:endParaRPr lang="en-US"/>
          </a:p>
        </p:txBody>
      </p:sp>
    </p:spTree>
    <p:extLst>
      <p:ext uri="{BB962C8B-B14F-4D97-AF65-F5344CB8AC3E}">
        <p14:creationId xmlns:p14="http://schemas.microsoft.com/office/powerpoint/2010/main" val="211881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lvl="0" indent="-331470" algn="l">
              <a:lnSpc>
                <a:spcPct val="100000"/>
              </a:lnSpc>
              <a:spcBef>
                <a:spcPts val="1200"/>
              </a:spcBef>
              <a:spcAft>
                <a:spcPts val="0"/>
              </a:spcAft>
              <a:buSzPts val="162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3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lvl1pPr lvl="0" algn="l">
              <a:lnSpc>
                <a:spcPct val="90000"/>
              </a:lnSpc>
              <a:spcBef>
                <a:spcPts val="0"/>
              </a:spcBef>
              <a:spcAft>
                <a:spcPts val="0"/>
              </a:spcAft>
              <a:buClr>
                <a:schemeClr val="accent1"/>
              </a:buClr>
              <a:buSzPts val="4400"/>
              <a:buFont typeface="Montserrat"/>
              <a:buNone/>
              <a:defRPr sz="44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 name="Google Shape;25;p15"/>
          <p:cNvGrpSpPr/>
          <p:nvPr/>
        </p:nvGrpSpPr>
        <p:grpSpPr>
          <a:xfrm>
            <a:off x="-3829257" y="-63496"/>
            <a:ext cx="6953250" cy="6953250"/>
            <a:chOff x="457200" y="6184851"/>
            <a:chExt cx="558024" cy="558024"/>
          </a:xfrm>
        </p:grpSpPr>
        <p:sp>
          <p:nvSpPr>
            <p:cNvPr id="26" name="Google Shape;26;p15"/>
            <p:cNvSpPr/>
            <p:nvPr/>
          </p:nvSpPr>
          <p:spPr>
            <a:xfrm>
              <a:off x="457200" y="6184851"/>
              <a:ext cx="558024" cy="5580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p15" descr="STR_TA Circle.png"/>
            <p:cNvPicPr preferRelativeResize="0"/>
            <p:nvPr/>
          </p:nvPicPr>
          <p:blipFill rotWithShape="1">
            <a:blip r:embed="rId2">
              <a:alphaModFix/>
            </a:blip>
            <a:srcRect/>
            <a:stretch/>
          </p:blipFill>
          <p:spPr>
            <a:xfrm>
              <a:off x="468526" y="6196068"/>
              <a:ext cx="535372" cy="53559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1200"/>
              </a:spcBef>
              <a:spcAft>
                <a:spcPts val="0"/>
              </a:spcAft>
              <a:buSzPts val="2520"/>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19"/>
          <p:cNvSpPr txBox="1">
            <a:spLocks noGrp="1"/>
          </p:cNvSpPr>
          <p:nvPr>
            <p:ph type="body" idx="2"/>
          </p:nvPr>
        </p:nvSpPr>
        <p:spPr>
          <a:xfrm>
            <a:off x="4648200" y="1773870"/>
            <a:ext cx="4038600" cy="435229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1200"/>
              </a:spcBef>
              <a:spcAft>
                <a:spcPts val="0"/>
              </a:spcAft>
              <a:buSzPts val="2520"/>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1"/>
        <p:cNvGrpSpPr/>
        <p:nvPr/>
      </p:nvGrpSpPr>
      <p:grpSpPr>
        <a:xfrm>
          <a:off x="0" y="0"/>
          <a:ext cx="0" cy="0"/>
          <a:chOff x="0" y="0"/>
          <a:chExt cx="0" cy="0"/>
        </a:xfrm>
      </p:grpSpPr>
      <p:sp>
        <p:nvSpPr>
          <p:cNvPr id="42" name="Google Shape;42;p106"/>
          <p:cNvSpPr txBox="1">
            <a:spLocks noGrp="1"/>
          </p:cNvSpPr>
          <p:nvPr>
            <p:ph type="title"/>
          </p:nvPr>
        </p:nvSpPr>
        <p:spPr>
          <a:xfrm>
            <a:off x="2171701" y="762000"/>
            <a:ext cx="6457949" cy="1303867"/>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41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6"/>
          <p:cNvSpPr txBox="1">
            <a:spLocks noGrp="1"/>
          </p:cNvSpPr>
          <p:nvPr>
            <p:ph type="body" idx="1"/>
          </p:nvPr>
        </p:nvSpPr>
        <p:spPr>
          <a:xfrm>
            <a:off x="514350" y="2202080"/>
            <a:ext cx="2592324" cy="61732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200"/>
              </a:spcBef>
              <a:spcAft>
                <a:spcPts val="0"/>
              </a:spcAft>
              <a:buSzPts val="2520"/>
              <a:buNone/>
              <a:defRPr sz="1800" b="0">
                <a:solidFill>
                  <a:schemeClr val="dk1"/>
                </a:solidFill>
              </a:defRPr>
            </a:lvl1pPr>
            <a:lvl2pPr marL="914400" lvl="1" indent="-228600" algn="l">
              <a:lnSpc>
                <a:spcPct val="100000"/>
              </a:lnSpc>
              <a:spcBef>
                <a:spcPts val="600"/>
              </a:spcBef>
              <a:spcAft>
                <a:spcPts val="0"/>
              </a:spcAft>
              <a:buSzPts val="2400"/>
              <a:buNone/>
              <a:defRPr sz="1500" b="1"/>
            </a:lvl2pPr>
            <a:lvl3pPr marL="1371600" lvl="2" indent="-228600" algn="l">
              <a:lnSpc>
                <a:spcPct val="100000"/>
              </a:lnSpc>
              <a:spcBef>
                <a:spcPts val="600"/>
              </a:spcBef>
              <a:spcAft>
                <a:spcPts val="0"/>
              </a:spcAft>
              <a:buSzPts val="2400"/>
              <a:buNone/>
              <a:defRPr sz="1350" b="1"/>
            </a:lvl3pPr>
            <a:lvl4pPr marL="1828800" lvl="3" indent="-228600" algn="l">
              <a:lnSpc>
                <a:spcPct val="100000"/>
              </a:lnSpc>
              <a:spcBef>
                <a:spcPts val="600"/>
              </a:spcBef>
              <a:spcAft>
                <a:spcPts val="0"/>
              </a:spcAft>
              <a:buSzPts val="2000"/>
              <a:buNone/>
              <a:defRPr sz="1200" b="1"/>
            </a:lvl4pPr>
            <a:lvl5pPr marL="2286000" lvl="4" indent="-228600" algn="l">
              <a:lnSpc>
                <a:spcPct val="100000"/>
              </a:lnSpc>
              <a:spcBef>
                <a:spcPts val="600"/>
              </a:spcBef>
              <a:spcAft>
                <a:spcPts val="0"/>
              </a:spcAft>
              <a:buSzPts val="2000"/>
              <a:buNone/>
              <a:defRPr sz="1200" b="1"/>
            </a:lvl5pPr>
            <a:lvl6pPr marL="2743200" lvl="5" indent="-228600" algn="l">
              <a:lnSpc>
                <a:spcPct val="100000"/>
              </a:lnSpc>
              <a:spcBef>
                <a:spcPts val="400"/>
              </a:spcBef>
              <a:spcAft>
                <a:spcPts val="0"/>
              </a:spcAft>
              <a:buSzPts val="2000"/>
              <a:buNone/>
              <a:defRPr sz="1200" b="1"/>
            </a:lvl6pPr>
            <a:lvl7pPr marL="3200400" lvl="6" indent="-228600" algn="l">
              <a:lnSpc>
                <a:spcPct val="100000"/>
              </a:lnSpc>
              <a:spcBef>
                <a:spcPts val="400"/>
              </a:spcBef>
              <a:spcAft>
                <a:spcPts val="0"/>
              </a:spcAft>
              <a:buSzPts val="2000"/>
              <a:buNone/>
              <a:defRPr sz="1200" b="1"/>
            </a:lvl7pPr>
            <a:lvl8pPr marL="3657600" lvl="7" indent="-228600" algn="l">
              <a:lnSpc>
                <a:spcPct val="100000"/>
              </a:lnSpc>
              <a:spcBef>
                <a:spcPts val="400"/>
              </a:spcBef>
              <a:spcAft>
                <a:spcPts val="0"/>
              </a:spcAft>
              <a:buSzPts val="2000"/>
              <a:buNone/>
              <a:defRPr sz="1200" b="1"/>
            </a:lvl8pPr>
            <a:lvl9pPr marL="4114800" lvl="8" indent="-228600" algn="l">
              <a:lnSpc>
                <a:spcPct val="100000"/>
              </a:lnSpc>
              <a:spcBef>
                <a:spcPts val="400"/>
              </a:spcBef>
              <a:spcAft>
                <a:spcPts val="0"/>
              </a:spcAft>
              <a:buSzPts val="2000"/>
              <a:buNone/>
              <a:defRPr sz="1200" b="1"/>
            </a:lvl9pPr>
          </a:lstStyle>
          <a:p>
            <a:endParaRPr/>
          </a:p>
        </p:txBody>
      </p:sp>
      <p:sp>
        <p:nvSpPr>
          <p:cNvPr id="44" name="Google Shape;44;p106"/>
          <p:cNvSpPr txBox="1">
            <a:spLocks noGrp="1"/>
          </p:cNvSpPr>
          <p:nvPr>
            <p:ph type="body" idx="2"/>
          </p:nvPr>
        </p:nvSpPr>
        <p:spPr>
          <a:xfrm>
            <a:off x="514349" y="2904565"/>
            <a:ext cx="2592324"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2520"/>
              <a:buNone/>
              <a:defRPr sz="1050"/>
            </a:lvl1pPr>
            <a:lvl2pPr marL="914400" lvl="1" indent="-228600" algn="l">
              <a:lnSpc>
                <a:spcPct val="100000"/>
              </a:lnSpc>
              <a:spcBef>
                <a:spcPts val="600"/>
              </a:spcBef>
              <a:spcAft>
                <a:spcPts val="0"/>
              </a:spcAft>
              <a:buSzPts val="2400"/>
              <a:buNone/>
              <a:defRPr sz="900"/>
            </a:lvl2pPr>
            <a:lvl3pPr marL="1371600" lvl="2" indent="-228600" algn="l">
              <a:lnSpc>
                <a:spcPct val="100000"/>
              </a:lnSpc>
              <a:spcBef>
                <a:spcPts val="600"/>
              </a:spcBef>
              <a:spcAft>
                <a:spcPts val="0"/>
              </a:spcAft>
              <a:buSzPts val="2400"/>
              <a:buNone/>
              <a:defRPr sz="750"/>
            </a:lvl3pPr>
            <a:lvl4pPr marL="1828800" lvl="3" indent="-228600" algn="l">
              <a:lnSpc>
                <a:spcPct val="100000"/>
              </a:lnSpc>
              <a:spcBef>
                <a:spcPts val="600"/>
              </a:spcBef>
              <a:spcAft>
                <a:spcPts val="0"/>
              </a:spcAft>
              <a:buSzPts val="2000"/>
              <a:buNone/>
              <a:defRPr sz="675"/>
            </a:lvl4pPr>
            <a:lvl5pPr marL="2286000" lvl="4" indent="-228600" algn="l">
              <a:lnSpc>
                <a:spcPct val="100000"/>
              </a:lnSpc>
              <a:spcBef>
                <a:spcPts val="600"/>
              </a:spcBef>
              <a:spcAft>
                <a:spcPts val="0"/>
              </a:spcAft>
              <a:buSzPts val="2000"/>
              <a:buNone/>
              <a:defRPr sz="675"/>
            </a:lvl5pPr>
            <a:lvl6pPr marL="2743200" lvl="5" indent="-228600" algn="l">
              <a:lnSpc>
                <a:spcPct val="100000"/>
              </a:lnSpc>
              <a:spcBef>
                <a:spcPts val="400"/>
              </a:spcBef>
              <a:spcAft>
                <a:spcPts val="0"/>
              </a:spcAft>
              <a:buSzPts val="2000"/>
              <a:buNone/>
              <a:defRPr sz="675"/>
            </a:lvl6pPr>
            <a:lvl7pPr marL="3200400" lvl="6" indent="-228600" algn="l">
              <a:lnSpc>
                <a:spcPct val="100000"/>
              </a:lnSpc>
              <a:spcBef>
                <a:spcPts val="400"/>
              </a:spcBef>
              <a:spcAft>
                <a:spcPts val="0"/>
              </a:spcAft>
              <a:buSzPts val="2000"/>
              <a:buNone/>
              <a:defRPr sz="675"/>
            </a:lvl7pPr>
            <a:lvl8pPr marL="3657600" lvl="7" indent="-228600" algn="l">
              <a:lnSpc>
                <a:spcPct val="100000"/>
              </a:lnSpc>
              <a:spcBef>
                <a:spcPts val="400"/>
              </a:spcBef>
              <a:spcAft>
                <a:spcPts val="0"/>
              </a:spcAft>
              <a:buSzPts val="2000"/>
              <a:buNone/>
              <a:defRPr sz="675"/>
            </a:lvl8pPr>
            <a:lvl9pPr marL="4114800" lvl="8" indent="-228600" algn="l">
              <a:lnSpc>
                <a:spcPct val="100000"/>
              </a:lnSpc>
              <a:spcBef>
                <a:spcPts val="400"/>
              </a:spcBef>
              <a:spcAft>
                <a:spcPts val="0"/>
              </a:spcAft>
              <a:buSzPts val="2000"/>
              <a:buNone/>
              <a:defRPr sz="675"/>
            </a:lvl9pPr>
          </a:lstStyle>
          <a:p>
            <a:endParaRPr/>
          </a:p>
        </p:txBody>
      </p:sp>
      <p:sp>
        <p:nvSpPr>
          <p:cNvPr id="45" name="Google Shape;45;p106"/>
          <p:cNvSpPr txBox="1">
            <a:spLocks noGrp="1"/>
          </p:cNvSpPr>
          <p:nvPr>
            <p:ph type="body" idx="3"/>
          </p:nvPr>
        </p:nvSpPr>
        <p:spPr>
          <a:xfrm>
            <a:off x="3276600" y="2201333"/>
            <a:ext cx="2592324" cy="62653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200"/>
              </a:spcBef>
              <a:spcAft>
                <a:spcPts val="0"/>
              </a:spcAft>
              <a:buSzPts val="2520"/>
              <a:buNone/>
              <a:defRPr sz="1800" b="0">
                <a:solidFill>
                  <a:schemeClr val="dk1"/>
                </a:solidFill>
              </a:defRPr>
            </a:lvl1pPr>
            <a:lvl2pPr marL="914400" lvl="1" indent="-228600" algn="l">
              <a:lnSpc>
                <a:spcPct val="100000"/>
              </a:lnSpc>
              <a:spcBef>
                <a:spcPts val="600"/>
              </a:spcBef>
              <a:spcAft>
                <a:spcPts val="0"/>
              </a:spcAft>
              <a:buSzPts val="2400"/>
              <a:buNone/>
              <a:defRPr sz="1500" b="1"/>
            </a:lvl2pPr>
            <a:lvl3pPr marL="1371600" lvl="2" indent="-228600" algn="l">
              <a:lnSpc>
                <a:spcPct val="100000"/>
              </a:lnSpc>
              <a:spcBef>
                <a:spcPts val="600"/>
              </a:spcBef>
              <a:spcAft>
                <a:spcPts val="0"/>
              </a:spcAft>
              <a:buSzPts val="2400"/>
              <a:buNone/>
              <a:defRPr sz="1350" b="1"/>
            </a:lvl3pPr>
            <a:lvl4pPr marL="1828800" lvl="3" indent="-228600" algn="l">
              <a:lnSpc>
                <a:spcPct val="100000"/>
              </a:lnSpc>
              <a:spcBef>
                <a:spcPts val="600"/>
              </a:spcBef>
              <a:spcAft>
                <a:spcPts val="0"/>
              </a:spcAft>
              <a:buSzPts val="2000"/>
              <a:buNone/>
              <a:defRPr sz="1200" b="1"/>
            </a:lvl4pPr>
            <a:lvl5pPr marL="2286000" lvl="4" indent="-228600" algn="l">
              <a:lnSpc>
                <a:spcPct val="100000"/>
              </a:lnSpc>
              <a:spcBef>
                <a:spcPts val="600"/>
              </a:spcBef>
              <a:spcAft>
                <a:spcPts val="0"/>
              </a:spcAft>
              <a:buSzPts val="2000"/>
              <a:buNone/>
              <a:defRPr sz="1200" b="1"/>
            </a:lvl5pPr>
            <a:lvl6pPr marL="2743200" lvl="5" indent="-228600" algn="l">
              <a:lnSpc>
                <a:spcPct val="100000"/>
              </a:lnSpc>
              <a:spcBef>
                <a:spcPts val="400"/>
              </a:spcBef>
              <a:spcAft>
                <a:spcPts val="0"/>
              </a:spcAft>
              <a:buSzPts val="2000"/>
              <a:buNone/>
              <a:defRPr sz="1200" b="1"/>
            </a:lvl6pPr>
            <a:lvl7pPr marL="3200400" lvl="6" indent="-228600" algn="l">
              <a:lnSpc>
                <a:spcPct val="100000"/>
              </a:lnSpc>
              <a:spcBef>
                <a:spcPts val="400"/>
              </a:spcBef>
              <a:spcAft>
                <a:spcPts val="0"/>
              </a:spcAft>
              <a:buSzPts val="2000"/>
              <a:buNone/>
              <a:defRPr sz="1200" b="1"/>
            </a:lvl7pPr>
            <a:lvl8pPr marL="3657600" lvl="7" indent="-228600" algn="l">
              <a:lnSpc>
                <a:spcPct val="100000"/>
              </a:lnSpc>
              <a:spcBef>
                <a:spcPts val="400"/>
              </a:spcBef>
              <a:spcAft>
                <a:spcPts val="0"/>
              </a:spcAft>
              <a:buSzPts val="2000"/>
              <a:buNone/>
              <a:defRPr sz="1200" b="1"/>
            </a:lvl8pPr>
            <a:lvl9pPr marL="4114800" lvl="8" indent="-228600" algn="l">
              <a:lnSpc>
                <a:spcPct val="100000"/>
              </a:lnSpc>
              <a:spcBef>
                <a:spcPts val="400"/>
              </a:spcBef>
              <a:spcAft>
                <a:spcPts val="0"/>
              </a:spcAft>
              <a:buSzPts val="2000"/>
              <a:buNone/>
              <a:defRPr sz="1200" b="1"/>
            </a:lvl9pPr>
          </a:lstStyle>
          <a:p>
            <a:endParaRPr/>
          </a:p>
        </p:txBody>
      </p:sp>
      <p:sp>
        <p:nvSpPr>
          <p:cNvPr id="46" name="Google Shape;46;p106"/>
          <p:cNvSpPr txBox="1">
            <a:spLocks noGrp="1"/>
          </p:cNvSpPr>
          <p:nvPr>
            <p:ph type="body" idx="4"/>
          </p:nvPr>
        </p:nvSpPr>
        <p:spPr>
          <a:xfrm>
            <a:off x="3275144" y="2904067"/>
            <a:ext cx="2592324" cy="331461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2520"/>
              <a:buNone/>
              <a:defRPr sz="1050"/>
            </a:lvl1pPr>
            <a:lvl2pPr marL="914400" lvl="1" indent="-228600" algn="l">
              <a:lnSpc>
                <a:spcPct val="100000"/>
              </a:lnSpc>
              <a:spcBef>
                <a:spcPts val="600"/>
              </a:spcBef>
              <a:spcAft>
                <a:spcPts val="0"/>
              </a:spcAft>
              <a:buSzPts val="2400"/>
              <a:buNone/>
              <a:defRPr sz="900"/>
            </a:lvl2pPr>
            <a:lvl3pPr marL="1371600" lvl="2" indent="-228600" algn="l">
              <a:lnSpc>
                <a:spcPct val="100000"/>
              </a:lnSpc>
              <a:spcBef>
                <a:spcPts val="600"/>
              </a:spcBef>
              <a:spcAft>
                <a:spcPts val="0"/>
              </a:spcAft>
              <a:buSzPts val="2400"/>
              <a:buNone/>
              <a:defRPr sz="750"/>
            </a:lvl3pPr>
            <a:lvl4pPr marL="1828800" lvl="3" indent="-228600" algn="l">
              <a:lnSpc>
                <a:spcPct val="100000"/>
              </a:lnSpc>
              <a:spcBef>
                <a:spcPts val="600"/>
              </a:spcBef>
              <a:spcAft>
                <a:spcPts val="0"/>
              </a:spcAft>
              <a:buSzPts val="2000"/>
              <a:buNone/>
              <a:defRPr sz="675"/>
            </a:lvl4pPr>
            <a:lvl5pPr marL="2286000" lvl="4" indent="-228600" algn="l">
              <a:lnSpc>
                <a:spcPct val="100000"/>
              </a:lnSpc>
              <a:spcBef>
                <a:spcPts val="600"/>
              </a:spcBef>
              <a:spcAft>
                <a:spcPts val="0"/>
              </a:spcAft>
              <a:buSzPts val="2000"/>
              <a:buNone/>
              <a:defRPr sz="675"/>
            </a:lvl5pPr>
            <a:lvl6pPr marL="2743200" lvl="5" indent="-228600" algn="l">
              <a:lnSpc>
                <a:spcPct val="100000"/>
              </a:lnSpc>
              <a:spcBef>
                <a:spcPts val="400"/>
              </a:spcBef>
              <a:spcAft>
                <a:spcPts val="0"/>
              </a:spcAft>
              <a:buSzPts val="2000"/>
              <a:buNone/>
              <a:defRPr sz="675"/>
            </a:lvl6pPr>
            <a:lvl7pPr marL="3200400" lvl="6" indent="-228600" algn="l">
              <a:lnSpc>
                <a:spcPct val="100000"/>
              </a:lnSpc>
              <a:spcBef>
                <a:spcPts val="400"/>
              </a:spcBef>
              <a:spcAft>
                <a:spcPts val="0"/>
              </a:spcAft>
              <a:buSzPts val="2000"/>
              <a:buNone/>
              <a:defRPr sz="675"/>
            </a:lvl7pPr>
            <a:lvl8pPr marL="3657600" lvl="7" indent="-228600" algn="l">
              <a:lnSpc>
                <a:spcPct val="100000"/>
              </a:lnSpc>
              <a:spcBef>
                <a:spcPts val="400"/>
              </a:spcBef>
              <a:spcAft>
                <a:spcPts val="0"/>
              </a:spcAft>
              <a:buSzPts val="2000"/>
              <a:buNone/>
              <a:defRPr sz="675"/>
            </a:lvl8pPr>
            <a:lvl9pPr marL="4114800" lvl="8" indent="-228600" algn="l">
              <a:lnSpc>
                <a:spcPct val="100000"/>
              </a:lnSpc>
              <a:spcBef>
                <a:spcPts val="400"/>
              </a:spcBef>
              <a:spcAft>
                <a:spcPts val="0"/>
              </a:spcAft>
              <a:buSzPts val="2000"/>
              <a:buNone/>
              <a:defRPr sz="675"/>
            </a:lvl9pPr>
          </a:lstStyle>
          <a:p>
            <a:endParaRPr/>
          </a:p>
        </p:txBody>
      </p:sp>
      <p:sp>
        <p:nvSpPr>
          <p:cNvPr id="47" name="Google Shape;47;p106"/>
          <p:cNvSpPr txBox="1">
            <a:spLocks noGrp="1"/>
          </p:cNvSpPr>
          <p:nvPr>
            <p:ph type="body" idx="5"/>
          </p:nvPr>
        </p:nvSpPr>
        <p:spPr>
          <a:xfrm>
            <a:off x="6038850" y="2192866"/>
            <a:ext cx="2592324" cy="626534"/>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200"/>
              </a:spcBef>
              <a:spcAft>
                <a:spcPts val="0"/>
              </a:spcAft>
              <a:buSzPts val="2520"/>
              <a:buNone/>
              <a:defRPr sz="1800" b="0">
                <a:solidFill>
                  <a:schemeClr val="dk1"/>
                </a:solidFill>
              </a:defRPr>
            </a:lvl1pPr>
            <a:lvl2pPr marL="914400" lvl="1" indent="-228600" algn="l">
              <a:lnSpc>
                <a:spcPct val="100000"/>
              </a:lnSpc>
              <a:spcBef>
                <a:spcPts val="600"/>
              </a:spcBef>
              <a:spcAft>
                <a:spcPts val="0"/>
              </a:spcAft>
              <a:buSzPts val="2400"/>
              <a:buNone/>
              <a:defRPr sz="1500" b="1"/>
            </a:lvl2pPr>
            <a:lvl3pPr marL="1371600" lvl="2" indent="-228600" algn="l">
              <a:lnSpc>
                <a:spcPct val="100000"/>
              </a:lnSpc>
              <a:spcBef>
                <a:spcPts val="600"/>
              </a:spcBef>
              <a:spcAft>
                <a:spcPts val="0"/>
              </a:spcAft>
              <a:buSzPts val="2400"/>
              <a:buNone/>
              <a:defRPr sz="1350" b="1"/>
            </a:lvl3pPr>
            <a:lvl4pPr marL="1828800" lvl="3" indent="-228600" algn="l">
              <a:lnSpc>
                <a:spcPct val="100000"/>
              </a:lnSpc>
              <a:spcBef>
                <a:spcPts val="600"/>
              </a:spcBef>
              <a:spcAft>
                <a:spcPts val="0"/>
              </a:spcAft>
              <a:buSzPts val="2000"/>
              <a:buNone/>
              <a:defRPr sz="1200" b="1"/>
            </a:lvl4pPr>
            <a:lvl5pPr marL="2286000" lvl="4" indent="-228600" algn="l">
              <a:lnSpc>
                <a:spcPct val="100000"/>
              </a:lnSpc>
              <a:spcBef>
                <a:spcPts val="600"/>
              </a:spcBef>
              <a:spcAft>
                <a:spcPts val="0"/>
              </a:spcAft>
              <a:buSzPts val="2000"/>
              <a:buNone/>
              <a:defRPr sz="1200" b="1"/>
            </a:lvl5pPr>
            <a:lvl6pPr marL="2743200" lvl="5" indent="-228600" algn="l">
              <a:lnSpc>
                <a:spcPct val="100000"/>
              </a:lnSpc>
              <a:spcBef>
                <a:spcPts val="400"/>
              </a:spcBef>
              <a:spcAft>
                <a:spcPts val="0"/>
              </a:spcAft>
              <a:buSzPts val="2000"/>
              <a:buNone/>
              <a:defRPr sz="1200" b="1"/>
            </a:lvl6pPr>
            <a:lvl7pPr marL="3200400" lvl="6" indent="-228600" algn="l">
              <a:lnSpc>
                <a:spcPct val="100000"/>
              </a:lnSpc>
              <a:spcBef>
                <a:spcPts val="400"/>
              </a:spcBef>
              <a:spcAft>
                <a:spcPts val="0"/>
              </a:spcAft>
              <a:buSzPts val="2000"/>
              <a:buNone/>
              <a:defRPr sz="1200" b="1"/>
            </a:lvl7pPr>
            <a:lvl8pPr marL="3657600" lvl="7" indent="-228600" algn="l">
              <a:lnSpc>
                <a:spcPct val="100000"/>
              </a:lnSpc>
              <a:spcBef>
                <a:spcPts val="400"/>
              </a:spcBef>
              <a:spcAft>
                <a:spcPts val="0"/>
              </a:spcAft>
              <a:buSzPts val="2000"/>
              <a:buNone/>
              <a:defRPr sz="1200" b="1"/>
            </a:lvl8pPr>
            <a:lvl9pPr marL="4114800" lvl="8" indent="-228600" algn="l">
              <a:lnSpc>
                <a:spcPct val="100000"/>
              </a:lnSpc>
              <a:spcBef>
                <a:spcPts val="400"/>
              </a:spcBef>
              <a:spcAft>
                <a:spcPts val="0"/>
              </a:spcAft>
              <a:buSzPts val="2000"/>
              <a:buNone/>
              <a:defRPr sz="1200" b="1"/>
            </a:lvl9pPr>
          </a:lstStyle>
          <a:p>
            <a:endParaRPr/>
          </a:p>
        </p:txBody>
      </p:sp>
      <p:sp>
        <p:nvSpPr>
          <p:cNvPr id="48" name="Google Shape;48;p106"/>
          <p:cNvSpPr txBox="1">
            <a:spLocks noGrp="1"/>
          </p:cNvSpPr>
          <p:nvPr>
            <p:ph type="body" idx="6"/>
          </p:nvPr>
        </p:nvSpPr>
        <p:spPr>
          <a:xfrm>
            <a:off x="6038851" y="2904565"/>
            <a:ext cx="2592324" cy="331413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2520"/>
              <a:buNone/>
              <a:defRPr sz="1050"/>
            </a:lvl1pPr>
            <a:lvl2pPr marL="914400" lvl="1" indent="-228600" algn="l">
              <a:lnSpc>
                <a:spcPct val="100000"/>
              </a:lnSpc>
              <a:spcBef>
                <a:spcPts val="600"/>
              </a:spcBef>
              <a:spcAft>
                <a:spcPts val="0"/>
              </a:spcAft>
              <a:buSzPts val="2400"/>
              <a:buNone/>
              <a:defRPr sz="900"/>
            </a:lvl2pPr>
            <a:lvl3pPr marL="1371600" lvl="2" indent="-228600" algn="l">
              <a:lnSpc>
                <a:spcPct val="100000"/>
              </a:lnSpc>
              <a:spcBef>
                <a:spcPts val="600"/>
              </a:spcBef>
              <a:spcAft>
                <a:spcPts val="0"/>
              </a:spcAft>
              <a:buSzPts val="2400"/>
              <a:buNone/>
              <a:defRPr sz="750"/>
            </a:lvl3pPr>
            <a:lvl4pPr marL="1828800" lvl="3" indent="-228600" algn="l">
              <a:lnSpc>
                <a:spcPct val="100000"/>
              </a:lnSpc>
              <a:spcBef>
                <a:spcPts val="600"/>
              </a:spcBef>
              <a:spcAft>
                <a:spcPts val="0"/>
              </a:spcAft>
              <a:buSzPts val="2000"/>
              <a:buNone/>
              <a:defRPr sz="675"/>
            </a:lvl4pPr>
            <a:lvl5pPr marL="2286000" lvl="4" indent="-228600" algn="l">
              <a:lnSpc>
                <a:spcPct val="100000"/>
              </a:lnSpc>
              <a:spcBef>
                <a:spcPts val="600"/>
              </a:spcBef>
              <a:spcAft>
                <a:spcPts val="0"/>
              </a:spcAft>
              <a:buSzPts val="2000"/>
              <a:buNone/>
              <a:defRPr sz="675"/>
            </a:lvl5pPr>
            <a:lvl6pPr marL="2743200" lvl="5" indent="-228600" algn="l">
              <a:lnSpc>
                <a:spcPct val="100000"/>
              </a:lnSpc>
              <a:spcBef>
                <a:spcPts val="400"/>
              </a:spcBef>
              <a:spcAft>
                <a:spcPts val="0"/>
              </a:spcAft>
              <a:buSzPts val="2000"/>
              <a:buNone/>
              <a:defRPr sz="675"/>
            </a:lvl6pPr>
            <a:lvl7pPr marL="3200400" lvl="6" indent="-228600" algn="l">
              <a:lnSpc>
                <a:spcPct val="100000"/>
              </a:lnSpc>
              <a:spcBef>
                <a:spcPts val="400"/>
              </a:spcBef>
              <a:spcAft>
                <a:spcPts val="0"/>
              </a:spcAft>
              <a:buSzPts val="2000"/>
              <a:buNone/>
              <a:defRPr sz="675"/>
            </a:lvl7pPr>
            <a:lvl8pPr marL="3657600" lvl="7" indent="-228600" algn="l">
              <a:lnSpc>
                <a:spcPct val="100000"/>
              </a:lnSpc>
              <a:spcBef>
                <a:spcPts val="400"/>
              </a:spcBef>
              <a:spcAft>
                <a:spcPts val="0"/>
              </a:spcAft>
              <a:buSzPts val="2000"/>
              <a:buNone/>
              <a:defRPr sz="675"/>
            </a:lvl8pPr>
            <a:lvl9pPr marL="4114800" lvl="8" indent="-228600" algn="l">
              <a:lnSpc>
                <a:spcPct val="100000"/>
              </a:lnSpc>
              <a:spcBef>
                <a:spcPts val="400"/>
              </a:spcBef>
              <a:spcAft>
                <a:spcPts val="0"/>
              </a:spcAft>
              <a:buSzPts val="2000"/>
              <a:buNone/>
              <a:defRPr sz="675"/>
            </a:lvl9pPr>
          </a:lstStyle>
          <a:p>
            <a:endParaRPr/>
          </a:p>
        </p:txBody>
      </p:sp>
      <p:sp>
        <p:nvSpPr>
          <p:cNvPr id="49" name="Google Shape;49;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0" name="Google Shape;50;p10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1" name="Google Shape;51;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107"/>
          <p:cNvSpPr txBox="1">
            <a:spLocks noGrp="1"/>
          </p:cNvSpPr>
          <p:nvPr>
            <p:ph type="title"/>
          </p:nvPr>
        </p:nvSpPr>
        <p:spPr>
          <a:xfrm>
            <a:off x="514350" y="1524000"/>
            <a:ext cx="3086100" cy="1600200"/>
          </a:xfrm>
          <a:prstGeom prst="rect">
            <a:avLst/>
          </a:prstGeom>
          <a:solidFill>
            <a:schemeClr val="dk2"/>
          </a:solid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1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07"/>
          <p:cNvSpPr txBox="1">
            <a:spLocks noGrp="1"/>
          </p:cNvSpPr>
          <p:nvPr>
            <p:ph type="body" idx="1"/>
          </p:nvPr>
        </p:nvSpPr>
        <p:spPr>
          <a:xfrm>
            <a:off x="3746686" y="746760"/>
            <a:ext cx="4882964" cy="5471925"/>
          </a:xfrm>
          <a:prstGeom prst="rect">
            <a:avLst/>
          </a:prstGeom>
          <a:noFill/>
          <a:ln>
            <a:noFill/>
          </a:ln>
        </p:spPr>
        <p:txBody>
          <a:bodyPr spcFirstLastPara="1" wrap="square" lIns="91425" tIns="45700" rIns="91425" bIns="45700" anchor="ctr" anchorCtr="0">
            <a:normAutofit/>
          </a:bodyPr>
          <a:lstStyle>
            <a:lvl1pPr marL="457200" lvl="0" indent="-388620" algn="l">
              <a:lnSpc>
                <a:spcPct val="100000"/>
              </a:lnSpc>
              <a:spcBef>
                <a:spcPts val="1200"/>
              </a:spcBef>
              <a:spcAft>
                <a:spcPts val="0"/>
              </a:spcAft>
              <a:buSzPts val="2520"/>
              <a:buChar char="✧"/>
              <a:defRPr/>
            </a:lvl1pPr>
            <a:lvl2pPr marL="914400" lvl="1" indent="-381000" algn="l">
              <a:lnSpc>
                <a:spcPct val="100000"/>
              </a:lnSpc>
              <a:spcBef>
                <a:spcPts val="600"/>
              </a:spcBef>
              <a:spcAft>
                <a:spcPts val="0"/>
              </a:spcAft>
              <a:buSzPts val="2400"/>
              <a:buChar char="–"/>
              <a:defRPr/>
            </a:lvl2pPr>
            <a:lvl3pPr marL="1371600" lvl="2" indent="-381000" algn="l">
              <a:lnSpc>
                <a:spcPct val="100000"/>
              </a:lnSpc>
              <a:spcBef>
                <a:spcPts val="600"/>
              </a:spcBef>
              <a:spcAft>
                <a:spcPts val="0"/>
              </a:spcAft>
              <a:buSzPts val="2400"/>
              <a:buChar char="•"/>
              <a:defRPr/>
            </a:lvl3pPr>
            <a:lvl4pPr marL="1828800" lvl="3" indent="-355600" algn="l">
              <a:lnSpc>
                <a:spcPct val="100000"/>
              </a:lnSpc>
              <a:spcBef>
                <a:spcPts val="600"/>
              </a:spcBef>
              <a:spcAft>
                <a:spcPts val="0"/>
              </a:spcAft>
              <a:buSzPts val="2000"/>
              <a:buChar char="–"/>
              <a:defRPr/>
            </a:lvl4pPr>
            <a:lvl5pPr marL="2286000" lvl="4" indent="-355600" algn="l">
              <a:lnSpc>
                <a:spcPct val="100000"/>
              </a:lnSpc>
              <a:spcBef>
                <a:spcPts val="6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55" name="Google Shape;55;p107"/>
          <p:cNvSpPr txBox="1">
            <a:spLocks noGrp="1"/>
          </p:cNvSpPr>
          <p:nvPr>
            <p:ph type="body" idx="2"/>
          </p:nvPr>
        </p:nvSpPr>
        <p:spPr>
          <a:xfrm>
            <a:off x="514350" y="3124200"/>
            <a:ext cx="3086100" cy="309448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SzPts val="2520"/>
              <a:buNone/>
              <a:defRPr sz="1200"/>
            </a:lvl1pPr>
            <a:lvl2pPr marL="914400" lvl="1" indent="-228600" algn="l">
              <a:lnSpc>
                <a:spcPct val="100000"/>
              </a:lnSpc>
              <a:spcBef>
                <a:spcPts val="600"/>
              </a:spcBef>
              <a:spcAft>
                <a:spcPts val="0"/>
              </a:spcAft>
              <a:buSzPts val="2400"/>
              <a:buNone/>
              <a:defRPr sz="1050"/>
            </a:lvl2pPr>
            <a:lvl3pPr marL="1371600" lvl="2" indent="-228600" algn="l">
              <a:lnSpc>
                <a:spcPct val="100000"/>
              </a:lnSpc>
              <a:spcBef>
                <a:spcPts val="600"/>
              </a:spcBef>
              <a:spcAft>
                <a:spcPts val="0"/>
              </a:spcAft>
              <a:buSzPts val="2400"/>
              <a:buNone/>
              <a:defRPr sz="900"/>
            </a:lvl3pPr>
            <a:lvl4pPr marL="1828800" lvl="3" indent="-228600" algn="l">
              <a:lnSpc>
                <a:spcPct val="100000"/>
              </a:lnSpc>
              <a:spcBef>
                <a:spcPts val="600"/>
              </a:spcBef>
              <a:spcAft>
                <a:spcPts val="0"/>
              </a:spcAft>
              <a:buSzPts val="2000"/>
              <a:buNone/>
              <a:defRPr sz="750"/>
            </a:lvl4pPr>
            <a:lvl5pPr marL="2286000" lvl="4" indent="-228600" algn="l">
              <a:lnSpc>
                <a:spcPct val="100000"/>
              </a:lnSpc>
              <a:spcBef>
                <a:spcPts val="600"/>
              </a:spcBef>
              <a:spcAft>
                <a:spcPts val="0"/>
              </a:spcAft>
              <a:buSzPts val="2000"/>
              <a:buNone/>
              <a:defRPr sz="750"/>
            </a:lvl5pPr>
            <a:lvl6pPr marL="2743200" lvl="5" indent="-228600" algn="l">
              <a:lnSpc>
                <a:spcPct val="100000"/>
              </a:lnSpc>
              <a:spcBef>
                <a:spcPts val="400"/>
              </a:spcBef>
              <a:spcAft>
                <a:spcPts val="0"/>
              </a:spcAft>
              <a:buSzPts val="2000"/>
              <a:buNone/>
              <a:defRPr sz="750"/>
            </a:lvl6pPr>
            <a:lvl7pPr marL="3200400" lvl="6" indent="-228600" algn="l">
              <a:lnSpc>
                <a:spcPct val="100000"/>
              </a:lnSpc>
              <a:spcBef>
                <a:spcPts val="400"/>
              </a:spcBef>
              <a:spcAft>
                <a:spcPts val="0"/>
              </a:spcAft>
              <a:buSzPts val="2000"/>
              <a:buNone/>
              <a:defRPr sz="750"/>
            </a:lvl7pPr>
            <a:lvl8pPr marL="3657600" lvl="7" indent="-228600" algn="l">
              <a:lnSpc>
                <a:spcPct val="100000"/>
              </a:lnSpc>
              <a:spcBef>
                <a:spcPts val="400"/>
              </a:spcBef>
              <a:spcAft>
                <a:spcPts val="0"/>
              </a:spcAft>
              <a:buSzPts val="2000"/>
              <a:buNone/>
              <a:defRPr sz="750"/>
            </a:lvl8pPr>
            <a:lvl9pPr marL="4114800" lvl="8" indent="-228600" algn="l">
              <a:lnSpc>
                <a:spcPct val="100000"/>
              </a:lnSpc>
              <a:spcBef>
                <a:spcPts val="400"/>
              </a:spcBef>
              <a:spcAft>
                <a:spcPts val="0"/>
              </a:spcAft>
              <a:buSzPts val="2000"/>
              <a:buNone/>
              <a:defRPr sz="750"/>
            </a:lvl9pPr>
          </a:lstStyle>
          <a:p>
            <a:endParaRPr/>
          </a:p>
        </p:txBody>
      </p:sp>
      <p:sp>
        <p:nvSpPr>
          <p:cNvPr id="56" name="Google Shape;56;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10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8" name="Google Shape;58;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a:lvl1pPr>
            <a:lvl2pPr marL="0" marR="0" lvl="1" indent="0" algn="r">
              <a:lnSpc>
                <a:spcPct val="100000"/>
              </a:lnSpc>
              <a:spcBef>
                <a:spcPts val="0"/>
              </a:spcBef>
              <a:spcAft>
                <a:spcPts val="0"/>
              </a:spcAft>
              <a:buClr>
                <a:srgbClr val="000000"/>
              </a:buClr>
              <a:buSzPts val="1200"/>
              <a:buFont typeface="Arial"/>
              <a:buNone/>
              <a:defRPr/>
            </a:lvl2pPr>
            <a:lvl3pPr marL="0" marR="0" lvl="2" indent="0" algn="r">
              <a:lnSpc>
                <a:spcPct val="100000"/>
              </a:lnSpc>
              <a:spcBef>
                <a:spcPts val="0"/>
              </a:spcBef>
              <a:spcAft>
                <a:spcPts val="0"/>
              </a:spcAft>
              <a:buClr>
                <a:srgbClr val="000000"/>
              </a:buClr>
              <a:buSzPts val="1200"/>
              <a:buFont typeface="Arial"/>
              <a:buNone/>
              <a:defRPr/>
            </a:lvl3pPr>
            <a:lvl4pPr marL="0" marR="0" lvl="3" indent="0" algn="r">
              <a:lnSpc>
                <a:spcPct val="100000"/>
              </a:lnSpc>
              <a:spcBef>
                <a:spcPts val="0"/>
              </a:spcBef>
              <a:spcAft>
                <a:spcPts val="0"/>
              </a:spcAft>
              <a:buClr>
                <a:srgbClr val="000000"/>
              </a:buClr>
              <a:buSzPts val="1200"/>
              <a:buFont typeface="Arial"/>
              <a:buNone/>
              <a:defRPr/>
            </a:lvl4pPr>
            <a:lvl5pPr marL="0" marR="0" lvl="4" indent="0" algn="r">
              <a:lnSpc>
                <a:spcPct val="100000"/>
              </a:lnSpc>
              <a:spcBef>
                <a:spcPts val="0"/>
              </a:spcBef>
              <a:spcAft>
                <a:spcPts val="0"/>
              </a:spcAft>
              <a:buClr>
                <a:srgbClr val="000000"/>
              </a:buClr>
              <a:buSzPts val="1200"/>
              <a:buFont typeface="Arial"/>
              <a:buNone/>
              <a:defRPr/>
            </a:lvl5pPr>
            <a:lvl6pPr marL="0" marR="0" lvl="5" indent="0" algn="r">
              <a:lnSpc>
                <a:spcPct val="100000"/>
              </a:lnSpc>
              <a:spcBef>
                <a:spcPts val="0"/>
              </a:spcBef>
              <a:spcAft>
                <a:spcPts val="0"/>
              </a:spcAft>
              <a:buClr>
                <a:srgbClr val="000000"/>
              </a:buClr>
              <a:buSzPts val="1200"/>
              <a:buFont typeface="Arial"/>
              <a:buNone/>
              <a:defRPr/>
            </a:lvl6pPr>
            <a:lvl7pPr marL="0" marR="0" lvl="6" indent="0" algn="r">
              <a:lnSpc>
                <a:spcPct val="100000"/>
              </a:lnSpc>
              <a:spcBef>
                <a:spcPts val="0"/>
              </a:spcBef>
              <a:spcAft>
                <a:spcPts val="0"/>
              </a:spcAft>
              <a:buClr>
                <a:srgbClr val="000000"/>
              </a:buClr>
              <a:buSzPts val="1200"/>
              <a:buFont typeface="Arial"/>
              <a:buNone/>
              <a:defRPr/>
            </a:lvl7pPr>
            <a:lvl8pPr marL="0" marR="0" lvl="7" indent="0" algn="r">
              <a:lnSpc>
                <a:spcPct val="100000"/>
              </a:lnSpc>
              <a:spcBef>
                <a:spcPts val="0"/>
              </a:spcBef>
              <a:spcAft>
                <a:spcPts val="0"/>
              </a:spcAft>
              <a:buClr>
                <a:srgbClr val="000000"/>
              </a:buClr>
              <a:buSzPts val="1200"/>
              <a:buFont typeface="Arial"/>
              <a:buNone/>
              <a:defRPr/>
            </a:lvl8pPr>
            <a:lvl9pPr marL="0" marR="0" lvl="8" indent="0" algn="r">
              <a:lnSpc>
                <a:spcPct val="100000"/>
              </a:lnSpc>
              <a:spcBef>
                <a:spcPts val="0"/>
              </a:spcBef>
              <a:spcAft>
                <a:spcPts val="0"/>
              </a:spcAft>
              <a:buClr>
                <a:srgbClr val="000000"/>
              </a:buClr>
              <a:buSzPts val="1200"/>
              <a:buFont typeface="Aria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100"/>
              <a:buFont typeface="Montserrat"/>
              <a:buNone/>
              <a:defRPr sz="4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marR="0" lvl="0" indent="-388620" algn="l" rtl="0">
              <a:lnSpc>
                <a:spcPct val="100000"/>
              </a:lnSpc>
              <a:spcBef>
                <a:spcPts val="1200"/>
              </a:spcBef>
              <a:spcAft>
                <a:spcPts val="0"/>
              </a:spcAft>
              <a:buClr>
                <a:schemeClr val="accent2"/>
              </a:buClr>
              <a:buSzPts val="252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2" descr="STR_TA_Logo.jpg"/>
          <p:cNvPicPr preferRelativeResize="0"/>
          <p:nvPr/>
        </p:nvPicPr>
        <p:blipFill rotWithShape="1">
          <a:blip r:embed="rId12">
            <a:alphaModFix/>
          </a:blip>
          <a:srcRect l="2851" t="8784" r="67033" b="8380"/>
          <a:stretch/>
        </p:blipFill>
        <p:spPr>
          <a:xfrm>
            <a:off x="457200" y="6259329"/>
            <a:ext cx="464308" cy="4726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10;p12">
            <a:extLst>
              <a:ext uri="{FF2B5EF4-FFF2-40B4-BE49-F238E27FC236}">
                <a16:creationId xmlns:a16="http://schemas.microsoft.com/office/drawing/2014/main" id="{183ABC47-4D64-ACC1-972A-E3D40F11ED62}"/>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endParaRPr lang="en-US"/>
          </a:p>
        </p:txBody>
      </p:sp>
      <p:sp>
        <p:nvSpPr>
          <p:cNvPr id="3" name="Google Shape;11;p12">
            <a:extLst>
              <a:ext uri="{FF2B5EF4-FFF2-40B4-BE49-F238E27FC236}">
                <a16:creationId xmlns:a16="http://schemas.microsoft.com/office/drawing/2014/main" id="{6F8CA41C-0E65-86D6-8386-A68E2EC28EDB}"/>
              </a:ext>
            </a:extLst>
          </p:cNvPr>
          <p:cNvSpPr txBox="1">
            <a:spLocks noGrp="1"/>
          </p:cNvSpPr>
          <p:nvPr>
            <p:ph type="body" idx="1"/>
          </p:nvPr>
        </p:nvSpPr>
        <p:spPr>
          <a:xfrm>
            <a:off x="457200" y="1679405"/>
            <a:ext cx="8229600" cy="4446763"/>
          </a:xfrm>
          <a:prstGeom prst="rect">
            <a:avLst/>
          </a:prstGeom>
          <a:noFill/>
          <a:ln>
            <a:noFill/>
          </a:ln>
        </p:spPr>
        <p:txBody>
          <a:bodyPr vert="horz" wrap="square" lIns="91421" tIns="45701" rIns="91421" bIns="45701"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Google Shape;12;p12">
            <a:extLst>
              <a:ext uri="{FF2B5EF4-FFF2-40B4-BE49-F238E27FC236}">
                <a16:creationId xmlns:a16="http://schemas.microsoft.com/office/drawing/2014/main" id="{B39CBA8C-8A0F-0B8C-6853-896786E56003}"/>
              </a:ext>
            </a:extLst>
          </p:cNvPr>
          <p:cNvSpPr txBox="1">
            <a:spLocks noGrp="1"/>
          </p:cNvSpPr>
          <p:nvPr>
            <p:ph type="sldNum" sz="quarter" idx="4"/>
          </p:nvPr>
        </p:nvSpPr>
        <p:spPr>
          <a:xfrm>
            <a:off x="6553203" y="6356351"/>
            <a:ext cx="2133596" cy="365129"/>
          </a:xfrm>
          <a:prstGeom prst="rect">
            <a:avLst/>
          </a:prstGeom>
          <a:noFill/>
          <a:ln>
            <a:noFill/>
          </a:ln>
        </p:spPr>
        <p:txBody>
          <a:bodyPr vert="horz" wrap="square" lIns="91421" tIns="45701" rIns="91421" bIns="45701"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0" cap="none" spc="0" baseline="0">
                <a:solidFill>
                  <a:srgbClr val="888888"/>
                </a:solidFill>
                <a:uFillTx/>
                <a:latin typeface="Montserrat"/>
                <a:ea typeface="Montserrat"/>
                <a:cs typeface="Montserrat"/>
              </a:defRPr>
            </a:lvl1pPr>
          </a:lstStyle>
          <a:p>
            <a:pPr lvl="0"/>
            <a:fld id="{2A6E11D8-14EC-4221-AA6E-81BEEB9A6868}" type="slidenum">
              <a:t>‹#›</a:t>
            </a:fld>
            <a:endParaRPr lang="en-US"/>
          </a:p>
        </p:txBody>
      </p:sp>
      <p:pic>
        <p:nvPicPr>
          <p:cNvPr id="5" name="Google Shape;13;p12" descr="STR_TA_Logo.jpg">
            <a:extLst>
              <a:ext uri="{FF2B5EF4-FFF2-40B4-BE49-F238E27FC236}">
                <a16:creationId xmlns:a16="http://schemas.microsoft.com/office/drawing/2014/main" id="{CB7FD597-8B60-3AEC-2BB8-AF710D05FA01}"/>
              </a:ext>
            </a:extLst>
          </p:cNvPr>
          <p:cNvPicPr>
            <a:picLocks noChangeAspect="1"/>
          </p:cNvPicPr>
          <p:nvPr/>
        </p:nvPicPr>
        <p:blipFill>
          <a:blip r:embed="rId12">
            <a:alphaModFix/>
          </a:blip>
          <a:srcRect l="2851" t="8784" r="67033" b="8380"/>
          <a:stretch>
            <a:fillRect/>
          </a:stretch>
        </p:blipFill>
        <p:spPr>
          <a:xfrm>
            <a:off x="457200" y="6259333"/>
            <a:ext cx="464304" cy="472644"/>
          </a:xfrm>
          <a:prstGeom prst="rect">
            <a:avLst/>
          </a:prstGeom>
          <a:noFill/>
          <a:ln cap="flat">
            <a:noFill/>
          </a:ln>
        </p:spPr>
      </p:pic>
    </p:spTree>
    <p:extLst>
      <p:ext uri="{BB962C8B-B14F-4D97-AF65-F5344CB8AC3E}">
        <p14:creationId xmlns:p14="http://schemas.microsoft.com/office/powerpoint/2010/main" val="304451533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marL="0" marR="0" lvl="0" indent="0" algn="ctr" defTabSz="914400" rtl="0" fontAlgn="auto" hangingPunct="1">
        <a:lnSpc>
          <a:spcPct val="90000"/>
        </a:lnSpc>
        <a:spcBef>
          <a:spcPts val="0"/>
        </a:spcBef>
        <a:spcAft>
          <a:spcPts val="0"/>
        </a:spcAft>
        <a:buNone/>
        <a:tabLst/>
        <a:defRPr lang="en-US" sz="4100" b="1" i="0" u="none" strike="noStrike" kern="0" cap="none" spc="0" baseline="0">
          <a:solidFill>
            <a:srgbClr val="FFFFFF"/>
          </a:solidFill>
          <a:uFillTx/>
          <a:latin typeface="Montserrat"/>
          <a:ea typeface="Montserrat"/>
          <a:cs typeface="Montserrat"/>
        </a:defRPr>
      </a:lvl1pPr>
    </p:titleStyle>
    <p:bodyStyle>
      <a:lvl1pPr marL="457200" marR="0" lvl="0" indent="-388620" algn="l" defTabSz="914400" rtl="0" fontAlgn="auto" hangingPunct="1">
        <a:lnSpc>
          <a:spcPct val="100000"/>
        </a:lnSpc>
        <a:spcBef>
          <a:spcPts val="1200"/>
        </a:spcBef>
        <a:spcAft>
          <a:spcPts val="0"/>
        </a:spcAft>
        <a:buClr>
          <a:srgbClr val="A13F1D"/>
        </a:buClr>
        <a:buSzPts val="2520"/>
        <a:buFont typeface="Noto Sans Symbols"/>
        <a:buChar char="✧"/>
        <a:tabLst/>
        <a:defRPr lang="en-US" sz="2800" b="0" i="0" u="none" strike="noStrike" kern="0" cap="none" spc="0" baseline="0">
          <a:solidFill>
            <a:srgbClr val="000000"/>
          </a:solidFill>
          <a:uFillTx/>
          <a:latin typeface="Arial"/>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2.png"/><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addictionpolicy.org/addiction-and-the-brain-for-kids?utm_source=hs_email&amp;utm_medium=email&amp;utm_content=73340744&amp;_hsenc=p2ANqtz--erKyv2tDDu0VjJHpZwMl39IyEPrx2cbdW04Ez_qSj1Lg212w2kSgW-3N9VzulNs11XtN-iaAHIqxNv5ud5kmZaaRdV-9ptrM5cTNsvKoaxf60giM&amp;_hsmi=73340744&amp;mkt_tok=eyJpIjoiTm1SaFlqTTRZbUpsTkdaaCIsInQiOiJrTFVwTnFvZSs5VHluYlFWXC9BOElWbTE4SWE1eXpuMFNVbmxKaUNRM1l2Vjh3MWFEK2t1SUJoTVJtcjh0WXZwVnlCdWhGRUhaZDZFZUh4NWRMOXg3OFZ6TVJ3M1I0WEZlUWpxdGp0Y0x5RFd3MEtHb29ZQWF6bXZHTDNlTEdXS1cifQ%3D%3D" TargetMode="External"/><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lanitek.com/P?s=996606"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txBox="1">
            <a:spLocks noGrp="1"/>
          </p:cNvSpPr>
          <p:nvPr>
            <p:ph type="ctrTitle"/>
          </p:nvPr>
        </p:nvSpPr>
        <p:spPr>
          <a:xfrm>
            <a:off x="284085" y="559623"/>
            <a:ext cx="8611340" cy="147002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Montserrat"/>
              <a:buNone/>
            </a:pPr>
            <a:r>
              <a:rPr lang="en-US"/>
              <a:t>Opioid Response Network</a:t>
            </a:r>
            <a:endParaRPr/>
          </a:p>
        </p:txBody>
      </p:sp>
      <p:sp>
        <p:nvSpPr>
          <p:cNvPr id="71" name="Google Shape;71;p1"/>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ct val="97297"/>
              <a:buNone/>
            </a:pPr>
            <a:r>
              <a:rPr lang="en-US"/>
              <a:t>Addiction 101: Understanding, Treating, and Supporting Individuals with SUD</a:t>
            </a:r>
            <a:endParaRPr/>
          </a:p>
        </p:txBody>
      </p:sp>
      <p:sp>
        <p:nvSpPr>
          <p:cNvPr id="72" name="Google Shape;72;p1"/>
          <p:cNvSpPr txBox="1"/>
          <p:nvPr/>
        </p:nvSpPr>
        <p:spPr>
          <a:xfrm>
            <a:off x="1371600" y="3206488"/>
            <a:ext cx="6400800" cy="11520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E6C46D"/>
              </a:buClr>
              <a:buSzPts val="2000"/>
              <a:buFont typeface="Arial"/>
              <a:buNone/>
            </a:pPr>
            <a:r>
              <a:rPr lang="en-US" sz="2000" b="0" i="0" u="none" strike="noStrike" cap="none">
                <a:solidFill>
                  <a:srgbClr val="E6C46D"/>
                </a:solidFill>
                <a:latin typeface="Arial"/>
                <a:ea typeface="Arial"/>
                <a:cs typeface="Arial"/>
                <a:sym typeface="Arial"/>
              </a:rPr>
              <a:t>Todd Stull, MD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E6C46D"/>
              </a:buClr>
              <a:buSzPts val="2000"/>
              <a:buFont typeface="Arial"/>
              <a:buNone/>
            </a:pPr>
            <a:r>
              <a:rPr lang="en-US" sz="2000" b="0" i="0" u="none" strike="noStrike" cap="none">
                <a:solidFill>
                  <a:srgbClr val="E6C46D"/>
                </a:solidFill>
                <a:latin typeface="Arial"/>
                <a:ea typeface="Arial"/>
                <a:cs typeface="Arial"/>
                <a:sym typeface="Arial"/>
              </a:rPr>
              <a:t>September 23, 2025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1800"/>
              <a:t>Substance Use Disorder (SUD) Severity Level for Specific Substances in the Past Year: Among People Aged 12 or Older with a Specific SUD; 2024</a:t>
            </a:r>
            <a:endParaRPr/>
          </a:p>
        </p:txBody>
      </p:sp>
      <p:sp>
        <p:nvSpPr>
          <p:cNvPr id="99" name="Google Shape;9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00" name="Google Shape;100;p26" descr="Figure 42. Click link below to access long description."/>
          <p:cNvPicPr preferRelativeResize="0"/>
          <p:nvPr/>
        </p:nvPicPr>
        <p:blipFill rotWithShape="1">
          <a:blip r:embed="rId3">
            <a:alphaModFix/>
          </a:blip>
          <a:srcRect/>
          <a:stretch/>
        </p:blipFill>
        <p:spPr>
          <a:xfrm>
            <a:off x="1301259" y="1528762"/>
            <a:ext cx="6238875" cy="5010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endParaRPr/>
          </a:p>
        </p:txBody>
      </p:sp>
      <p:sp>
        <p:nvSpPr>
          <p:cNvPr id="106" name="Google Shape;106;p27"/>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107" name="Google Shape;10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pic>
        <p:nvPicPr>
          <p:cNvPr id="108" name="Google Shape;108;p27"/>
          <p:cNvPicPr preferRelativeResize="0"/>
          <p:nvPr/>
        </p:nvPicPr>
        <p:blipFill rotWithShape="1">
          <a:blip r:embed="rId3">
            <a:alphaModFix/>
          </a:blip>
          <a:srcRect/>
          <a:stretch/>
        </p:blipFill>
        <p:spPr>
          <a:xfrm>
            <a:off x="0" y="359331"/>
            <a:ext cx="9144000" cy="599701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 </a:t>
            </a:r>
            <a:r>
              <a:rPr lang="en-US" sz="2400"/>
              <a:t>Past Year Initiates of Substances: Among People Aged 12 or Older; 2024</a:t>
            </a:r>
            <a:endParaRPr/>
          </a:p>
        </p:txBody>
      </p:sp>
      <p:sp>
        <p:nvSpPr>
          <p:cNvPr id="114" name="Google Shape;1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115" name="Google Shape;115;p28" descr="Figure 31. Click link below to access long description."/>
          <p:cNvPicPr preferRelativeResize="0"/>
          <p:nvPr/>
        </p:nvPicPr>
        <p:blipFill rotWithShape="1">
          <a:blip r:embed="rId3">
            <a:alphaModFix/>
          </a:blip>
          <a:srcRect/>
          <a:stretch/>
        </p:blipFill>
        <p:spPr>
          <a:xfrm>
            <a:off x="1381125" y="1824209"/>
            <a:ext cx="6238875" cy="459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Substance Use Disorder</a:t>
            </a:r>
            <a:endParaRPr/>
          </a:p>
        </p:txBody>
      </p:sp>
      <p:sp>
        <p:nvSpPr>
          <p:cNvPr id="122" name="Google Shape;122;p30"/>
          <p:cNvSpPr txBox="1">
            <a:spLocks noGrp="1"/>
          </p:cNvSpPr>
          <p:nvPr>
            <p:ph type="body" idx="1"/>
          </p:nvPr>
        </p:nvSpPr>
        <p:spPr>
          <a:xfrm>
            <a:off x="1127775" y="1780215"/>
            <a:ext cx="6888449" cy="4288195"/>
          </a:xfrm>
          <a:prstGeom prst="rect">
            <a:avLst/>
          </a:prstGeom>
          <a:noFill/>
          <a:ln>
            <a:noFill/>
          </a:ln>
        </p:spPr>
        <p:txBody>
          <a:bodyPr spcFirstLastPara="1" wrap="square" lIns="68575" tIns="34275" rIns="68575" bIns="34275" anchor="t" anchorCtr="0">
            <a:noAutofit/>
          </a:bodyPr>
          <a:lstStyle/>
          <a:p>
            <a:pPr marL="257175" lvl="0" indent="-257175" algn="l" rtl="0">
              <a:lnSpc>
                <a:spcPct val="100000"/>
              </a:lnSpc>
              <a:spcBef>
                <a:spcPts val="1200"/>
              </a:spcBef>
              <a:spcAft>
                <a:spcPts val="0"/>
              </a:spcAft>
              <a:buSzPts val="1620"/>
              <a:buAutoNum type="arabicPeriod"/>
            </a:pPr>
            <a:r>
              <a:rPr lang="en-US" sz="1800"/>
              <a:t>Larger amounts or longer duration than intended</a:t>
            </a:r>
            <a:endParaRPr/>
          </a:p>
          <a:p>
            <a:pPr marL="257175" lvl="0" indent="-257175" algn="l" rtl="0">
              <a:lnSpc>
                <a:spcPct val="100000"/>
              </a:lnSpc>
              <a:spcBef>
                <a:spcPts val="1200"/>
              </a:spcBef>
              <a:spcAft>
                <a:spcPts val="0"/>
              </a:spcAft>
              <a:buSzPts val="1620"/>
              <a:buAutoNum type="arabicPeriod"/>
            </a:pPr>
            <a:r>
              <a:rPr lang="en-US" sz="1800"/>
              <a:t>Persistent desire or unsuccessful attempt to cut down/control use</a:t>
            </a:r>
            <a:endParaRPr/>
          </a:p>
          <a:p>
            <a:pPr marL="257175" lvl="0" indent="-257175" algn="l" rtl="0">
              <a:lnSpc>
                <a:spcPct val="100000"/>
              </a:lnSpc>
              <a:spcBef>
                <a:spcPts val="1200"/>
              </a:spcBef>
              <a:spcAft>
                <a:spcPts val="0"/>
              </a:spcAft>
              <a:buSzPts val="1620"/>
              <a:buAutoNum type="arabicPeriod"/>
            </a:pPr>
            <a:r>
              <a:rPr lang="en-US" sz="1800"/>
              <a:t>Significant time spent obtaining, using, or recovering*</a:t>
            </a:r>
            <a:endParaRPr/>
          </a:p>
          <a:p>
            <a:pPr marL="257175" lvl="0" indent="-257175" algn="l" rtl="0">
              <a:lnSpc>
                <a:spcPct val="100000"/>
              </a:lnSpc>
              <a:spcBef>
                <a:spcPts val="1200"/>
              </a:spcBef>
              <a:spcAft>
                <a:spcPts val="0"/>
              </a:spcAft>
              <a:buSzPts val="1620"/>
              <a:buAutoNum type="arabicPeriod"/>
            </a:pPr>
            <a:r>
              <a:rPr lang="en-US" sz="1800"/>
              <a:t>Craving/strong desire/urge to use</a:t>
            </a:r>
            <a:endParaRPr/>
          </a:p>
          <a:p>
            <a:pPr marL="257175" lvl="0" indent="-257175" algn="l" rtl="0">
              <a:lnSpc>
                <a:spcPct val="100000"/>
              </a:lnSpc>
              <a:spcBef>
                <a:spcPts val="1200"/>
              </a:spcBef>
              <a:spcAft>
                <a:spcPts val="0"/>
              </a:spcAft>
              <a:buSzPts val="1620"/>
              <a:buAutoNum type="arabicPeriod"/>
            </a:pPr>
            <a:r>
              <a:rPr lang="en-US" sz="1800"/>
              <a:t>Failure to fulfill major roles (work, home, school)*</a:t>
            </a:r>
            <a:endParaRPr/>
          </a:p>
          <a:p>
            <a:pPr marL="257175" lvl="0" indent="-257175" algn="l" rtl="0">
              <a:lnSpc>
                <a:spcPct val="100000"/>
              </a:lnSpc>
              <a:spcBef>
                <a:spcPts val="1200"/>
              </a:spcBef>
              <a:spcAft>
                <a:spcPts val="0"/>
              </a:spcAft>
              <a:buSzPts val="1620"/>
              <a:buAutoNum type="arabicPeriod"/>
            </a:pPr>
            <a:r>
              <a:rPr lang="en-US" sz="1800"/>
              <a:t>Continued use despite ongoing social problems*</a:t>
            </a:r>
            <a:endParaRPr/>
          </a:p>
          <a:p>
            <a:pPr marL="257175" lvl="0" indent="-257175" algn="l" rtl="0">
              <a:lnSpc>
                <a:spcPct val="100000"/>
              </a:lnSpc>
              <a:spcBef>
                <a:spcPts val="1200"/>
              </a:spcBef>
              <a:spcAft>
                <a:spcPts val="0"/>
              </a:spcAft>
              <a:buSzPts val="1620"/>
              <a:buAutoNum type="arabicPeriod"/>
            </a:pPr>
            <a:r>
              <a:rPr lang="en-US" sz="1800"/>
              <a:t>Important activities reduced/aborted</a:t>
            </a:r>
            <a:endParaRPr/>
          </a:p>
          <a:p>
            <a:pPr marL="257175" lvl="0" indent="-257175" algn="l" rtl="0">
              <a:lnSpc>
                <a:spcPct val="100000"/>
              </a:lnSpc>
              <a:spcBef>
                <a:spcPts val="1200"/>
              </a:spcBef>
              <a:spcAft>
                <a:spcPts val="0"/>
              </a:spcAft>
              <a:buSzPts val="1620"/>
              <a:buAutoNum type="arabicPeriod"/>
            </a:pPr>
            <a:r>
              <a:rPr lang="en-US" sz="1800"/>
              <a:t>Recurrent use in hazardous environments*</a:t>
            </a:r>
            <a:endParaRPr/>
          </a:p>
          <a:p>
            <a:pPr marL="257175" lvl="0" indent="-257175" algn="l" rtl="0">
              <a:lnSpc>
                <a:spcPct val="100000"/>
              </a:lnSpc>
              <a:spcBef>
                <a:spcPts val="1200"/>
              </a:spcBef>
              <a:spcAft>
                <a:spcPts val="0"/>
              </a:spcAft>
              <a:buSzPts val="1620"/>
              <a:buAutoNum type="arabicPeriod"/>
            </a:pPr>
            <a:r>
              <a:rPr lang="en-US" sz="1800"/>
              <a:t>Recurrent use despite physical/psychological problems</a:t>
            </a:r>
            <a:endParaRPr/>
          </a:p>
          <a:p>
            <a:pPr marL="257175" lvl="0" indent="-257175" algn="l" rtl="0">
              <a:lnSpc>
                <a:spcPct val="100000"/>
              </a:lnSpc>
              <a:spcBef>
                <a:spcPts val="1200"/>
              </a:spcBef>
              <a:spcAft>
                <a:spcPts val="0"/>
              </a:spcAft>
              <a:buSzPts val="1620"/>
              <a:buAutoNum type="arabicPeriod"/>
            </a:pPr>
            <a:r>
              <a:rPr lang="en-US" sz="1800"/>
              <a:t>Tolerance</a:t>
            </a:r>
            <a:endParaRPr/>
          </a:p>
          <a:p>
            <a:pPr marL="257175" lvl="0" indent="-257175" algn="l" rtl="0">
              <a:lnSpc>
                <a:spcPct val="100000"/>
              </a:lnSpc>
              <a:spcBef>
                <a:spcPts val="1200"/>
              </a:spcBef>
              <a:spcAft>
                <a:spcPts val="0"/>
              </a:spcAft>
              <a:buSzPts val="1620"/>
              <a:buAutoNum type="arabicPeriod"/>
            </a:pPr>
            <a:r>
              <a:rPr lang="en-US" sz="1800"/>
              <a:t>Withdrawal</a:t>
            </a:r>
            <a:endParaRPr/>
          </a:p>
        </p:txBody>
      </p:sp>
      <p:sp>
        <p:nvSpPr>
          <p:cNvPr id="123" name="Google Shape;123;p30"/>
          <p:cNvSpPr txBox="1"/>
          <p:nvPr/>
        </p:nvSpPr>
        <p:spPr>
          <a:xfrm>
            <a:off x="671300" y="1515493"/>
            <a:ext cx="46836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sng" strike="noStrike" cap="none">
                <a:solidFill>
                  <a:schemeClr val="dk1"/>
                </a:solidFill>
                <a:latin typeface="Arial"/>
                <a:ea typeface="Arial"/>
                <a:cs typeface="Arial"/>
                <a:sym typeface="Arial"/>
              </a:rPr>
              <a:t>2 or more within 12-month period:</a:t>
            </a:r>
            <a:endParaRPr/>
          </a:p>
        </p:txBody>
      </p:sp>
      <p:sp>
        <p:nvSpPr>
          <p:cNvPr id="124" name="Google Shape;124;p30"/>
          <p:cNvSpPr txBox="1"/>
          <p:nvPr/>
        </p:nvSpPr>
        <p:spPr>
          <a:xfrm>
            <a:off x="7081934" y="5151612"/>
            <a:ext cx="1674811"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Mild 2-3</a:t>
            </a:r>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Moderate 4-5</a:t>
            </a:r>
            <a:endParaRPr/>
          </a:p>
          <a:p>
            <a:pPr marL="0" marR="0" lvl="0" indent="0" algn="l" rtl="0">
              <a:lnSpc>
                <a:spcPct val="100000"/>
              </a:lnSpc>
              <a:spcBef>
                <a:spcPts val="0"/>
              </a:spcBef>
              <a:spcAft>
                <a:spcPts val="0"/>
              </a:spcAft>
              <a:buNone/>
            </a:pPr>
            <a:r>
              <a:rPr lang="en-US" sz="1800" b="1" i="0" u="none" strike="noStrike" cap="none">
                <a:solidFill>
                  <a:schemeClr val="dk1"/>
                </a:solidFill>
                <a:latin typeface="Arial"/>
                <a:ea typeface="Arial"/>
                <a:cs typeface="Arial"/>
                <a:sym typeface="Arial"/>
              </a:rPr>
              <a:t>Severe 6 or 11</a:t>
            </a:r>
            <a:endParaRPr/>
          </a:p>
        </p:txBody>
      </p:sp>
      <p:pic>
        <p:nvPicPr>
          <p:cNvPr id="125" name="Google Shape;125;p30"/>
          <p:cNvPicPr preferRelativeResize="0"/>
          <p:nvPr/>
        </p:nvPicPr>
        <p:blipFill rotWithShape="1">
          <a:blip r:embed="rId3">
            <a:alphaModFix/>
          </a:blip>
          <a:srcRect/>
          <a:stretch/>
        </p:blipFill>
        <p:spPr>
          <a:xfrm>
            <a:off x="6812366" y="2852751"/>
            <a:ext cx="2143125" cy="2143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Substance Use Disorder</a:t>
            </a:r>
            <a:endParaRPr/>
          </a:p>
        </p:txBody>
      </p:sp>
      <p:sp>
        <p:nvSpPr>
          <p:cNvPr id="132" name="Google Shape;132;p31"/>
          <p:cNvSpPr txBox="1">
            <a:spLocks noGrp="1"/>
          </p:cNvSpPr>
          <p:nvPr>
            <p:ph type="body" idx="1"/>
          </p:nvPr>
        </p:nvSpPr>
        <p:spPr>
          <a:xfrm>
            <a:off x="802386" y="2737670"/>
            <a:ext cx="7676470" cy="1206871"/>
          </a:xfrm>
          <a:prstGeom prst="rect">
            <a:avLst/>
          </a:prstGeom>
          <a:solidFill>
            <a:srgbClr val="ECA990"/>
          </a:solid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205740" lvl="1" indent="0" algn="l" rtl="0">
              <a:lnSpc>
                <a:spcPct val="100000"/>
              </a:lnSpc>
              <a:spcBef>
                <a:spcPts val="600"/>
              </a:spcBef>
              <a:spcAft>
                <a:spcPts val="0"/>
              </a:spcAft>
              <a:buSzPts val="1800"/>
              <a:buNone/>
            </a:pPr>
            <a:r>
              <a:rPr lang="en-US" sz="2100"/>
              <a:t>"...chronic, relapsing disorder characterized by compulsive drug seeking and use despite adverse consequences."</a:t>
            </a:r>
            <a:endParaRPr sz="2100"/>
          </a:p>
        </p:txBody>
      </p:sp>
      <p:sp>
        <p:nvSpPr>
          <p:cNvPr id="133" name="Google Shape;133;p31"/>
          <p:cNvSpPr txBox="1"/>
          <p:nvPr/>
        </p:nvSpPr>
        <p:spPr>
          <a:xfrm>
            <a:off x="989045" y="6381316"/>
            <a:ext cx="3495765" cy="2539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NIDA. 2020, July 13. Drug Misuse and Addiction.</a:t>
            </a:r>
            <a:endParaRPr sz="1200" b="0" i="0" u="none" strike="noStrike" cap="none">
              <a:solidFill>
                <a:srgbClr val="000000"/>
              </a:solidFill>
              <a:latin typeface="Arial"/>
              <a:ea typeface="Arial"/>
              <a:cs typeface="Arial"/>
              <a:sym typeface="Arial"/>
            </a:endParaRPr>
          </a:p>
        </p:txBody>
      </p:sp>
      <p:pic>
        <p:nvPicPr>
          <p:cNvPr id="134" name="Google Shape;134;p31"/>
          <p:cNvPicPr preferRelativeResize="0"/>
          <p:nvPr/>
        </p:nvPicPr>
        <p:blipFill rotWithShape="1">
          <a:blip r:embed="rId3">
            <a:alphaModFix/>
          </a:blip>
          <a:srcRect/>
          <a:stretch/>
        </p:blipFill>
        <p:spPr>
          <a:xfrm>
            <a:off x="2081383" y="4204183"/>
            <a:ext cx="5119007" cy="8853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4400"/>
              <a:t>Definition of Addiction</a:t>
            </a:r>
            <a:endParaRPr/>
          </a:p>
        </p:txBody>
      </p:sp>
      <p:sp>
        <p:nvSpPr>
          <p:cNvPr id="140" name="Google Shape;140;p3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92500" lnSpcReduction="10000"/>
          </a:bodyPr>
          <a:lstStyle/>
          <a:p>
            <a:pPr marL="317500" lvl="0" indent="-317500" algn="l" rtl="0">
              <a:lnSpc>
                <a:spcPct val="100000"/>
              </a:lnSpc>
              <a:spcBef>
                <a:spcPts val="0"/>
              </a:spcBef>
              <a:spcAft>
                <a:spcPts val="0"/>
              </a:spcAft>
              <a:buSzPct val="108108"/>
              <a:buChar char="•"/>
            </a:pPr>
            <a:r>
              <a:rPr lang="en-US" sz="2400"/>
              <a:t>Addiction is defined as a chronic, relapsing disorder characterized by compulsive drug seeking and use despite adverse consequences. </a:t>
            </a:r>
            <a:endParaRPr/>
          </a:p>
          <a:p>
            <a:pPr marL="317500" lvl="0" indent="-317500" algn="l" rtl="0">
              <a:lnSpc>
                <a:spcPct val="100000"/>
              </a:lnSpc>
              <a:spcBef>
                <a:spcPts val="480"/>
              </a:spcBef>
              <a:spcAft>
                <a:spcPts val="0"/>
              </a:spcAft>
              <a:buSzPct val="108108"/>
              <a:buChar char="•"/>
            </a:pPr>
            <a:r>
              <a:rPr lang="en-US" sz="2400"/>
              <a:t>It is considered a brain disorder, because it involves functional changes to brain circuits involved in reward, stress, and self-control.</a:t>
            </a:r>
            <a:endParaRPr/>
          </a:p>
          <a:p>
            <a:pPr marL="317500" lvl="0" indent="-317500" algn="l" rtl="0">
              <a:lnSpc>
                <a:spcPct val="100000"/>
              </a:lnSpc>
              <a:spcBef>
                <a:spcPts val="480"/>
              </a:spcBef>
              <a:spcAft>
                <a:spcPts val="0"/>
              </a:spcAft>
              <a:buSzPct val="108108"/>
              <a:buChar char="•"/>
            </a:pPr>
            <a:r>
              <a:rPr lang="en-US" sz="2400"/>
              <a:t>Addiction is a chronic medical disease, involving complex interactions neurobiology, genetics, the environment, and an individual’s life experiences.  </a:t>
            </a:r>
            <a:endParaRPr/>
          </a:p>
          <a:p>
            <a:pPr marL="317500" lvl="0" indent="-317500" algn="l" rtl="0">
              <a:lnSpc>
                <a:spcPct val="100000"/>
              </a:lnSpc>
              <a:spcBef>
                <a:spcPts val="480"/>
              </a:spcBef>
              <a:spcAft>
                <a:spcPts val="0"/>
              </a:spcAft>
              <a:buSzPct val="108108"/>
              <a:buChar char="•"/>
            </a:pPr>
            <a:r>
              <a:rPr lang="en-US" sz="2400"/>
              <a:t>Prevention efforts and treatment approaches for addiction are generally as successful as those for other chronic diseases.</a:t>
            </a:r>
            <a:endParaRPr/>
          </a:p>
          <a:p>
            <a:pPr marL="774700" lvl="1" indent="-317500" algn="l" rtl="0">
              <a:lnSpc>
                <a:spcPct val="100000"/>
              </a:lnSpc>
              <a:spcBef>
                <a:spcPts val="600"/>
              </a:spcBef>
              <a:spcAft>
                <a:spcPts val="0"/>
              </a:spcAft>
              <a:buSzPct val="81081"/>
              <a:buFont typeface="Noto Sans Symbols"/>
              <a:buChar char="•"/>
            </a:pPr>
            <a:r>
              <a:rPr lang="en-US"/>
              <a:t>Addiction is an acquired chronic illness, like type 2 diabetes — they can be managed but not </a:t>
            </a:r>
            <a:r>
              <a:rPr lang="en-US" i="1"/>
              <a:t>yet</a:t>
            </a:r>
            <a:r>
              <a:rPr lang="en-US"/>
              <a:t> cured.</a:t>
            </a:r>
            <a:endParaRPr/>
          </a:p>
          <a:p>
            <a:pPr marL="457200" lvl="0" indent="-228600" algn="l" rtl="0">
              <a:lnSpc>
                <a:spcPct val="100000"/>
              </a:lnSpc>
              <a:spcBef>
                <a:spcPts val="1200"/>
              </a:spcBef>
              <a:spcAft>
                <a:spcPts val="0"/>
              </a:spcAft>
              <a:buSzPct val="62548"/>
              <a:buNone/>
            </a:pPr>
            <a:endParaRPr/>
          </a:p>
        </p:txBody>
      </p:sp>
      <p:sp>
        <p:nvSpPr>
          <p:cNvPr id="141" name="Google Shape;14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0" y="0"/>
            <a:ext cx="9144000" cy="114739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Addiction</a:t>
            </a:r>
            <a:endParaRPr/>
          </a:p>
        </p:txBody>
      </p:sp>
      <p:sp>
        <p:nvSpPr>
          <p:cNvPr id="147" name="Google Shape;147;p33"/>
          <p:cNvSpPr txBox="1">
            <a:spLocks noGrp="1"/>
          </p:cNvSpPr>
          <p:nvPr>
            <p:ph type="body" idx="1"/>
          </p:nvPr>
        </p:nvSpPr>
        <p:spPr>
          <a:xfrm>
            <a:off x="926123" y="2195756"/>
            <a:ext cx="7748954" cy="3804994"/>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4000"/>
              <a:t>4 C’s</a:t>
            </a:r>
            <a:endParaRPr/>
          </a:p>
          <a:p>
            <a:pPr marL="914400" lvl="1" indent="-342900" algn="l" rtl="0">
              <a:lnSpc>
                <a:spcPct val="100000"/>
              </a:lnSpc>
              <a:spcBef>
                <a:spcPts val="600"/>
              </a:spcBef>
              <a:spcAft>
                <a:spcPts val="0"/>
              </a:spcAft>
              <a:buSzPts val="1800"/>
              <a:buChar char="–"/>
            </a:pPr>
            <a:r>
              <a:rPr lang="en-US" sz="3600" b="1"/>
              <a:t>C</a:t>
            </a:r>
            <a:r>
              <a:rPr lang="en-US" sz="3600"/>
              <a:t>ontrol/Cutdown</a:t>
            </a:r>
            <a:endParaRPr/>
          </a:p>
          <a:p>
            <a:pPr marL="914400" lvl="1" indent="-342900" algn="l" rtl="0">
              <a:lnSpc>
                <a:spcPct val="100000"/>
              </a:lnSpc>
              <a:spcBef>
                <a:spcPts val="600"/>
              </a:spcBef>
              <a:spcAft>
                <a:spcPts val="0"/>
              </a:spcAft>
              <a:buSzPts val="1800"/>
              <a:buChar char="–"/>
            </a:pPr>
            <a:r>
              <a:rPr lang="en-US" sz="3600" b="1"/>
              <a:t>C</a:t>
            </a:r>
            <a:r>
              <a:rPr lang="en-US" sz="3600"/>
              <a:t>onsequences</a:t>
            </a:r>
            <a:endParaRPr/>
          </a:p>
          <a:p>
            <a:pPr marL="914400" lvl="1" indent="-342900" algn="l" rtl="0">
              <a:lnSpc>
                <a:spcPct val="100000"/>
              </a:lnSpc>
              <a:spcBef>
                <a:spcPts val="600"/>
              </a:spcBef>
              <a:spcAft>
                <a:spcPts val="0"/>
              </a:spcAft>
              <a:buSzPts val="1800"/>
              <a:buChar char="–"/>
            </a:pPr>
            <a:r>
              <a:rPr lang="en-US" sz="3600" b="1"/>
              <a:t>C</a:t>
            </a:r>
            <a:r>
              <a:rPr lang="en-US" sz="3600"/>
              <a:t>raving</a:t>
            </a:r>
            <a:endParaRPr/>
          </a:p>
          <a:p>
            <a:pPr marL="914400" lvl="1" indent="-342900" algn="l" rtl="0">
              <a:lnSpc>
                <a:spcPct val="100000"/>
              </a:lnSpc>
              <a:spcBef>
                <a:spcPts val="600"/>
              </a:spcBef>
              <a:spcAft>
                <a:spcPts val="0"/>
              </a:spcAft>
              <a:buSzPts val="1800"/>
              <a:buChar char="–"/>
            </a:pPr>
            <a:r>
              <a:rPr lang="en-US" sz="3600" b="1"/>
              <a:t>C</a:t>
            </a:r>
            <a:r>
              <a:rPr lang="en-US" sz="3600"/>
              <a:t>ompulsive pattern of use</a:t>
            </a:r>
            <a:endParaRPr/>
          </a:p>
          <a:p>
            <a:pPr marL="0" lvl="0" indent="0" algn="l" rtl="0">
              <a:lnSpc>
                <a:spcPct val="100000"/>
              </a:lnSpc>
              <a:spcBef>
                <a:spcPts val="1200"/>
              </a:spcBef>
              <a:spcAft>
                <a:spcPts val="0"/>
              </a:spcAft>
              <a:buSzPts val="1620"/>
              <a:buNone/>
            </a:pPr>
            <a:endParaRPr sz="4000"/>
          </a:p>
          <a:p>
            <a:pPr marL="0" lvl="0" indent="0" algn="l" rtl="0">
              <a:lnSpc>
                <a:spcPct val="100000"/>
              </a:lnSpc>
              <a:spcBef>
                <a:spcPts val="1200"/>
              </a:spcBef>
              <a:spcAft>
                <a:spcPts val="0"/>
              </a:spcAft>
              <a:buSzPts val="1620"/>
              <a:buNone/>
            </a:pPr>
            <a:endParaRPr/>
          </a:p>
          <a:p>
            <a:pPr marL="457200" lvl="0" indent="-228600" algn="l" rtl="0">
              <a:lnSpc>
                <a:spcPct val="100000"/>
              </a:lnSpc>
              <a:spcBef>
                <a:spcPts val="1200"/>
              </a:spcBef>
              <a:spcAft>
                <a:spcPts val="0"/>
              </a:spcAft>
              <a:buSzPts val="162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Individual Vulnerability to SUDs</a:t>
            </a:r>
            <a:endParaRPr/>
          </a:p>
        </p:txBody>
      </p:sp>
      <p:sp>
        <p:nvSpPr>
          <p:cNvPr id="153" name="Google Shape;153;p3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154" name="Google Shape;15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155" name="Google Shape;155;p34"/>
          <p:cNvPicPr preferRelativeResize="0"/>
          <p:nvPr/>
        </p:nvPicPr>
        <p:blipFill rotWithShape="1">
          <a:blip r:embed="rId3">
            <a:alphaModFix/>
          </a:blip>
          <a:srcRect/>
          <a:stretch/>
        </p:blipFill>
        <p:spPr>
          <a:xfrm>
            <a:off x="342309" y="1423707"/>
            <a:ext cx="8459381" cy="40105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5"/>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Substance Use Disorders </a:t>
            </a:r>
            <a:endParaRPr/>
          </a:p>
        </p:txBody>
      </p:sp>
      <p:sp>
        <p:nvSpPr>
          <p:cNvPr id="162" name="Google Shape;162;p35"/>
          <p:cNvSpPr txBox="1">
            <a:spLocks noGrp="1"/>
          </p:cNvSpPr>
          <p:nvPr>
            <p:ph type="body" idx="4294967295"/>
          </p:nvPr>
        </p:nvSpPr>
        <p:spPr>
          <a:xfrm>
            <a:off x="4775647" y="3200400"/>
            <a:ext cx="3378994" cy="1802549"/>
          </a:xfrm>
          <a:prstGeom prst="rect">
            <a:avLst/>
          </a:prstGeom>
          <a:noFill/>
          <a:ln>
            <a:noFill/>
          </a:ln>
        </p:spPr>
        <p:txBody>
          <a:bodyPr spcFirstLastPara="1" wrap="square" lIns="68575" tIns="34275" rIns="68575" bIns="34275" anchor="t" anchorCtr="0">
            <a:normAutofit/>
          </a:bodyPr>
          <a:lstStyle/>
          <a:p>
            <a:pPr marL="214313" lvl="0" indent="-214313" algn="l" rtl="0">
              <a:lnSpc>
                <a:spcPct val="100000"/>
              </a:lnSpc>
              <a:spcBef>
                <a:spcPts val="0"/>
              </a:spcBef>
              <a:spcAft>
                <a:spcPts val="0"/>
              </a:spcAft>
              <a:buSzPts val="2520"/>
              <a:buFont typeface="Arial "/>
              <a:buChar char="•"/>
            </a:pPr>
            <a:r>
              <a:rPr lang="en-US" sz="1800"/>
              <a:t>Trauma</a:t>
            </a:r>
            <a:endParaRPr/>
          </a:p>
          <a:p>
            <a:pPr marL="214313" lvl="0" indent="-214313" algn="l" rtl="0">
              <a:lnSpc>
                <a:spcPct val="100000"/>
              </a:lnSpc>
              <a:spcBef>
                <a:spcPts val="0"/>
              </a:spcBef>
              <a:spcAft>
                <a:spcPts val="0"/>
              </a:spcAft>
              <a:buSzPts val="2520"/>
              <a:buFont typeface="Arial "/>
              <a:buChar char="•"/>
            </a:pPr>
            <a:r>
              <a:rPr lang="en-US" sz="1800"/>
              <a:t>Genetic</a:t>
            </a:r>
            <a:endParaRPr/>
          </a:p>
          <a:p>
            <a:pPr marL="214313" lvl="0" indent="-214313" algn="l" rtl="0">
              <a:lnSpc>
                <a:spcPct val="100000"/>
              </a:lnSpc>
              <a:spcBef>
                <a:spcPts val="0"/>
              </a:spcBef>
              <a:spcAft>
                <a:spcPts val="0"/>
              </a:spcAft>
              <a:buSzPts val="2520"/>
              <a:buFont typeface="Arial "/>
              <a:buChar char="•"/>
            </a:pPr>
            <a:r>
              <a:rPr lang="en-US" sz="1800"/>
              <a:t>Age of onset</a:t>
            </a:r>
            <a:endParaRPr/>
          </a:p>
          <a:p>
            <a:pPr marL="214313" lvl="0" indent="-214313" algn="l" rtl="0">
              <a:lnSpc>
                <a:spcPct val="100000"/>
              </a:lnSpc>
              <a:spcBef>
                <a:spcPts val="0"/>
              </a:spcBef>
              <a:spcAft>
                <a:spcPts val="0"/>
              </a:spcAft>
              <a:buSzPts val="2520"/>
              <a:buFont typeface="Arial "/>
              <a:buChar char="•"/>
            </a:pPr>
            <a:r>
              <a:rPr lang="en-US" sz="1800"/>
              <a:t>Untreated mental illness</a:t>
            </a:r>
            <a:endParaRPr/>
          </a:p>
          <a:p>
            <a:pPr marL="214313" lvl="0" indent="-214313" algn="l" rtl="0">
              <a:lnSpc>
                <a:spcPct val="100000"/>
              </a:lnSpc>
              <a:spcBef>
                <a:spcPts val="0"/>
              </a:spcBef>
              <a:spcAft>
                <a:spcPts val="0"/>
              </a:spcAft>
              <a:buSzPts val="2520"/>
              <a:buFont typeface="Arial "/>
              <a:buChar char="•"/>
            </a:pPr>
            <a:r>
              <a:rPr lang="en-US" sz="1800"/>
              <a:t>Untreated physical illness</a:t>
            </a:r>
            <a:endParaRPr/>
          </a:p>
          <a:p>
            <a:pPr marL="214313" lvl="0" indent="-214313" algn="l" rtl="0">
              <a:lnSpc>
                <a:spcPct val="100000"/>
              </a:lnSpc>
              <a:spcBef>
                <a:spcPts val="0"/>
              </a:spcBef>
              <a:spcAft>
                <a:spcPts val="0"/>
              </a:spcAft>
              <a:buSzPts val="2520"/>
              <a:buFont typeface="Arial "/>
              <a:buChar char="•"/>
            </a:pPr>
            <a:r>
              <a:rPr lang="en-US" sz="1800"/>
              <a:t>Chronic, non-specific pain</a:t>
            </a:r>
            <a:endParaRPr sz="1800"/>
          </a:p>
        </p:txBody>
      </p:sp>
      <p:sp>
        <p:nvSpPr>
          <p:cNvPr id="163" name="Google Shape;163;p35"/>
          <p:cNvSpPr txBox="1"/>
          <p:nvPr/>
        </p:nvSpPr>
        <p:spPr>
          <a:xfrm>
            <a:off x="4367814" y="2276669"/>
            <a:ext cx="4047831" cy="623248"/>
          </a:xfrm>
          <a:prstGeom prst="rect">
            <a:avLst/>
          </a:prstGeom>
          <a:solidFill>
            <a:srgbClr val="FBD4B4"/>
          </a:solid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Most people who use drugs DO NOT develop substance use disorders (SUD).</a:t>
            </a:r>
            <a:endParaRPr/>
          </a:p>
        </p:txBody>
      </p:sp>
      <p:pic>
        <p:nvPicPr>
          <p:cNvPr id="164" name="Google Shape;164;p35" descr="Chart, pie chart&#10;&#10;Description automatically generated"/>
          <p:cNvPicPr preferRelativeResize="0"/>
          <p:nvPr/>
        </p:nvPicPr>
        <p:blipFill rotWithShape="1">
          <a:blip r:embed="rId3">
            <a:alphaModFix/>
          </a:blip>
          <a:srcRect l="11530" t="1381" r="10421" b="1380"/>
          <a:stretch/>
        </p:blipFill>
        <p:spPr>
          <a:xfrm>
            <a:off x="728355" y="1894114"/>
            <a:ext cx="3288737" cy="3242523"/>
          </a:xfrm>
          <a:prstGeom prst="rect">
            <a:avLst/>
          </a:prstGeom>
          <a:noFill/>
          <a:ln>
            <a:noFill/>
          </a:ln>
        </p:spPr>
      </p:pic>
      <p:sp>
        <p:nvSpPr>
          <p:cNvPr id="165" name="Google Shape;165;p35"/>
          <p:cNvSpPr txBox="1"/>
          <p:nvPr/>
        </p:nvSpPr>
        <p:spPr>
          <a:xfrm>
            <a:off x="741914" y="5253463"/>
            <a:ext cx="3275178" cy="3462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*DSM 5-TR criteria </a:t>
            </a:r>
            <a:endParaRPr/>
          </a:p>
        </p:txBody>
      </p:sp>
      <p:sp>
        <p:nvSpPr>
          <p:cNvPr id="166" name="Google Shape;166;p35"/>
          <p:cNvSpPr txBox="1"/>
          <p:nvPr/>
        </p:nvSpPr>
        <p:spPr>
          <a:xfrm>
            <a:off x="989358" y="6353052"/>
            <a:ext cx="7165283" cy="2539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rial"/>
                <a:ea typeface="Arial"/>
                <a:cs typeface="Arial"/>
                <a:sym typeface="Arial"/>
              </a:rPr>
              <a:t>SAMHSA NSDUH Survey 2022.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3200"/>
              <a:t>Past Year Illicit Drug Use: Among People Aged 12 or Older; 2024</a:t>
            </a:r>
            <a:endParaRPr/>
          </a:p>
        </p:txBody>
      </p:sp>
      <p:sp>
        <p:nvSpPr>
          <p:cNvPr id="173" name="Google Shape;173;p36"/>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174" name="Google Shape;17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175" name="Google Shape;175;p36" descr="Figure 13. Click link below to access long description."/>
          <p:cNvPicPr preferRelativeResize="0"/>
          <p:nvPr/>
        </p:nvPicPr>
        <p:blipFill rotWithShape="1">
          <a:blip r:embed="rId3">
            <a:alphaModFix/>
          </a:blip>
          <a:srcRect/>
          <a:stretch/>
        </p:blipFill>
        <p:spPr>
          <a:xfrm>
            <a:off x="0" y="1971675"/>
            <a:ext cx="9144000" cy="29130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p3">
            <a:extLst>
              <a:ext uri="{FF2B5EF4-FFF2-40B4-BE49-F238E27FC236}">
                <a16:creationId xmlns:a16="http://schemas.microsoft.com/office/drawing/2014/main" id="{6639B3C1-BF25-3149-8ABF-E40CF06D0C37}"/>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r>
              <a:rPr lang="en-US" sz="4000"/>
              <a:t>Working with communities.</a:t>
            </a:r>
          </a:p>
        </p:txBody>
      </p:sp>
      <p:sp>
        <p:nvSpPr>
          <p:cNvPr id="3" name="Google Shape;75;p3">
            <a:extLst>
              <a:ext uri="{FF2B5EF4-FFF2-40B4-BE49-F238E27FC236}">
                <a16:creationId xmlns:a16="http://schemas.microsoft.com/office/drawing/2014/main" id="{D3EA449E-F69E-2164-4F8F-D4BE4A585A7E}"/>
              </a:ext>
            </a:extLst>
          </p:cNvPr>
          <p:cNvSpPr txBox="1">
            <a:spLocks noGrp="1"/>
          </p:cNvSpPr>
          <p:nvPr>
            <p:ph idx="1"/>
          </p:nvPr>
        </p:nvSpPr>
        <p:spPr>
          <a:xfrm>
            <a:off x="457200" y="1679405"/>
            <a:ext cx="8229600" cy="3953417"/>
          </a:xfrm>
        </p:spPr>
        <p:txBody>
          <a:bodyPr>
            <a:noAutofit/>
          </a:bodyPr>
          <a:lstStyle/>
          <a:p>
            <a:pPr marL="461643" lvl="0" indent="-461643">
              <a:spcBef>
                <a:spcPts val="0"/>
              </a:spcBef>
              <a:buSzPts val="2070"/>
            </a:pPr>
            <a:r>
              <a:rPr lang="en-US" sz="2300"/>
              <a:t>The</a:t>
            </a:r>
            <a:r>
              <a:rPr lang="en-US" sz="2300" i="1"/>
              <a:t> Opioid Response Network (ORN) </a:t>
            </a:r>
            <a:r>
              <a:rPr lang="en-US" sz="2300"/>
              <a:t>provides local, experienced consultants in prevention, treatment and recovery to communities and organizations to help address this opioid crisis and stimulant use. </a:t>
            </a:r>
            <a:endParaRPr lang="en-US"/>
          </a:p>
          <a:p>
            <a:pPr marL="461643" lvl="0" indent="-461643">
              <a:buSzPts val="2070"/>
            </a:pPr>
            <a:r>
              <a:rPr lang="en-US" sz="2300" i="1"/>
              <a:t>ORN</a:t>
            </a:r>
            <a:r>
              <a:rPr lang="en-US" sz="2300"/>
              <a:t> accepts requests for education and training. </a:t>
            </a:r>
            <a:endParaRPr lang="en-US"/>
          </a:p>
          <a:p>
            <a:pPr marL="461643" lvl="0" indent="-461643">
              <a:buSzPts val="2070"/>
            </a:pPr>
            <a:r>
              <a:rPr lang="en-US" sz="2300"/>
              <a:t>Each state/territory has a designated team, led by a regional Technology Transfer Specialist (TTS), who is an expert in implementing evidence-based practices. </a:t>
            </a:r>
            <a:endParaRPr lang="en-US"/>
          </a:p>
        </p:txBody>
      </p:sp>
      <p:sp>
        <p:nvSpPr>
          <p:cNvPr id="4" name="Google Shape;76;p3">
            <a:extLst>
              <a:ext uri="{FF2B5EF4-FFF2-40B4-BE49-F238E27FC236}">
                <a16:creationId xmlns:a16="http://schemas.microsoft.com/office/drawing/2014/main" id="{7F81EF8A-F48A-0158-B9BE-8DFA0B5493C4}"/>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AEB82-0D4C-4212-9E90-525F70EDC57A}" type="slidenum">
              <a:rPr kumimoji="0" lang="en-US" sz="1200" b="0" i="0" u="none" strike="noStrike" kern="0" cap="none" spc="0" normalizeH="0" baseline="0" noProof="0" smtClean="0">
                <a:ln>
                  <a:noFill/>
                </a:ln>
                <a:solidFill>
                  <a:srgbClr val="888888"/>
                </a:solidFill>
                <a:effectLst/>
                <a:uLnTx/>
                <a:uFillTx/>
                <a:latin typeface="Montserrat"/>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rgbClr val="888888"/>
              </a:solidFill>
              <a:effectLst/>
              <a:uLnTx/>
              <a:uFillTx/>
              <a:latin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3200"/>
              <a:t>Past Month Substance Use: Among People Aged 12 or Older; 2024</a:t>
            </a:r>
            <a:endParaRPr/>
          </a:p>
        </p:txBody>
      </p:sp>
      <p:sp>
        <p:nvSpPr>
          <p:cNvPr id="182" name="Google Shape;182;p37"/>
          <p:cNvSpPr txBox="1">
            <a:spLocks noGrp="1"/>
          </p:cNvSpPr>
          <p:nvPr>
            <p:ph type="body" idx="1"/>
          </p:nvPr>
        </p:nvSpPr>
        <p:spPr>
          <a:xfrm>
            <a:off x="305896" y="1508467"/>
            <a:ext cx="8229600" cy="47879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183" name="Google Shape;18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184" name="Google Shape;184;p37" descr="Figure 1. Click link below to access long description."/>
          <p:cNvPicPr preferRelativeResize="0"/>
          <p:nvPr/>
        </p:nvPicPr>
        <p:blipFill rotWithShape="1">
          <a:blip r:embed="rId3">
            <a:alphaModFix/>
          </a:blip>
          <a:srcRect/>
          <a:stretch/>
        </p:blipFill>
        <p:spPr>
          <a:xfrm>
            <a:off x="1301259" y="1508467"/>
            <a:ext cx="6238875" cy="4181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a:t>Substance Use Disorders (SUD) and Health</a:t>
            </a:r>
            <a:endParaRPr/>
          </a:p>
        </p:txBody>
      </p:sp>
      <p:sp>
        <p:nvSpPr>
          <p:cNvPr id="190" name="Google Shape;190;p38"/>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480"/>
              </a:spcBef>
              <a:spcAft>
                <a:spcPts val="0"/>
              </a:spcAft>
              <a:buClr>
                <a:srgbClr val="A356A0"/>
              </a:buClr>
              <a:buSzPts val="2400"/>
              <a:buChar char="✧"/>
            </a:pPr>
            <a:r>
              <a:rPr lang="en-US" sz="1800"/>
              <a:t>SUDs negatively affect the quality of our health, educational, and social systems. </a:t>
            </a:r>
            <a:endParaRPr/>
          </a:p>
          <a:p>
            <a:pPr marL="285750" lvl="0" indent="-285750" algn="l" rtl="0">
              <a:lnSpc>
                <a:spcPct val="100000"/>
              </a:lnSpc>
              <a:spcBef>
                <a:spcPts val="480"/>
              </a:spcBef>
              <a:spcAft>
                <a:spcPts val="0"/>
              </a:spcAft>
              <a:buClr>
                <a:srgbClr val="A356A0"/>
              </a:buClr>
              <a:buSzPts val="2400"/>
              <a:buChar char="✧"/>
            </a:pPr>
            <a:r>
              <a:rPr lang="en-US" sz="1800"/>
              <a:t>The prevalence of substance use disorders in the general population is 8% to 10% (6% to 7% for women, 9% to 11% for men)</a:t>
            </a:r>
            <a:endParaRPr/>
          </a:p>
          <a:p>
            <a:pPr marL="317734" lvl="0" indent="-165334" algn="l" rtl="0">
              <a:lnSpc>
                <a:spcPct val="100000"/>
              </a:lnSpc>
              <a:spcBef>
                <a:spcPts val="480"/>
              </a:spcBef>
              <a:spcAft>
                <a:spcPts val="0"/>
              </a:spcAft>
              <a:buClr>
                <a:srgbClr val="A356A0"/>
              </a:buClr>
              <a:buSzPts val="2400"/>
              <a:buNone/>
            </a:pPr>
            <a:endParaRPr sz="1800"/>
          </a:p>
          <a:p>
            <a:pPr marL="285750" lvl="0" indent="-285750" algn="l" rtl="0">
              <a:lnSpc>
                <a:spcPct val="100000"/>
              </a:lnSpc>
              <a:spcBef>
                <a:spcPts val="480"/>
              </a:spcBef>
              <a:spcAft>
                <a:spcPts val="0"/>
              </a:spcAft>
              <a:buClr>
                <a:srgbClr val="A356A0"/>
              </a:buClr>
              <a:buSzPts val="2400"/>
              <a:buChar char="✧"/>
            </a:pPr>
            <a:r>
              <a:rPr lang="en-US" sz="1800">
                <a:solidFill>
                  <a:srgbClr val="000000"/>
                </a:solidFill>
                <a:latin typeface="Cabin"/>
                <a:ea typeface="Cabin"/>
                <a:cs typeface="Cabin"/>
                <a:sym typeface="Cabin"/>
              </a:rPr>
              <a:t>Mortality -</a:t>
            </a:r>
            <a:endParaRPr/>
          </a:p>
          <a:p>
            <a:pPr marL="514350" lvl="0" indent="-285750" algn="l" rtl="0">
              <a:lnSpc>
                <a:spcPct val="100000"/>
              </a:lnSpc>
              <a:spcBef>
                <a:spcPts val="1200"/>
              </a:spcBef>
              <a:spcAft>
                <a:spcPts val="0"/>
              </a:spcAft>
              <a:buSzPts val="1620"/>
              <a:buChar char="✧"/>
            </a:pPr>
            <a:r>
              <a:rPr lang="en-US" sz="1800">
                <a:solidFill>
                  <a:srgbClr val="000000"/>
                </a:solidFill>
                <a:latin typeface="Cabin"/>
                <a:ea typeface="Cabin"/>
                <a:cs typeface="Cabin"/>
                <a:sym typeface="Cabin"/>
              </a:rPr>
              <a:t>1 out of 5 deaths in the US are caused by cigarette smoking</a:t>
            </a:r>
            <a:endParaRPr/>
          </a:p>
          <a:p>
            <a:pPr marL="971550" lvl="1" indent="-285750" algn="l" rtl="0">
              <a:lnSpc>
                <a:spcPct val="100000"/>
              </a:lnSpc>
              <a:spcBef>
                <a:spcPts val="600"/>
              </a:spcBef>
              <a:spcAft>
                <a:spcPts val="0"/>
              </a:spcAft>
              <a:buSzPts val="1800"/>
              <a:buChar char="–"/>
            </a:pPr>
            <a:r>
              <a:rPr lang="en-US" sz="1800">
                <a:solidFill>
                  <a:srgbClr val="000000"/>
                </a:solidFill>
                <a:latin typeface="Cabin"/>
                <a:ea typeface="Cabin"/>
                <a:cs typeface="Cabin"/>
                <a:sym typeface="Cabin"/>
              </a:rPr>
              <a:t>life expectancy for smokers is at least 10 years shorter than for nonsmokers </a:t>
            </a:r>
            <a:endParaRPr/>
          </a:p>
          <a:p>
            <a:pPr marL="514350" lvl="0" indent="-285750" algn="l" rtl="0">
              <a:lnSpc>
                <a:spcPct val="100000"/>
              </a:lnSpc>
              <a:spcBef>
                <a:spcPts val="1200"/>
              </a:spcBef>
              <a:spcAft>
                <a:spcPts val="0"/>
              </a:spcAft>
              <a:buSzPts val="1620"/>
              <a:buChar char="✧"/>
            </a:pPr>
            <a:r>
              <a:rPr lang="en-US" sz="1800">
                <a:solidFill>
                  <a:srgbClr val="000000"/>
                </a:solidFill>
                <a:latin typeface="Cabin"/>
                <a:ea typeface="Cabin"/>
                <a:cs typeface="Cabin"/>
                <a:sym typeface="Cabin"/>
              </a:rPr>
              <a:t>380 deaths each day in the US due to excessive alcohol use</a:t>
            </a:r>
            <a:endParaRPr/>
          </a:p>
          <a:p>
            <a:pPr marL="971550" lvl="1" indent="-285750" algn="l" rtl="0">
              <a:lnSpc>
                <a:spcPct val="100000"/>
              </a:lnSpc>
              <a:spcBef>
                <a:spcPts val="600"/>
              </a:spcBef>
              <a:spcAft>
                <a:spcPts val="0"/>
              </a:spcAft>
              <a:buSzPts val="1800"/>
              <a:buChar char="–"/>
            </a:pPr>
            <a:r>
              <a:rPr lang="en-US" sz="1800">
                <a:solidFill>
                  <a:srgbClr val="000000"/>
                </a:solidFill>
                <a:latin typeface="Cabin"/>
                <a:ea typeface="Cabin"/>
                <a:cs typeface="Cabin"/>
                <a:sym typeface="Cabin"/>
              </a:rPr>
              <a:t>shortening their lives by an average of 26 years</a:t>
            </a:r>
            <a:endParaRPr/>
          </a:p>
          <a:p>
            <a:pPr marL="514350" lvl="0" indent="-285750" algn="l" rtl="0">
              <a:lnSpc>
                <a:spcPct val="100000"/>
              </a:lnSpc>
              <a:spcBef>
                <a:spcPts val="1200"/>
              </a:spcBef>
              <a:spcAft>
                <a:spcPts val="0"/>
              </a:spcAft>
              <a:buSzPts val="1620"/>
              <a:buChar char="✧"/>
            </a:pPr>
            <a:r>
              <a:rPr lang="en-US" sz="1800">
                <a:solidFill>
                  <a:srgbClr val="000000"/>
                </a:solidFill>
                <a:latin typeface="Cabin"/>
                <a:ea typeface="Cabin"/>
                <a:cs typeface="Cabin"/>
                <a:sym typeface="Cabin"/>
              </a:rPr>
              <a:t>Opioid-involved deaths </a:t>
            </a:r>
            <a:endParaRPr/>
          </a:p>
          <a:p>
            <a:pPr marL="457200" lvl="0" indent="-228600" algn="l" rtl="0">
              <a:lnSpc>
                <a:spcPct val="100000"/>
              </a:lnSpc>
              <a:spcBef>
                <a:spcPts val="1200"/>
              </a:spcBef>
              <a:spcAft>
                <a:spcPts val="0"/>
              </a:spcAft>
              <a:buSzPts val="1620"/>
              <a:buNone/>
            </a:pPr>
            <a:endParaRPr/>
          </a:p>
        </p:txBody>
      </p:sp>
      <p:sp>
        <p:nvSpPr>
          <p:cNvPr id="191" name="Google Shape;19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Causes of Mortality</a:t>
            </a:r>
            <a:endParaRPr/>
          </a:p>
        </p:txBody>
      </p:sp>
      <p:sp>
        <p:nvSpPr>
          <p:cNvPr id="198" name="Google Shape;198;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pic>
        <p:nvPicPr>
          <p:cNvPr id="199" name="Google Shape;199;p39"/>
          <p:cNvPicPr preferRelativeResize="0"/>
          <p:nvPr/>
        </p:nvPicPr>
        <p:blipFill rotWithShape="1">
          <a:blip r:embed="rId3">
            <a:alphaModFix/>
          </a:blip>
          <a:srcRect/>
          <a:stretch/>
        </p:blipFill>
        <p:spPr>
          <a:xfrm>
            <a:off x="0" y="1290545"/>
            <a:ext cx="9144000" cy="427690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205" name="Google Shape;205;p40"/>
          <p:cNvSpPr txBox="1"/>
          <p:nvPr/>
        </p:nvSpPr>
        <p:spPr>
          <a:xfrm>
            <a:off x="460489" y="2091937"/>
            <a:ext cx="863746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Common Substance Use Disorders</a:t>
            </a:r>
            <a:endParaRPr/>
          </a:p>
          <a:p>
            <a:pPr marL="0" marR="0" lvl="0" indent="0" algn="ctr"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(common associated co-morbidities)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a:t>Mental Illness and Substance Use Disorders in the United States</a:t>
            </a:r>
            <a:endParaRPr/>
          </a:p>
        </p:txBody>
      </p:sp>
      <p:sp>
        <p:nvSpPr>
          <p:cNvPr id="212" name="Google Shape;212;p41"/>
          <p:cNvSpPr txBox="1">
            <a:spLocks noGrp="1"/>
          </p:cNvSpPr>
          <p:nvPr>
            <p:ph type="body" idx="1"/>
          </p:nvPr>
        </p:nvSpPr>
        <p:spPr>
          <a:xfrm>
            <a:off x="457200" y="1773870"/>
            <a:ext cx="3023026" cy="4352293"/>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1200"/>
              </a:spcBef>
              <a:spcAft>
                <a:spcPts val="0"/>
              </a:spcAft>
              <a:buSzPts val="2520"/>
              <a:buFont typeface="Noto Sans Symbols"/>
              <a:buChar char="▪"/>
            </a:pPr>
            <a:r>
              <a:rPr lang="en-US" sz="1800"/>
              <a:t>Nearly 44% of individuals with an SUD have an identifiable MH disorder.  </a:t>
            </a:r>
            <a:endParaRPr/>
          </a:p>
          <a:p>
            <a:pPr marL="285750" lvl="0" indent="-285750" algn="l" rtl="0">
              <a:lnSpc>
                <a:spcPct val="100000"/>
              </a:lnSpc>
              <a:spcBef>
                <a:spcPts val="1200"/>
              </a:spcBef>
              <a:spcAft>
                <a:spcPts val="0"/>
              </a:spcAft>
              <a:buSzPts val="2520"/>
              <a:buFont typeface="Noto Sans Symbols"/>
              <a:buChar char="▪"/>
            </a:pPr>
            <a:r>
              <a:rPr lang="en-US" sz="1800"/>
              <a:t>Over 33.5% of individuals with a MH disorder have a comorbid SUD</a:t>
            </a:r>
            <a:endParaRPr/>
          </a:p>
          <a:p>
            <a:pPr marL="285750" lvl="0" indent="-285750" algn="l" rtl="0">
              <a:lnSpc>
                <a:spcPct val="100000"/>
              </a:lnSpc>
              <a:spcBef>
                <a:spcPts val="1200"/>
              </a:spcBef>
              <a:spcAft>
                <a:spcPts val="0"/>
              </a:spcAft>
              <a:buSzPts val="2520"/>
              <a:buFont typeface="Noto Sans Symbols"/>
              <a:buChar char="▪"/>
            </a:pPr>
            <a:r>
              <a:rPr lang="en-US" sz="1600"/>
              <a:t>Nearly 33% of those individuals have a Serious Mental Illness or Severe and Persistent Mental Illness (e.g., Schizophrenia, Bipolar 1 D/O)</a:t>
            </a:r>
            <a:endParaRPr/>
          </a:p>
          <a:p>
            <a:pPr marL="457200" lvl="0" indent="-228600" algn="l" rtl="0">
              <a:lnSpc>
                <a:spcPct val="100000"/>
              </a:lnSpc>
              <a:spcBef>
                <a:spcPts val="1200"/>
              </a:spcBef>
              <a:spcAft>
                <a:spcPts val="0"/>
              </a:spcAft>
              <a:buSzPts val="2520"/>
              <a:buNone/>
            </a:pPr>
            <a:endParaRPr/>
          </a:p>
        </p:txBody>
      </p:sp>
      <p:sp>
        <p:nvSpPr>
          <p:cNvPr id="213" name="Google Shape;213;p41"/>
          <p:cNvSpPr txBox="1">
            <a:spLocks noGrp="1"/>
          </p:cNvSpPr>
          <p:nvPr>
            <p:ph type="body" idx="2"/>
          </p:nvPr>
        </p:nvSpPr>
        <p:spPr>
          <a:xfrm>
            <a:off x="3617407" y="1773870"/>
            <a:ext cx="5069393" cy="458248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2520"/>
              <a:buNone/>
            </a:pPr>
            <a:endParaRPr/>
          </a:p>
        </p:txBody>
      </p:sp>
      <p:sp>
        <p:nvSpPr>
          <p:cNvPr id="214" name="Google Shape;2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215" name="Google Shape;215;p41"/>
          <p:cNvPicPr preferRelativeResize="0"/>
          <p:nvPr/>
        </p:nvPicPr>
        <p:blipFill rotWithShape="1">
          <a:blip r:embed="rId3">
            <a:alphaModFix/>
          </a:blip>
          <a:srcRect/>
          <a:stretch/>
        </p:blipFill>
        <p:spPr>
          <a:xfrm>
            <a:off x="3803863" y="2062743"/>
            <a:ext cx="5206574" cy="3590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400"/>
              <a:t>1.1 B Smokers &amp; 7.7 M Deaths annually</a:t>
            </a:r>
            <a:endParaRPr/>
          </a:p>
        </p:txBody>
      </p:sp>
      <p:sp>
        <p:nvSpPr>
          <p:cNvPr id="221" name="Google Shape;221;p4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Nicotine is psychoactive</a:t>
            </a:r>
            <a:endParaRPr/>
          </a:p>
          <a:p>
            <a:pPr marL="914400" lvl="1" indent="-342900" algn="l" rtl="0">
              <a:lnSpc>
                <a:spcPct val="100000"/>
              </a:lnSpc>
              <a:spcBef>
                <a:spcPts val="600"/>
              </a:spcBef>
              <a:spcAft>
                <a:spcPts val="0"/>
              </a:spcAft>
              <a:buSzPts val="1800"/>
              <a:buChar char="–"/>
            </a:pPr>
            <a:r>
              <a:rPr lang="en-US"/>
              <a:t>Stimulation</a:t>
            </a:r>
            <a:endParaRPr/>
          </a:p>
          <a:p>
            <a:pPr marL="914400" lvl="1" indent="-342900" algn="l" rtl="0">
              <a:lnSpc>
                <a:spcPct val="100000"/>
              </a:lnSpc>
              <a:spcBef>
                <a:spcPts val="600"/>
              </a:spcBef>
              <a:spcAft>
                <a:spcPts val="0"/>
              </a:spcAft>
              <a:buSzPts val="1800"/>
              <a:buChar char="–"/>
            </a:pPr>
            <a:r>
              <a:rPr lang="en-US"/>
              <a:t>Relaxation</a:t>
            </a:r>
            <a:endParaRPr/>
          </a:p>
          <a:p>
            <a:pPr marL="914400" lvl="1" indent="-342900" algn="l" rtl="0">
              <a:lnSpc>
                <a:spcPct val="100000"/>
              </a:lnSpc>
              <a:spcBef>
                <a:spcPts val="600"/>
              </a:spcBef>
              <a:spcAft>
                <a:spcPts val="0"/>
              </a:spcAft>
              <a:buSzPts val="1800"/>
              <a:buChar char="–"/>
            </a:pPr>
            <a:r>
              <a:rPr lang="en-US"/>
              <a:t>Craving</a:t>
            </a:r>
            <a:endParaRPr/>
          </a:p>
          <a:p>
            <a:pPr marL="457200" lvl="0" indent="-331470" algn="l" rtl="0">
              <a:lnSpc>
                <a:spcPct val="100000"/>
              </a:lnSpc>
              <a:spcBef>
                <a:spcPts val="1200"/>
              </a:spcBef>
              <a:spcAft>
                <a:spcPts val="0"/>
              </a:spcAft>
              <a:buSzPts val="1620"/>
              <a:buChar char="✧"/>
            </a:pPr>
            <a:r>
              <a:rPr lang="en-US"/>
              <a:t>	Self administration</a:t>
            </a:r>
            <a:endParaRPr/>
          </a:p>
          <a:p>
            <a:pPr marL="457200" lvl="0" indent="-331470" algn="l" rtl="0">
              <a:lnSpc>
                <a:spcPct val="100000"/>
              </a:lnSpc>
              <a:spcBef>
                <a:spcPts val="1200"/>
              </a:spcBef>
              <a:spcAft>
                <a:spcPts val="0"/>
              </a:spcAft>
              <a:buSzPts val="1620"/>
              <a:buChar char="✧"/>
            </a:pPr>
            <a:r>
              <a:rPr lang="en-US"/>
              <a:t>	Withdrawal</a:t>
            </a:r>
            <a:endParaRPr/>
          </a:p>
          <a:p>
            <a:pPr marL="457200" lvl="0" indent="-228600" algn="l" rtl="0">
              <a:lnSpc>
                <a:spcPct val="100000"/>
              </a:lnSpc>
              <a:spcBef>
                <a:spcPts val="1200"/>
              </a:spcBef>
              <a:spcAft>
                <a:spcPts val="0"/>
              </a:spcAft>
              <a:buSzPts val="1620"/>
              <a:buNone/>
            </a:pPr>
            <a:endParaRPr/>
          </a:p>
        </p:txBody>
      </p:sp>
      <p:sp>
        <p:nvSpPr>
          <p:cNvPr id="222" name="Google Shape;222;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3"/>
          <p:cNvSpPr txBox="1">
            <a:spLocks noGrp="1"/>
          </p:cNvSpPr>
          <p:nvPr>
            <p:ph type="title"/>
          </p:nvPr>
        </p:nvSpPr>
        <p:spPr>
          <a:xfrm>
            <a:off x="0" y="-39471"/>
            <a:ext cx="9144000" cy="1105973"/>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100"/>
              <a:buNone/>
            </a:pPr>
            <a:r>
              <a:rPr lang="en-US"/>
              <a:t>Cigarettes… ~ 12.5% of US Adults</a:t>
            </a:r>
            <a:endParaRPr/>
          </a:p>
        </p:txBody>
      </p:sp>
      <p:sp>
        <p:nvSpPr>
          <p:cNvPr id="228" name="Google Shape;228;p43"/>
          <p:cNvSpPr txBox="1">
            <a:spLocks noGrp="1"/>
          </p:cNvSpPr>
          <p:nvPr>
            <p:ph type="body" idx="1"/>
          </p:nvPr>
        </p:nvSpPr>
        <p:spPr>
          <a:xfrm>
            <a:off x="514350" y="2202080"/>
            <a:ext cx="2592324" cy="61732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200"/>
              </a:spcBef>
              <a:spcAft>
                <a:spcPts val="0"/>
              </a:spcAft>
              <a:buSzPts val="2520"/>
              <a:buNone/>
            </a:pPr>
            <a:endParaRPr/>
          </a:p>
        </p:txBody>
      </p:sp>
      <p:sp>
        <p:nvSpPr>
          <p:cNvPr id="229" name="Google Shape;229;p43"/>
          <p:cNvSpPr txBox="1">
            <a:spLocks noGrp="1"/>
          </p:cNvSpPr>
          <p:nvPr>
            <p:ph type="body" idx="2"/>
          </p:nvPr>
        </p:nvSpPr>
        <p:spPr>
          <a:xfrm>
            <a:off x="514350" y="2062515"/>
            <a:ext cx="2592324" cy="33141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SzPts val="2520"/>
              <a:buNone/>
            </a:pPr>
            <a:r>
              <a:rPr lang="en-US" sz="1800"/>
              <a:t>#1 cause of preventable disease, disability and death in the US</a:t>
            </a:r>
            <a:endParaRPr/>
          </a:p>
        </p:txBody>
      </p:sp>
      <p:sp>
        <p:nvSpPr>
          <p:cNvPr id="230" name="Google Shape;230;p43"/>
          <p:cNvSpPr txBox="1">
            <a:spLocks noGrp="1"/>
          </p:cNvSpPr>
          <p:nvPr>
            <p:ph type="body" idx="3"/>
          </p:nvPr>
        </p:nvSpPr>
        <p:spPr>
          <a:xfrm>
            <a:off x="3276600" y="2201333"/>
            <a:ext cx="2592324" cy="62653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200"/>
              </a:spcBef>
              <a:spcAft>
                <a:spcPts val="0"/>
              </a:spcAft>
              <a:buSzPts val="2520"/>
              <a:buNone/>
            </a:pPr>
            <a:endParaRPr/>
          </a:p>
        </p:txBody>
      </p:sp>
      <p:sp>
        <p:nvSpPr>
          <p:cNvPr id="231" name="Google Shape;231;p43"/>
          <p:cNvSpPr txBox="1">
            <a:spLocks noGrp="1"/>
          </p:cNvSpPr>
          <p:nvPr>
            <p:ph type="body" idx="4"/>
          </p:nvPr>
        </p:nvSpPr>
        <p:spPr>
          <a:xfrm>
            <a:off x="3276600" y="2062029"/>
            <a:ext cx="2592324" cy="331461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SzPts val="2520"/>
              <a:buNone/>
            </a:pPr>
            <a:r>
              <a:rPr lang="en-US" sz="1800"/>
              <a:t>1/5 (480,000) proportions of annual deaths in US</a:t>
            </a:r>
            <a:endParaRPr/>
          </a:p>
        </p:txBody>
      </p:sp>
      <p:sp>
        <p:nvSpPr>
          <p:cNvPr id="232" name="Google Shape;232;p43"/>
          <p:cNvSpPr txBox="1">
            <a:spLocks noGrp="1"/>
          </p:cNvSpPr>
          <p:nvPr>
            <p:ph type="body" idx="5"/>
          </p:nvPr>
        </p:nvSpPr>
        <p:spPr>
          <a:xfrm>
            <a:off x="6038850" y="2192866"/>
            <a:ext cx="2592324" cy="62653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200"/>
              </a:spcBef>
              <a:spcAft>
                <a:spcPts val="0"/>
              </a:spcAft>
              <a:buSzPts val="2520"/>
              <a:buNone/>
            </a:pPr>
            <a:endParaRPr/>
          </a:p>
        </p:txBody>
      </p:sp>
      <p:sp>
        <p:nvSpPr>
          <p:cNvPr id="233" name="Google Shape;233;p43"/>
          <p:cNvSpPr txBox="1">
            <a:spLocks noGrp="1"/>
          </p:cNvSpPr>
          <p:nvPr>
            <p:ph type="body" idx="6"/>
          </p:nvPr>
        </p:nvSpPr>
        <p:spPr>
          <a:xfrm>
            <a:off x="6038850" y="2062515"/>
            <a:ext cx="2592324" cy="33141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SzPts val="2520"/>
              <a:buNone/>
            </a:pPr>
            <a:r>
              <a:rPr lang="en-US" sz="1800"/>
              <a:t>$300 B spent on smoking related illness in US each year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a:t>Past Month Tobacco Product Use or Nicotine Vaping: Among People Aged 12 or Older; 2024</a:t>
            </a:r>
            <a:endParaRPr/>
          </a:p>
        </p:txBody>
      </p:sp>
      <p:sp>
        <p:nvSpPr>
          <p:cNvPr id="240" name="Google Shape;240;p4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241" name="Google Shape;24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242" name="Google Shape;242;p44" descr="Figure 2. Click link below to access long description."/>
          <p:cNvPicPr preferRelativeResize="0"/>
          <p:nvPr/>
        </p:nvPicPr>
        <p:blipFill rotWithShape="1">
          <a:blip r:embed="rId3">
            <a:alphaModFix/>
          </a:blip>
          <a:srcRect/>
          <a:stretch/>
        </p:blipFill>
        <p:spPr>
          <a:xfrm>
            <a:off x="0" y="1933575"/>
            <a:ext cx="9144000" cy="298926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5"/>
          <p:cNvSpPr txBox="1">
            <a:spLocks noGrp="1"/>
          </p:cNvSpPr>
          <p:nvPr>
            <p:ph type="title"/>
          </p:nvPr>
        </p:nvSpPr>
        <p:spPr>
          <a:xfrm>
            <a:off x="1861692" y="6000749"/>
            <a:ext cx="5177214" cy="269021"/>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1100"/>
              <a:t>Lancet public health 2021</a:t>
            </a:r>
            <a:endParaRPr/>
          </a:p>
        </p:txBody>
      </p:sp>
      <p:pic>
        <p:nvPicPr>
          <p:cNvPr id="248" name="Google Shape;248;p45"/>
          <p:cNvPicPr preferRelativeResize="0">
            <a:picLocks noGrp="1"/>
          </p:cNvPicPr>
          <p:nvPr>
            <p:ph type="body" idx="1"/>
          </p:nvPr>
        </p:nvPicPr>
        <p:blipFill rotWithShape="1">
          <a:blip r:embed="rId3">
            <a:alphaModFix/>
          </a:blip>
          <a:srcRect/>
          <a:stretch/>
        </p:blipFill>
        <p:spPr>
          <a:xfrm>
            <a:off x="1" y="857250"/>
            <a:ext cx="9261386" cy="45054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6"/>
          <p:cNvPicPr preferRelativeResize="0"/>
          <p:nvPr/>
        </p:nvPicPr>
        <p:blipFill rotWithShape="1">
          <a:blip r:embed="rId3">
            <a:alphaModFix/>
          </a:blip>
          <a:srcRect/>
          <a:stretch/>
        </p:blipFill>
        <p:spPr>
          <a:xfrm>
            <a:off x="0" y="857250"/>
            <a:ext cx="9116059" cy="49330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p4">
            <a:extLst>
              <a:ext uri="{FF2B5EF4-FFF2-40B4-BE49-F238E27FC236}">
                <a16:creationId xmlns:a16="http://schemas.microsoft.com/office/drawing/2014/main" id="{8B5A66C1-8726-E78D-D25D-04E410E5939A}"/>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r>
              <a:rPr lang="en-US" sz="4000"/>
              <a:t>Contact the </a:t>
            </a:r>
            <a:br>
              <a:rPr lang="en-US" sz="4000"/>
            </a:br>
            <a:r>
              <a:rPr lang="en-US" sz="4000"/>
              <a:t>Opioid Response Network</a:t>
            </a:r>
          </a:p>
        </p:txBody>
      </p:sp>
      <p:sp>
        <p:nvSpPr>
          <p:cNvPr id="3" name="Google Shape;82;p4">
            <a:extLst>
              <a:ext uri="{FF2B5EF4-FFF2-40B4-BE49-F238E27FC236}">
                <a16:creationId xmlns:a16="http://schemas.microsoft.com/office/drawing/2014/main" id="{34E9FAC8-226D-D5A6-F156-486F297AFA61}"/>
              </a:ext>
            </a:extLst>
          </p:cNvPr>
          <p:cNvSpPr txBox="1">
            <a:spLocks noGrp="1"/>
          </p:cNvSpPr>
          <p:nvPr>
            <p:ph idx="1"/>
          </p:nvPr>
        </p:nvSpPr>
        <p:spPr>
          <a:xfrm>
            <a:off x="457200" y="1679405"/>
            <a:ext cx="8229600" cy="3953417"/>
          </a:xfrm>
        </p:spPr>
        <p:txBody>
          <a:bodyPr>
            <a:noAutofit/>
          </a:bodyPr>
          <a:lstStyle/>
          <a:p>
            <a:pPr marL="461964" lvl="0" indent="-461964">
              <a:spcBef>
                <a:spcPts val="0"/>
              </a:spcBef>
              <a:buSzPts val="2520"/>
            </a:pPr>
            <a:r>
              <a:rPr lang="en-US"/>
              <a:t>To ask questions or submit a technical assistance request: </a:t>
            </a:r>
          </a:p>
          <a:p>
            <a:pPr marL="461964" lvl="0" indent="-370524">
              <a:buNone/>
            </a:pPr>
            <a:endParaRPr lang="en-US" sz="1600"/>
          </a:p>
          <a:p>
            <a:pPr marL="1373191" lvl="2">
              <a:lnSpc>
                <a:spcPct val="100000"/>
              </a:lnSpc>
              <a:spcBef>
                <a:spcPts val="600"/>
              </a:spcBef>
              <a:buClr>
                <a:srgbClr val="A13F1D"/>
              </a:buClr>
              <a:buSzPts val="2800"/>
              <a:buFont typeface="Arial"/>
            </a:pPr>
            <a:r>
              <a:rPr lang="en-US" sz="2800" kern="0">
                <a:solidFill>
                  <a:srgbClr val="000000"/>
                </a:solidFill>
                <a:latin typeface="Arial"/>
                <a:cs typeface="Arial"/>
              </a:rPr>
              <a:t>Visit www.OpioidResponseNetwork.org </a:t>
            </a:r>
            <a:endParaRPr lang="en-US" sz="2400" kern="0">
              <a:solidFill>
                <a:srgbClr val="000000"/>
              </a:solidFill>
              <a:latin typeface="Arial"/>
              <a:cs typeface="Arial"/>
            </a:endParaRPr>
          </a:p>
          <a:p>
            <a:pPr marL="1373191" lvl="2">
              <a:lnSpc>
                <a:spcPct val="100000"/>
              </a:lnSpc>
              <a:spcBef>
                <a:spcPts val="600"/>
              </a:spcBef>
              <a:buClr>
                <a:srgbClr val="A13F1D"/>
              </a:buClr>
              <a:buSzPts val="2800"/>
              <a:buFont typeface="Arial"/>
            </a:pPr>
            <a:r>
              <a:rPr lang="en-US" sz="2800" kern="0">
                <a:solidFill>
                  <a:srgbClr val="000000"/>
                </a:solidFill>
                <a:latin typeface="Arial"/>
                <a:cs typeface="Arial"/>
              </a:rPr>
              <a:t>Email orn@aaap.org </a:t>
            </a:r>
            <a:endParaRPr lang="en-US" sz="2400" kern="0">
              <a:solidFill>
                <a:srgbClr val="000000"/>
              </a:solidFill>
              <a:latin typeface="Arial"/>
              <a:cs typeface="Arial"/>
            </a:endParaRPr>
          </a:p>
        </p:txBody>
      </p:sp>
      <p:sp>
        <p:nvSpPr>
          <p:cNvPr id="4" name="Google Shape;83;p4">
            <a:extLst>
              <a:ext uri="{FF2B5EF4-FFF2-40B4-BE49-F238E27FC236}">
                <a16:creationId xmlns:a16="http://schemas.microsoft.com/office/drawing/2014/main" id="{D1564614-ED61-5AC6-800E-B4159ACFBDFA}"/>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750E35-367A-402C-8151-B9922C99802C}" type="slidenum">
              <a:rPr kumimoji="0" lang="en-US" sz="1200" b="0" i="0" u="none" strike="noStrike" kern="0" cap="none" spc="0" normalizeH="0" baseline="0" noProof="0" smtClean="0">
                <a:ln>
                  <a:noFill/>
                </a:ln>
                <a:solidFill>
                  <a:srgbClr val="888888"/>
                </a:solidFill>
                <a:effectLst/>
                <a:uLnTx/>
                <a:uFillTx/>
                <a:latin typeface="Montserra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rgbClr val="888888"/>
              </a:solidFill>
              <a:effectLst/>
              <a:uLnTx/>
              <a:uFillTx/>
              <a:latin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Smoking and Comorbidity</a:t>
            </a:r>
            <a:endParaRPr/>
          </a:p>
        </p:txBody>
      </p:sp>
      <p:pic>
        <p:nvPicPr>
          <p:cNvPr id="260" name="Google Shape;260;p47"/>
          <p:cNvPicPr preferRelativeResize="0">
            <a:picLocks noGrp="1"/>
          </p:cNvPicPr>
          <p:nvPr>
            <p:ph type="body" idx="1"/>
          </p:nvPr>
        </p:nvPicPr>
        <p:blipFill rotWithShape="1">
          <a:blip r:embed="rId3">
            <a:alphaModFix/>
          </a:blip>
          <a:srcRect/>
          <a:stretch/>
        </p:blipFill>
        <p:spPr>
          <a:xfrm>
            <a:off x="457200" y="2249260"/>
            <a:ext cx="8229600" cy="3307218"/>
          </a:xfrm>
          <a:prstGeom prst="rect">
            <a:avLst/>
          </a:prstGeom>
          <a:noFill/>
          <a:ln>
            <a:noFill/>
          </a:ln>
        </p:spPr>
      </p:pic>
      <p:sp>
        <p:nvSpPr>
          <p:cNvPr id="261" name="Google Shape;261;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4400">
                <a:solidFill>
                  <a:schemeClr val="lt1"/>
                </a:solidFill>
              </a:rPr>
              <a:t>Cannabis Routes of Administration &amp; THC Content</a:t>
            </a:r>
            <a:endParaRPr>
              <a:solidFill>
                <a:schemeClr val="lt1"/>
              </a:solidFill>
            </a:endParaRPr>
          </a:p>
        </p:txBody>
      </p:sp>
      <p:sp>
        <p:nvSpPr>
          <p:cNvPr id="267" name="Google Shape;267;p48"/>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85000" lnSpcReduction="20000"/>
          </a:bodyPr>
          <a:lstStyle/>
          <a:p>
            <a:pPr marL="457200" lvl="0" indent="-331470" algn="l" rtl="0">
              <a:lnSpc>
                <a:spcPct val="100000"/>
              </a:lnSpc>
              <a:spcBef>
                <a:spcPts val="1200"/>
              </a:spcBef>
              <a:spcAft>
                <a:spcPts val="0"/>
              </a:spcAft>
              <a:buClr>
                <a:srgbClr val="1A314B"/>
              </a:buClr>
              <a:buSzPct val="68067"/>
              <a:buChar char="✧"/>
            </a:pPr>
            <a:r>
              <a:rPr lang="en-US" b="1">
                <a:solidFill>
                  <a:schemeClr val="dk1"/>
                </a:solidFill>
              </a:rPr>
              <a:t>Vaped (oil, wax, plant bud or via a vaping pen)</a:t>
            </a:r>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Smoked (weed, hashish, or bud)</a:t>
            </a:r>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Oral (tincture, liquids, capsule, lozenge, edibles (e.g. candy, chocolate, baked goods)</a:t>
            </a:r>
            <a:endParaRPr/>
          </a:p>
          <a:p>
            <a:pPr marL="457200" lvl="0" indent="-228600" algn="l" rtl="0">
              <a:lnSpc>
                <a:spcPct val="100000"/>
              </a:lnSpc>
              <a:spcBef>
                <a:spcPts val="1200"/>
              </a:spcBef>
              <a:spcAft>
                <a:spcPts val="0"/>
              </a:spcAft>
              <a:buClr>
                <a:srgbClr val="1A314B"/>
              </a:buClr>
              <a:buSzPct val="68067"/>
              <a:buNone/>
            </a:pPr>
            <a:endParaRPr b="1">
              <a:solidFill>
                <a:schemeClr val="dk1"/>
              </a:solidFill>
            </a:endParaRPr>
          </a:p>
          <a:p>
            <a:pPr marL="457200" lvl="0" indent="-228600" algn="l" rtl="0">
              <a:lnSpc>
                <a:spcPct val="100000"/>
              </a:lnSpc>
              <a:spcBef>
                <a:spcPts val="1200"/>
              </a:spcBef>
              <a:spcAft>
                <a:spcPts val="0"/>
              </a:spcAft>
              <a:buClr>
                <a:srgbClr val="1A314B"/>
              </a:buClr>
              <a:buSzPct val="68067"/>
              <a:buNone/>
            </a:pPr>
            <a:endParaRPr b="1">
              <a:solidFill>
                <a:schemeClr val="dk1"/>
              </a:solidFill>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Concentrates (oils/wax) 50-90%</a:t>
            </a:r>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Edibles 30-50%</a:t>
            </a:r>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Bud 10-25%</a:t>
            </a:r>
            <a:endParaRPr/>
          </a:p>
          <a:p>
            <a:pPr marL="457200" lvl="0" indent="-331470" algn="l" rtl="0">
              <a:lnSpc>
                <a:spcPct val="100000"/>
              </a:lnSpc>
              <a:spcBef>
                <a:spcPts val="1200"/>
              </a:spcBef>
              <a:spcAft>
                <a:spcPts val="0"/>
              </a:spcAft>
              <a:buClr>
                <a:srgbClr val="1A314B"/>
              </a:buClr>
              <a:buSzPct val="68067"/>
              <a:buChar char="✧"/>
            </a:pPr>
            <a:r>
              <a:rPr lang="en-US" b="1">
                <a:solidFill>
                  <a:schemeClr val="dk1"/>
                </a:solidFill>
              </a:rPr>
              <a:t>Plant 5-15%</a:t>
            </a:r>
            <a:endParaRPr/>
          </a:p>
          <a:p>
            <a:pPr marL="457200" lvl="0" indent="-228600" algn="l" rtl="0">
              <a:lnSpc>
                <a:spcPct val="100000"/>
              </a:lnSpc>
              <a:spcBef>
                <a:spcPts val="1200"/>
              </a:spcBef>
              <a:spcAft>
                <a:spcPts val="0"/>
              </a:spcAft>
              <a:buSzPct val="68067"/>
              <a:buNone/>
            </a:pPr>
            <a:endParaRPr/>
          </a:p>
        </p:txBody>
      </p:sp>
      <p:sp>
        <p:nvSpPr>
          <p:cNvPr id="268" name="Google Shape;268;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pic>
        <p:nvPicPr>
          <p:cNvPr id="269" name="Google Shape;269;p48"/>
          <p:cNvPicPr preferRelativeResize="0"/>
          <p:nvPr/>
        </p:nvPicPr>
        <p:blipFill rotWithShape="1">
          <a:blip r:embed="rId3">
            <a:alphaModFix/>
          </a:blip>
          <a:srcRect/>
          <a:stretch/>
        </p:blipFill>
        <p:spPr>
          <a:xfrm>
            <a:off x="6386308" y="3429000"/>
            <a:ext cx="2571750" cy="2571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a:t>Type of Past Month Marijuana Use: Among Past Month Marijuana Users Aged 12 or Older; 2024</a:t>
            </a:r>
            <a:endParaRPr/>
          </a:p>
        </p:txBody>
      </p:sp>
      <p:sp>
        <p:nvSpPr>
          <p:cNvPr id="276" name="Google Shape;27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277" name="Google Shape;277;p49" descr="Figure 12. Click link below to access long description."/>
          <p:cNvPicPr preferRelativeResize="0"/>
          <p:nvPr/>
        </p:nvPicPr>
        <p:blipFill rotWithShape="1">
          <a:blip r:embed="rId3">
            <a:alphaModFix/>
          </a:blip>
          <a:srcRect/>
          <a:stretch/>
        </p:blipFill>
        <p:spPr>
          <a:xfrm>
            <a:off x="1381125" y="1706905"/>
            <a:ext cx="6238875" cy="4391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0"/>
          <p:cNvSpPr txBox="1">
            <a:spLocks noGrp="1"/>
          </p:cNvSpPr>
          <p:nvPr>
            <p:ph type="title"/>
          </p:nvPr>
        </p:nvSpPr>
        <p:spPr>
          <a:xfrm>
            <a:off x="0" y="1"/>
            <a:ext cx="9144000" cy="1368774"/>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600">
                <a:solidFill>
                  <a:schemeClr val="lt1"/>
                </a:solidFill>
                <a:latin typeface="Calibri"/>
                <a:ea typeface="Calibri"/>
                <a:cs typeface="Calibri"/>
                <a:sym typeface="Calibri"/>
              </a:rPr>
              <a:t>Smoking</a:t>
            </a:r>
            <a:endParaRPr>
              <a:solidFill>
                <a:schemeClr val="lt1"/>
              </a:solidFill>
            </a:endParaRPr>
          </a:p>
        </p:txBody>
      </p:sp>
      <p:sp>
        <p:nvSpPr>
          <p:cNvPr id="283" name="Google Shape;283;p50"/>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Pipe - tube w/ bowl to draw smoke into mouth</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Calibri"/>
              <a:ea typeface="Calibri"/>
              <a:cs typeface="Calibri"/>
              <a:sym typeface="Calibri"/>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Rolling paper (joint)            </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Calibri"/>
              <a:ea typeface="Calibri"/>
              <a:cs typeface="Calibri"/>
              <a:sym typeface="Calibri"/>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Blunt – hollowed cigar w/ CB inside</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Calibri"/>
              <a:ea typeface="Calibri"/>
              <a:cs typeface="Calibri"/>
              <a:sym typeface="Calibri"/>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Bong or bubbler – pipe w/ water in bowl</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Calibri"/>
              <a:ea typeface="Calibri"/>
              <a:cs typeface="Calibri"/>
              <a:sym typeface="Calibri"/>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Hookah - pipe w/ flexible tube drawing smoke via H</a:t>
            </a:r>
            <a:r>
              <a:rPr lang="en-US" sz="2100" baseline="-25000">
                <a:solidFill>
                  <a:schemeClr val="dk1"/>
                </a:solidFill>
                <a:latin typeface="Calibri"/>
                <a:ea typeface="Calibri"/>
                <a:cs typeface="Calibri"/>
                <a:sym typeface="Calibri"/>
              </a:rPr>
              <a:t>2</a:t>
            </a:r>
            <a:r>
              <a:rPr lang="en-US" sz="2100">
                <a:solidFill>
                  <a:schemeClr val="dk1"/>
                </a:solidFill>
                <a:latin typeface="Calibri"/>
                <a:ea typeface="Calibri"/>
                <a:cs typeface="Calibri"/>
                <a:sym typeface="Calibri"/>
              </a:rPr>
              <a:t>0</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Calibri"/>
              <a:ea typeface="Calibri"/>
              <a:cs typeface="Calibri"/>
              <a:sym typeface="Calibri"/>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Calibri"/>
                <a:ea typeface="Calibri"/>
                <a:cs typeface="Calibri"/>
                <a:sym typeface="Calibri"/>
              </a:rPr>
              <a:t>Standard “dose” is 1 mg THC             </a:t>
            </a:r>
            <a:endParaRPr/>
          </a:p>
          <a:p>
            <a:pPr marL="457200" lvl="0" indent="-228600" algn="l" rtl="0">
              <a:lnSpc>
                <a:spcPct val="100000"/>
              </a:lnSpc>
              <a:spcBef>
                <a:spcPts val="1200"/>
              </a:spcBef>
              <a:spcAft>
                <a:spcPts val="0"/>
              </a:spcAft>
              <a:buSzPts val="162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1"/>
          <p:cNvSpPr txBox="1">
            <a:spLocks noGrp="1"/>
          </p:cNvSpPr>
          <p:nvPr>
            <p:ph type="title"/>
          </p:nvPr>
        </p:nvSpPr>
        <p:spPr>
          <a:xfrm>
            <a:off x="0" y="1"/>
            <a:ext cx="9144000" cy="1440366"/>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600">
                <a:solidFill>
                  <a:schemeClr val="lt1"/>
                </a:solidFill>
                <a:latin typeface="Calibri"/>
                <a:ea typeface="Calibri"/>
                <a:cs typeface="Calibri"/>
                <a:sym typeface="Calibri"/>
              </a:rPr>
              <a:t>Hashish</a:t>
            </a:r>
            <a:endParaRPr>
              <a:solidFill>
                <a:schemeClr val="lt1"/>
              </a:solidFill>
            </a:endParaRPr>
          </a:p>
        </p:txBody>
      </p:sp>
      <p:sp>
        <p:nvSpPr>
          <p:cNvPr id="289" name="Google Shape;289;p51"/>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Arial"/>
                <a:ea typeface="Arial"/>
                <a:cs typeface="Arial"/>
                <a:sym typeface="Arial"/>
              </a:rPr>
              <a:t>CB plant extract w/ concentrated THC </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Arial"/>
              <a:ea typeface="Arial"/>
              <a:cs typeface="Arial"/>
              <a:sym typeface="Arial"/>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Arial"/>
                <a:ea typeface="Arial"/>
                <a:cs typeface="Arial"/>
                <a:sym typeface="Arial"/>
              </a:rPr>
              <a:t>Forms psychoactive resins</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Arial"/>
              <a:ea typeface="Arial"/>
              <a:cs typeface="Arial"/>
              <a:sym typeface="Arial"/>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Arial"/>
                <a:ea typeface="Arial"/>
                <a:cs typeface="Arial"/>
                <a:sym typeface="Arial"/>
              </a:rPr>
              <a:t>Usually smoked in a pipe</a:t>
            </a:r>
            <a:endParaRPr/>
          </a:p>
          <a:p>
            <a:pPr marL="0" lvl="0" indent="0" algn="l" rtl="0">
              <a:lnSpc>
                <a:spcPct val="90000"/>
              </a:lnSpc>
              <a:spcBef>
                <a:spcPts val="563"/>
              </a:spcBef>
              <a:spcAft>
                <a:spcPts val="0"/>
              </a:spcAft>
              <a:buClr>
                <a:schemeClr val="dk1"/>
              </a:buClr>
              <a:buSzPts val="2100"/>
              <a:buNone/>
            </a:pPr>
            <a:endParaRPr sz="2100">
              <a:solidFill>
                <a:schemeClr val="dk1"/>
              </a:solidFill>
              <a:latin typeface="Arial"/>
              <a:ea typeface="Arial"/>
              <a:cs typeface="Arial"/>
              <a:sym typeface="Arial"/>
            </a:endParaRPr>
          </a:p>
          <a:p>
            <a:pPr marL="342900" lvl="0" indent="-342900" algn="l" rtl="0">
              <a:lnSpc>
                <a:spcPct val="90000"/>
              </a:lnSpc>
              <a:spcBef>
                <a:spcPts val="563"/>
              </a:spcBef>
              <a:spcAft>
                <a:spcPts val="0"/>
              </a:spcAft>
              <a:buClr>
                <a:schemeClr val="dk1"/>
              </a:buClr>
              <a:buSzPts val="2100"/>
              <a:buChar char="✧"/>
            </a:pPr>
            <a:r>
              <a:rPr lang="en-US" sz="2100">
                <a:solidFill>
                  <a:schemeClr val="dk1"/>
                </a:solidFill>
                <a:latin typeface="Arial"/>
                <a:ea typeface="Arial"/>
                <a:cs typeface="Arial"/>
                <a:sym typeface="Arial"/>
              </a:rPr>
              <a:t>Standard “dose” is 10 mg THC</a:t>
            </a:r>
            <a:endParaRPr/>
          </a:p>
          <a:p>
            <a:pPr marL="457200" lvl="0" indent="-228600" algn="l" rtl="0">
              <a:lnSpc>
                <a:spcPct val="100000"/>
              </a:lnSpc>
              <a:spcBef>
                <a:spcPts val="1200"/>
              </a:spcBef>
              <a:spcAft>
                <a:spcPts val="0"/>
              </a:spcAft>
              <a:buSzPts val="1620"/>
              <a:buNone/>
            </a:pPr>
            <a:endParaRPr/>
          </a:p>
        </p:txBody>
      </p:sp>
      <p:pic>
        <p:nvPicPr>
          <p:cNvPr id="290" name="Google Shape;290;p51" descr="Hashish Effects: What You Need to Know | Banyan Treatment Centers"/>
          <p:cNvPicPr preferRelativeResize="0"/>
          <p:nvPr/>
        </p:nvPicPr>
        <p:blipFill rotWithShape="1">
          <a:blip r:embed="rId3">
            <a:alphaModFix/>
          </a:blip>
          <a:srcRect/>
          <a:stretch/>
        </p:blipFill>
        <p:spPr>
          <a:xfrm>
            <a:off x="5402533" y="3127248"/>
            <a:ext cx="3290411" cy="124082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2"/>
          <p:cNvSpPr txBox="1">
            <a:spLocks noGrp="1"/>
          </p:cNvSpPr>
          <p:nvPr>
            <p:ph type="title"/>
          </p:nvPr>
        </p:nvSpPr>
        <p:spPr>
          <a:xfrm>
            <a:off x="0" y="1"/>
            <a:ext cx="9144000" cy="1409734"/>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000">
                <a:solidFill>
                  <a:schemeClr val="lt1"/>
                </a:solidFill>
              </a:rPr>
              <a:t>Edibles</a:t>
            </a:r>
            <a:endParaRPr>
              <a:solidFill>
                <a:schemeClr val="lt1"/>
              </a:solidFill>
            </a:endParaRPr>
          </a:p>
        </p:txBody>
      </p:sp>
      <p:sp>
        <p:nvSpPr>
          <p:cNvPr id="296" name="Google Shape;296;p5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2400">
                <a:solidFill>
                  <a:schemeClr val="dk1"/>
                </a:solidFill>
              </a:rPr>
              <a:t>Examples: cookies, brownies, candies</a:t>
            </a:r>
            <a:endParaRPr/>
          </a:p>
          <a:p>
            <a:pPr marL="457200" lvl="0" indent="-228600" algn="l" rtl="0">
              <a:lnSpc>
                <a:spcPct val="100000"/>
              </a:lnSpc>
              <a:spcBef>
                <a:spcPts val="1200"/>
              </a:spcBef>
              <a:spcAft>
                <a:spcPts val="0"/>
              </a:spcAft>
              <a:buSzPts val="1620"/>
              <a:buNone/>
            </a:pPr>
            <a:endParaRPr sz="2400">
              <a:solidFill>
                <a:schemeClr val="dk1"/>
              </a:solidFill>
            </a:endParaRPr>
          </a:p>
          <a:p>
            <a:pPr marL="457200" lvl="0" indent="-228600" algn="l" rtl="0">
              <a:lnSpc>
                <a:spcPct val="100000"/>
              </a:lnSpc>
              <a:spcBef>
                <a:spcPts val="1200"/>
              </a:spcBef>
              <a:spcAft>
                <a:spcPts val="0"/>
              </a:spcAft>
              <a:buSzPts val="1620"/>
              <a:buNone/>
            </a:pPr>
            <a:endParaRPr sz="2400">
              <a:solidFill>
                <a:schemeClr val="dk1"/>
              </a:solidFill>
            </a:endParaRPr>
          </a:p>
          <a:p>
            <a:pPr marL="457200" lvl="0" indent="-331470" algn="l" rtl="0">
              <a:lnSpc>
                <a:spcPct val="100000"/>
              </a:lnSpc>
              <a:spcBef>
                <a:spcPts val="1200"/>
              </a:spcBef>
              <a:spcAft>
                <a:spcPts val="0"/>
              </a:spcAft>
              <a:buSzPts val="1620"/>
              <a:buChar char="✧"/>
            </a:pPr>
            <a:r>
              <a:rPr lang="en-US" sz="2400">
                <a:solidFill>
                  <a:schemeClr val="dk1"/>
                </a:solidFill>
              </a:rPr>
              <a:t>Concentrated hash oil w/ high THC           </a:t>
            </a:r>
            <a:endParaRPr/>
          </a:p>
          <a:p>
            <a:pPr marL="457200" lvl="0" indent="-228600" algn="l" rtl="0">
              <a:lnSpc>
                <a:spcPct val="100000"/>
              </a:lnSpc>
              <a:spcBef>
                <a:spcPts val="1200"/>
              </a:spcBef>
              <a:spcAft>
                <a:spcPts val="0"/>
              </a:spcAft>
              <a:buSzPts val="1620"/>
              <a:buNone/>
            </a:pPr>
            <a:endParaRPr sz="2400">
              <a:solidFill>
                <a:schemeClr val="dk1"/>
              </a:solidFill>
            </a:endParaRPr>
          </a:p>
          <a:p>
            <a:pPr marL="457200" lvl="0" indent="-228600" algn="l" rtl="0">
              <a:lnSpc>
                <a:spcPct val="100000"/>
              </a:lnSpc>
              <a:spcBef>
                <a:spcPts val="1200"/>
              </a:spcBef>
              <a:spcAft>
                <a:spcPts val="0"/>
              </a:spcAft>
              <a:buSzPts val="1620"/>
              <a:buNone/>
            </a:pPr>
            <a:endParaRPr sz="2400">
              <a:solidFill>
                <a:schemeClr val="dk1"/>
              </a:solidFill>
            </a:endParaRPr>
          </a:p>
          <a:p>
            <a:pPr marL="457200" lvl="0" indent="-331470" algn="l" rtl="0">
              <a:lnSpc>
                <a:spcPct val="100000"/>
              </a:lnSpc>
              <a:spcBef>
                <a:spcPts val="1200"/>
              </a:spcBef>
              <a:spcAft>
                <a:spcPts val="0"/>
              </a:spcAft>
              <a:buSzPts val="1620"/>
              <a:buChar char="✧"/>
            </a:pPr>
            <a:r>
              <a:rPr lang="en-US" sz="2400">
                <a:solidFill>
                  <a:schemeClr val="dk1"/>
                </a:solidFill>
              </a:rPr>
              <a:t>Standard “dose” 10 mg THC</a:t>
            </a:r>
            <a:endParaRPr/>
          </a:p>
          <a:p>
            <a:pPr marL="457200" lvl="0" indent="-228600" algn="l" rtl="0">
              <a:lnSpc>
                <a:spcPct val="100000"/>
              </a:lnSpc>
              <a:spcBef>
                <a:spcPts val="1200"/>
              </a:spcBef>
              <a:spcAft>
                <a:spcPts val="0"/>
              </a:spcAft>
              <a:buSzPts val="1620"/>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3"/>
          <p:cNvSpPr txBox="1">
            <a:spLocks noGrp="1"/>
          </p:cNvSpPr>
          <p:nvPr>
            <p:ph type="title"/>
          </p:nvPr>
        </p:nvSpPr>
        <p:spPr>
          <a:xfrm>
            <a:off x="0" y="0"/>
            <a:ext cx="9036844" cy="1187450"/>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600">
                <a:solidFill>
                  <a:schemeClr val="lt1"/>
                </a:solidFill>
                <a:latin typeface="Calibri"/>
                <a:ea typeface="Calibri"/>
                <a:cs typeface="Calibri"/>
                <a:sym typeface="Calibri"/>
              </a:rPr>
              <a:t>Concentrates</a:t>
            </a:r>
            <a:endParaRPr>
              <a:solidFill>
                <a:schemeClr val="lt1"/>
              </a:solidFill>
            </a:endParaRPr>
          </a:p>
        </p:txBody>
      </p:sp>
      <p:sp>
        <p:nvSpPr>
          <p:cNvPr id="302" name="Google Shape;302;p53"/>
          <p:cNvSpPr txBox="1">
            <a:spLocks noGrp="1"/>
          </p:cNvSpPr>
          <p:nvPr>
            <p:ph type="body" idx="1"/>
          </p:nvPr>
        </p:nvSpPr>
        <p:spPr>
          <a:xfrm>
            <a:off x="514350" y="2107407"/>
            <a:ext cx="4057650" cy="3413857"/>
          </a:xfrm>
          <a:prstGeom prst="rect">
            <a:avLst/>
          </a:prstGeom>
          <a:noFill/>
          <a:ln>
            <a:noFill/>
          </a:ln>
        </p:spPr>
        <p:txBody>
          <a:bodyPr spcFirstLastPara="1" wrap="square" lIns="91425" tIns="45700" rIns="91425" bIns="45700" anchor="t" anchorCtr="0">
            <a:normAutofit fontScale="70000" lnSpcReduction="20000"/>
          </a:bodyPr>
          <a:lstStyle/>
          <a:p>
            <a:pPr marL="457200" lvl="0" indent="-457200" algn="l" rtl="0">
              <a:lnSpc>
                <a:spcPct val="90000"/>
              </a:lnSpc>
              <a:spcBef>
                <a:spcPts val="563"/>
              </a:spcBef>
              <a:spcAft>
                <a:spcPts val="0"/>
              </a:spcAft>
              <a:buClr>
                <a:schemeClr val="dk1"/>
              </a:buClr>
              <a:buSzPct val="100000"/>
              <a:buChar char="✧"/>
            </a:pPr>
            <a:r>
              <a:rPr lang="en-US" sz="2700">
                <a:solidFill>
                  <a:schemeClr val="dk1"/>
                </a:solidFill>
                <a:latin typeface="Calibri"/>
                <a:ea typeface="Calibri"/>
                <a:cs typeface="Calibri"/>
                <a:sym typeface="Calibri"/>
              </a:rPr>
              <a:t>Ex. Earwax/wax, dabs, shatter, honeycomb</a:t>
            </a:r>
            <a:endParaRPr/>
          </a:p>
          <a:p>
            <a:pPr marL="0" lvl="0" indent="0" algn="l" rtl="0">
              <a:lnSpc>
                <a:spcPct val="90000"/>
              </a:lnSpc>
              <a:spcBef>
                <a:spcPts val="563"/>
              </a:spcBef>
              <a:spcAft>
                <a:spcPts val="0"/>
              </a:spcAft>
              <a:buClr>
                <a:schemeClr val="dk1"/>
              </a:buClr>
              <a:buSzPct val="100000"/>
              <a:buNone/>
            </a:pPr>
            <a:endParaRPr sz="2700">
              <a:solidFill>
                <a:schemeClr val="dk1"/>
              </a:solidFill>
              <a:latin typeface="Calibri"/>
              <a:ea typeface="Calibri"/>
              <a:cs typeface="Calibri"/>
              <a:sym typeface="Calibri"/>
            </a:endParaRPr>
          </a:p>
          <a:p>
            <a:pPr marL="457200" lvl="0" indent="-457200" algn="l" rtl="0">
              <a:lnSpc>
                <a:spcPct val="90000"/>
              </a:lnSpc>
              <a:spcBef>
                <a:spcPts val="563"/>
              </a:spcBef>
              <a:spcAft>
                <a:spcPts val="0"/>
              </a:spcAft>
              <a:buClr>
                <a:schemeClr val="dk1"/>
              </a:buClr>
              <a:buSzPct val="100000"/>
              <a:buChar char="✧"/>
            </a:pPr>
            <a:r>
              <a:rPr lang="en-US" sz="2700">
                <a:solidFill>
                  <a:schemeClr val="dk1"/>
                </a:solidFill>
                <a:latin typeface="Calibri"/>
                <a:ea typeface="Calibri"/>
                <a:cs typeface="Calibri"/>
                <a:sym typeface="Calibri"/>
              </a:rPr>
              <a:t>Dabs: high-grade hash </a:t>
            </a:r>
            <a:endParaRPr/>
          </a:p>
          <a:p>
            <a:pPr marL="0" lvl="0" indent="0" algn="l" rtl="0">
              <a:lnSpc>
                <a:spcPct val="90000"/>
              </a:lnSpc>
              <a:spcBef>
                <a:spcPts val="563"/>
              </a:spcBef>
              <a:spcAft>
                <a:spcPts val="0"/>
              </a:spcAft>
              <a:buClr>
                <a:schemeClr val="dk1"/>
              </a:buClr>
              <a:buSzPct val="100000"/>
              <a:buNone/>
            </a:pPr>
            <a:endParaRPr sz="2700">
              <a:solidFill>
                <a:schemeClr val="dk1"/>
              </a:solidFill>
              <a:latin typeface="Calibri"/>
              <a:ea typeface="Calibri"/>
              <a:cs typeface="Calibri"/>
              <a:sym typeface="Calibri"/>
            </a:endParaRPr>
          </a:p>
          <a:p>
            <a:pPr marL="457200" lvl="0" indent="-457200" algn="l" rtl="0">
              <a:lnSpc>
                <a:spcPct val="90000"/>
              </a:lnSpc>
              <a:spcBef>
                <a:spcPts val="563"/>
              </a:spcBef>
              <a:spcAft>
                <a:spcPts val="0"/>
              </a:spcAft>
              <a:buClr>
                <a:schemeClr val="dk1"/>
              </a:buClr>
              <a:buSzPct val="100000"/>
              <a:buChar char="✧"/>
            </a:pPr>
            <a:r>
              <a:rPr lang="en-US" sz="2700">
                <a:solidFill>
                  <a:schemeClr val="dk1"/>
                </a:solidFill>
                <a:latin typeface="Calibri"/>
                <a:ea typeface="Calibri"/>
                <a:cs typeface="Calibri"/>
                <a:sym typeface="Calibri"/>
              </a:rPr>
              <a:t>Wax: soft, opaque oils</a:t>
            </a:r>
            <a:endParaRPr/>
          </a:p>
          <a:p>
            <a:pPr marL="0" lvl="0" indent="0" algn="l" rtl="0">
              <a:lnSpc>
                <a:spcPct val="90000"/>
              </a:lnSpc>
              <a:spcBef>
                <a:spcPts val="563"/>
              </a:spcBef>
              <a:spcAft>
                <a:spcPts val="0"/>
              </a:spcAft>
              <a:buClr>
                <a:schemeClr val="dk1"/>
              </a:buClr>
              <a:buSzPct val="100000"/>
              <a:buNone/>
            </a:pPr>
            <a:endParaRPr sz="2700">
              <a:solidFill>
                <a:schemeClr val="dk1"/>
              </a:solidFill>
              <a:latin typeface="Calibri"/>
              <a:ea typeface="Calibri"/>
              <a:cs typeface="Calibri"/>
              <a:sym typeface="Calibri"/>
            </a:endParaRPr>
          </a:p>
          <a:p>
            <a:pPr marL="457200" lvl="0" indent="-457200" algn="l" rtl="0">
              <a:lnSpc>
                <a:spcPct val="90000"/>
              </a:lnSpc>
              <a:spcBef>
                <a:spcPts val="563"/>
              </a:spcBef>
              <a:spcAft>
                <a:spcPts val="0"/>
              </a:spcAft>
              <a:buClr>
                <a:schemeClr val="dk1"/>
              </a:buClr>
              <a:buSzPct val="100000"/>
              <a:buChar char="✧"/>
            </a:pPr>
            <a:r>
              <a:rPr lang="en-US" sz="2700">
                <a:solidFill>
                  <a:schemeClr val="dk1"/>
                </a:solidFill>
                <a:latin typeface="Calibri"/>
                <a:ea typeface="Calibri"/>
                <a:cs typeface="Calibri"/>
                <a:sym typeface="Calibri"/>
              </a:rPr>
              <a:t>Extraction from CB via solvents (e.g. butane, BHO = butane hash oil)</a:t>
            </a:r>
            <a:endParaRPr/>
          </a:p>
          <a:p>
            <a:pPr marL="0" lvl="0" indent="0" algn="l" rtl="0">
              <a:lnSpc>
                <a:spcPct val="90000"/>
              </a:lnSpc>
              <a:spcBef>
                <a:spcPts val="563"/>
              </a:spcBef>
              <a:spcAft>
                <a:spcPts val="0"/>
              </a:spcAft>
              <a:buClr>
                <a:schemeClr val="dk1"/>
              </a:buClr>
              <a:buSzPct val="100000"/>
              <a:buNone/>
            </a:pPr>
            <a:endParaRPr sz="2700">
              <a:solidFill>
                <a:schemeClr val="dk1"/>
              </a:solidFill>
              <a:latin typeface="Calibri"/>
              <a:ea typeface="Calibri"/>
              <a:cs typeface="Calibri"/>
              <a:sym typeface="Calibri"/>
            </a:endParaRPr>
          </a:p>
          <a:p>
            <a:pPr marL="457200" lvl="0" indent="-457200" algn="l" rtl="0">
              <a:lnSpc>
                <a:spcPct val="90000"/>
              </a:lnSpc>
              <a:spcBef>
                <a:spcPts val="563"/>
              </a:spcBef>
              <a:spcAft>
                <a:spcPts val="0"/>
              </a:spcAft>
              <a:buClr>
                <a:schemeClr val="dk1"/>
              </a:buClr>
              <a:buSzPct val="100000"/>
              <a:buChar char="✧"/>
            </a:pPr>
            <a:r>
              <a:rPr lang="en-US" sz="2700">
                <a:solidFill>
                  <a:schemeClr val="dk1"/>
                </a:solidFill>
                <a:latin typeface="Calibri"/>
                <a:ea typeface="Calibri"/>
                <a:cs typeface="Calibri"/>
                <a:sym typeface="Calibri"/>
              </a:rPr>
              <a:t>Standard “dose” is 40 mg THC</a:t>
            </a:r>
            <a:endParaRPr/>
          </a:p>
          <a:p>
            <a:pPr marL="457200" lvl="0" indent="-228600" algn="l" rtl="0">
              <a:lnSpc>
                <a:spcPct val="100000"/>
              </a:lnSpc>
              <a:spcBef>
                <a:spcPts val="1200"/>
              </a:spcBef>
              <a:spcAft>
                <a:spcPts val="0"/>
              </a:spcAft>
              <a:buSzPct val="82653"/>
              <a:buNone/>
            </a:pPr>
            <a:endParaRPr/>
          </a:p>
        </p:txBody>
      </p:sp>
      <p:pic>
        <p:nvPicPr>
          <p:cNvPr id="303" name="Google Shape;303;p53" descr="Cannabis 101 : Types of Cannabis Concentrate — NuWu Cannabis"/>
          <p:cNvPicPr preferRelativeResize="0"/>
          <p:nvPr/>
        </p:nvPicPr>
        <p:blipFill rotWithShape="1">
          <a:blip r:embed="rId3">
            <a:alphaModFix/>
          </a:blip>
          <a:srcRect/>
          <a:stretch/>
        </p:blipFill>
        <p:spPr>
          <a:xfrm>
            <a:off x="4653178" y="2429090"/>
            <a:ext cx="4490822" cy="25764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0" y="0"/>
            <a:ext cx="9144000" cy="1352550"/>
          </a:xfrm>
          <a:prstGeom prst="rect">
            <a:avLst/>
          </a:prstGeom>
          <a:solidFill>
            <a:schemeClr val="dk2"/>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100"/>
              <a:buNone/>
            </a:pPr>
            <a:r>
              <a:rPr lang="en-US" sz="4000"/>
              <a:t>Shatter</a:t>
            </a:r>
            <a:endParaRPr/>
          </a:p>
        </p:txBody>
      </p:sp>
      <p:sp>
        <p:nvSpPr>
          <p:cNvPr id="309" name="Google Shape;309;p54"/>
          <p:cNvSpPr txBox="1">
            <a:spLocks noGrp="1"/>
          </p:cNvSpPr>
          <p:nvPr>
            <p:ph type="body" idx="1"/>
          </p:nvPr>
        </p:nvSpPr>
        <p:spPr>
          <a:xfrm>
            <a:off x="4572000" y="1945361"/>
            <a:ext cx="4714875" cy="4042507"/>
          </a:xfrm>
          <a:prstGeom prst="rect">
            <a:avLst/>
          </a:prstGeom>
          <a:noFill/>
          <a:ln>
            <a:noFill/>
          </a:ln>
        </p:spPr>
        <p:txBody>
          <a:bodyPr spcFirstLastPara="1" wrap="square" lIns="91425" tIns="45700" rIns="91425" bIns="45700" anchor="ctr" anchorCtr="0">
            <a:normAutofit fontScale="77500" lnSpcReduction="20000"/>
          </a:bodyPr>
          <a:lstStyle/>
          <a:p>
            <a:pPr marL="457200" lvl="0" indent="-388620" algn="l" rtl="0">
              <a:lnSpc>
                <a:spcPct val="100000"/>
              </a:lnSpc>
              <a:spcBef>
                <a:spcPts val="1200"/>
              </a:spcBef>
              <a:spcAft>
                <a:spcPts val="0"/>
              </a:spcAft>
              <a:buSzPct val="116129"/>
              <a:buChar char="✧"/>
            </a:pPr>
            <a:r>
              <a:rPr lang="en-US">
                <a:solidFill>
                  <a:schemeClr val="dk1"/>
                </a:solidFill>
                <a:latin typeface="Roboto"/>
                <a:ea typeface="Roboto"/>
                <a:cs typeface="Roboto"/>
                <a:sym typeface="Roboto"/>
              </a:rPr>
              <a:t>C</a:t>
            </a:r>
            <a:r>
              <a:rPr lang="en-US" b="0" i="0">
                <a:solidFill>
                  <a:schemeClr val="dk1"/>
                </a:solidFill>
                <a:latin typeface="Roboto"/>
                <a:ea typeface="Roboto"/>
                <a:cs typeface="Roboto"/>
                <a:sym typeface="Roboto"/>
              </a:rPr>
              <a:t>annabis concentrate that is named for its hard, glass-like consistency that tends to crack, or shatter, when broken apart. </a:t>
            </a:r>
            <a:endParaRPr/>
          </a:p>
          <a:p>
            <a:pPr marL="457200" lvl="0" indent="-388620" algn="l" rtl="0">
              <a:lnSpc>
                <a:spcPct val="100000"/>
              </a:lnSpc>
              <a:spcBef>
                <a:spcPts val="1200"/>
              </a:spcBef>
              <a:spcAft>
                <a:spcPts val="0"/>
              </a:spcAft>
              <a:buSzPct val="116129"/>
              <a:buChar char="✧"/>
            </a:pPr>
            <a:r>
              <a:rPr lang="en-US" b="0" i="0">
                <a:solidFill>
                  <a:schemeClr val="dk1"/>
                </a:solidFill>
                <a:latin typeface="Roboto"/>
                <a:ea typeface="Roboto"/>
                <a:cs typeface="Roboto"/>
                <a:sym typeface="Roboto"/>
              </a:rPr>
              <a:t> Gold or amber in color</a:t>
            </a:r>
            <a:endParaRPr/>
          </a:p>
          <a:p>
            <a:pPr marL="457200" lvl="0" indent="-388620" algn="l" rtl="0">
              <a:lnSpc>
                <a:spcPct val="100000"/>
              </a:lnSpc>
              <a:spcBef>
                <a:spcPts val="1200"/>
              </a:spcBef>
              <a:spcAft>
                <a:spcPts val="0"/>
              </a:spcAft>
              <a:buSzPct val="116129"/>
              <a:buChar char="✧"/>
            </a:pPr>
            <a:r>
              <a:rPr lang="en-US" b="0" i="0">
                <a:solidFill>
                  <a:schemeClr val="dk1"/>
                </a:solidFill>
                <a:latin typeface="Roboto"/>
                <a:ea typeface="Roboto"/>
                <a:cs typeface="Roboto"/>
                <a:sym typeface="Roboto"/>
              </a:rPr>
              <a:t>Shatter is usually dabbed, a method of consumption that involves flash vaporization off of a specialized water pipe called a dab rig or a vap pen via heating</a:t>
            </a:r>
            <a:endParaRPr/>
          </a:p>
          <a:p>
            <a:pPr marL="457200" lvl="0" indent="-388620" algn="l" rtl="0">
              <a:lnSpc>
                <a:spcPct val="100000"/>
              </a:lnSpc>
              <a:spcBef>
                <a:spcPts val="1200"/>
              </a:spcBef>
              <a:spcAft>
                <a:spcPts val="0"/>
              </a:spcAft>
              <a:buSzPct val="116129"/>
              <a:buChar char="✧"/>
            </a:pPr>
            <a:r>
              <a:rPr lang="en-US" b="0" i="0">
                <a:solidFill>
                  <a:schemeClr val="dk1"/>
                </a:solidFill>
                <a:latin typeface="Roboto"/>
                <a:ea typeface="Roboto"/>
                <a:cs typeface="Roboto"/>
                <a:sym typeface="Roboto"/>
              </a:rPr>
              <a:t>THC, shatter extracts may test upward of 80% to 90% THC.</a:t>
            </a:r>
            <a:endParaRPr/>
          </a:p>
          <a:p>
            <a:pPr marL="457200" lvl="0" indent="-228600" algn="l" rtl="0">
              <a:lnSpc>
                <a:spcPct val="100000"/>
              </a:lnSpc>
              <a:spcBef>
                <a:spcPts val="1200"/>
              </a:spcBef>
              <a:spcAft>
                <a:spcPts val="0"/>
              </a:spcAft>
              <a:buSzPct val="116129"/>
              <a:buNone/>
            </a:pPr>
            <a:endParaRPr/>
          </a:p>
        </p:txBody>
      </p:sp>
      <p:pic>
        <p:nvPicPr>
          <p:cNvPr id="310" name="Google Shape;310;p54" descr="Cannabis Concentrates &amp; Shatter - A Comprehensive Guide | Trulieve"/>
          <p:cNvPicPr preferRelativeResize="0"/>
          <p:nvPr/>
        </p:nvPicPr>
        <p:blipFill rotWithShape="1">
          <a:blip r:embed="rId3">
            <a:alphaModFix/>
          </a:blip>
          <a:srcRect/>
          <a:stretch/>
        </p:blipFill>
        <p:spPr>
          <a:xfrm>
            <a:off x="0" y="3102280"/>
            <a:ext cx="4429125" cy="23179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5"/>
          <p:cNvSpPr txBox="1">
            <a:spLocks noGrp="1"/>
          </p:cNvSpPr>
          <p:nvPr>
            <p:ph type="title"/>
          </p:nvPr>
        </p:nvSpPr>
        <p:spPr>
          <a:xfrm>
            <a:off x="0" y="0"/>
            <a:ext cx="9144000" cy="969771"/>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3600">
                <a:solidFill>
                  <a:schemeClr val="lt1"/>
                </a:solidFill>
                <a:latin typeface="Calibri"/>
                <a:ea typeface="Calibri"/>
                <a:cs typeface="Calibri"/>
                <a:sym typeface="Calibri"/>
              </a:rPr>
              <a:t>Onset and Length of Action</a:t>
            </a:r>
            <a:endParaRPr>
              <a:solidFill>
                <a:schemeClr val="lt1"/>
              </a:solidFill>
            </a:endParaRPr>
          </a:p>
        </p:txBody>
      </p:sp>
      <p:sp>
        <p:nvSpPr>
          <p:cNvPr id="316" name="Google Shape;316;p55"/>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563"/>
              </a:spcBef>
              <a:spcAft>
                <a:spcPts val="0"/>
              </a:spcAft>
              <a:buClr>
                <a:schemeClr val="dk1"/>
              </a:buClr>
              <a:buSzPts val="2700"/>
              <a:buChar char="✧"/>
            </a:pPr>
            <a:r>
              <a:rPr lang="en-US" sz="2700">
                <a:solidFill>
                  <a:schemeClr val="dk1"/>
                </a:solidFill>
                <a:latin typeface="Calibri"/>
                <a:ea typeface="Calibri"/>
                <a:cs typeface="Calibri"/>
                <a:sym typeface="Calibri"/>
              </a:rPr>
              <a:t>Action onset varies by route </a:t>
            </a:r>
            <a:endParaRPr/>
          </a:p>
          <a:p>
            <a:pPr marL="0" lvl="0" indent="0" algn="l" rtl="0">
              <a:lnSpc>
                <a:spcPct val="90000"/>
              </a:lnSpc>
              <a:spcBef>
                <a:spcPts val="563"/>
              </a:spcBef>
              <a:spcAft>
                <a:spcPts val="0"/>
              </a:spcAft>
              <a:buClr>
                <a:schemeClr val="dk1"/>
              </a:buClr>
              <a:buSzPts val="2700"/>
              <a:buNone/>
            </a:pPr>
            <a:r>
              <a:rPr lang="en-US" sz="2700">
                <a:solidFill>
                  <a:schemeClr val="dk1"/>
                </a:solidFill>
                <a:latin typeface="Calibri"/>
                <a:ea typeface="Calibri"/>
                <a:cs typeface="Calibri"/>
                <a:sym typeface="Calibri"/>
              </a:rPr>
              <a:t>	Smoked/Vape</a:t>
            </a:r>
            <a:endParaRPr/>
          </a:p>
          <a:p>
            <a:pPr marL="0" lvl="0" indent="0" algn="l" rtl="0">
              <a:lnSpc>
                <a:spcPct val="90000"/>
              </a:lnSpc>
              <a:spcBef>
                <a:spcPts val="563"/>
              </a:spcBef>
              <a:spcAft>
                <a:spcPts val="0"/>
              </a:spcAft>
              <a:buClr>
                <a:schemeClr val="dk1"/>
              </a:buClr>
              <a:buSzPts val="2700"/>
              <a:buNone/>
            </a:pPr>
            <a:r>
              <a:rPr lang="en-US" sz="2700">
                <a:solidFill>
                  <a:schemeClr val="dk1"/>
                </a:solidFill>
                <a:latin typeface="Calibri"/>
                <a:ea typeface="Calibri"/>
                <a:cs typeface="Calibri"/>
                <a:sym typeface="Calibri"/>
              </a:rPr>
              <a:t>		Effects w/in sec</a:t>
            </a:r>
            <a:endParaRPr/>
          </a:p>
          <a:p>
            <a:pPr marL="0" lvl="0" indent="0" algn="l" rtl="0">
              <a:lnSpc>
                <a:spcPct val="90000"/>
              </a:lnSpc>
              <a:spcBef>
                <a:spcPts val="563"/>
              </a:spcBef>
              <a:spcAft>
                <a:spcPts val="0"/>
              </a:spcAft>
              <a:buClr>
                <a:schemeClr val="dk1"/>
              </a:buClr>
              <a:buSzPts val="2700"/>
              <a:buNone/>
            </a:pPr>
            <a:r>
              <a:rPr lang="en-US" sz="2700">
                <a:solidFill>
                  <a:schemeClr val="dk1"/>
                </a:solidFill>
                <a:latin typeface="Calibri"/>
                <a:ea typeface="Calibri"/>
                <a:cs typeface="Calibri"/>
                <a:sym typeface="Calibri"/>
              </a:rPr>
              <a:t>		Typical duration = 1-3 hrs</a:t>
            </a:r>
            <a:endParaRPr sz="2700">
              <a:solidFill>
                <a:schemeClr val="dk1"/>
              </a:solidFill>
              <a:latin typeface="Calibri"/>
              <a:ea typeface="Calibri"/>
              <a:cs typeface="Calibri"/>
              <a:sym typeface="Calibri"/>
            </a:endParaRPr>
          </a:p>
          <a:p>
            <a:pPr marL="457200" lvl="0" indent="-457200" algn="l" rtl="0">
              <a:lnSpc>
                <a:spcPct val="90000"/>
              </a:lnSpc>
              <a:spcBef>
                <a:spcPts val="563"/>
              </a:spcBef>
              <a:spcAft>
                <a:spcPts val="0"/>
              </a:spcAft>
              <a:buClr>
                <a:schemeClr val="dk1"/>
              </a:buClr>
              <a:buSzPts val="2700"/>
              <a:buChar char="✧"/>
            </a:pPr>
            <a:r>
              <a:rPr lang="en-US" sz="2700">
                <a:solidFill>
                  <a:schemeClr val="dk1"/>
                </a:solidFill>
                <a:latin typeface="Calibri"/>
                <a:ea typeface="Calibri"/>
                <a:cs typeface="Calibri"/>
                <a:sym typeface="Calibri"/>
              </a:rPr>
              <a:t>Oral</a:t>
            </a:r>
            <a:endParaRPr/>
          </a:p>
          <a:p>
            <a:pPr marL="0" lvl="0" indent="0" algn="l" rtl="0">
              <a:lnSpc>
                <a:spcPct val="90000"/>
              </a:lnSpc>
              <a:spcBef>
                <a:spcPts val="563"/>
              </a:spcBef>
              <a:spcAft>
                <a:spcPts val="0"/>
              </a:spcAft>
              <a:buClr>
                <a:schemeClr val="dk1"/>
              </a:buClr>
              <a:buSzPts val="2700"/>
              <a:buNone/>
            </a:pPr>
            <a:r>
              <a:rPr lang="en-US" sz="2700">
                <a:solidFill>
                  <a:schemeClr val="dk1"/>
                </a:solidFill>
                <a:latin typeface="Calibri"/>
                <a:ea typeface="Calibri"/>
                <a:cs typeface="Calibri"/>
                <a:sym typeface="Calibri"/>
              </a:rPr>
              <a:t>		Effects w/in 30 min-2 hrs</a:t>
            </a:r>
            <a:endParaRPr sz="27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700"/>
              <a:buNone/>
            </a:pPr>
            <a:r>
              <a:rPr lang="en-US" sz="2700">
                <a:solidFill>
                  <a:schemeClr val="dk1"/>
                </a:solidFill>
                <a:latin typeface="Calibri"/>
                <a:ea typeface="Calibri"/>
                <a:cs typeface="Calibri"/>
                <a:sym typeface="Calibri"/>
              </a:rPr>
              <a:t>		Typical duration = 4-10 hrs</a:t>
            </a:r>
            <a:endParaRPr sz="2700">
              <a:solidFill>
                <a:schemeClr val="dk1"/>
              </a:solidFill>
              <a:latin typeface="Calibri"/>
              <a:ea typeface="Calibri"/>
              <a:cs typeface="Calibri"/>
              <a:sym typeface="Calibri"/>
            </a:endParaRPr>
          </a:p>
          <a:p>
            <a:pPr marL="457200" lvl="0" indent="-228600" algn="l" rtl="0">
              <a:lnSpc>
                <a:spcPct val="100000"/>
              </a:lnSpc>
              <a:spcBef>
                <a:spcPts val="1200"/>
              </a:spcBef>
              <a:spcAft>
                <a:spcPts val="0"/>
              </a:spcAft>
              <a:buSzPts val="162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6"/>
          <p:cNvSpPr txBox="1">
            <a:spLocks noGrp="1"/>
          </p:cNvSpPr>
          <p:nvPr>
            <p:ph type="title"/>
          </p:nvPr>
        </p:nvSpPr>
        <p:spPr>
          <a:xfrm>
            <a:off x="-138147" y="0"/>
            <a:ext cx="9282147" cy="969771"/>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3600">
                <a:solidFill>
                  <a:schemeClr val="lt1"/>
                </a:solidFill>
                <a:latin typeface="Calibri"/>
                <a:ea typeface="Calibri"/>
                <a:cs typeface="Calibri"/>
                <a:sym typeface="Calibri"/>
              </a:rPr>
              <a:t>Short-Term Pleasurable Effects</a:t>
            </a:r>
            <a:r>
              <a:rPr lang="en-US" sz="2475" b="0">
                <a:solidFill>
                  <a:schemeClr val="lt1"/>
                </a:solidFill>
                <a:latin typeface="Calibri"/>
                <a:ea typeface="Calibri"/>
                <a:cs typeface="Calibri"/>
                <a:sym typeface="Calibri"/>
              </a:rPr>
              <a:t>   </a:t>
            </a:r>
            <a:endParaRPr>
              <a:solidFill>
                <a:schemeClr val="lt1"/>
              </a:solidFill>
            </a:endParaRPr>
          </a:p>
        </p:txBody>
      </p:sp>
      <p:sp>
        <p:nvSpPr>
          <p:cNvPr id="322" name="Google Shape;322;p56"/>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Euphoria </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Anxiety</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Relaxation </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Reward/enjoyment</a:t>
            </a:r>
            <a:endParaRPr/>
          </a:p>
          <a:p>
            <a:pPr marL="457200" lvl="0" indent="-228600" algn="l" rtl="0">
              <a:lnSpc>
                <a:spcPct val="100000"/>
              </a:lnSpc>
              <a:spcBef>
                <a:spcPts val="1200"/>
              </a:spcBef>
              <a:spcAft>
                <a:spcPts val="0"/>
              </a:spcAft>
              <a:buSzPts val="2520"/>
              <a:buNone/>
            </a:pPr>
            <a:endParaRPr/>
          </a:p>
        </p:txBody>
      </p:sp>
      <p:sp>
        <p:nvSpPr>
          <p:cNvPr id="323" name="Google Shape;323;p56"/>
          <p:cNvSpPr txBox="1">
            <a:spLocks noGrp="1"/>
          </p:cNvSpPr>
          <p:nvPr>
            <p:ph type="body" idx="2"/>
          </p:nvPr>
        </p:nvSpPr>
        <p:spPr>
          <a:xfrm>
            <a:off x="4648200" y="1773870"/>
            <a:ext cx="4038600" cy="43522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 Sensory perception </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Time slows down</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Brighter colors</a:t>
            </a:r>
            <a:endParaRPr/>
          </a:p>
          <a:p>
            <a:pPr marL="0" lvl="0" indent="0" algn="l" rtl="0">
              <a:lnSpc>
                <a:spcPct val="90000"/>
              </a:lnSpc>
              <a:spcBef>
                <a:spcPts val="563"/>
              </a:spcBef>
              <a:spcAft>
                <a:spcPts val="0"/>
              </a:spcAft>
              <a:buClr>
                <a:schemeClr val="dk1"/>
              </a:buClr>
              <a:buSzPts val="2400"/>
              <a:buNone/>
            </a:pPr>
            <a:endParaRPr sz="2400">
              <a:solidFill>
                <a:schemeClr val="dk1"/>
              </a:solidFill>
              <a:latin typeface="Calibri"/>
              <a:ea typeface="Calibri"/>
              <a:cs typeface="Calibri"/>
              <a:sym typeface="Calibri"/>
            </a:endParaRPr>
          </a:p>
          <a:p>
            <a:pPr marL="0" lvl="0" indent="0" algn="l" rtl="0">
              <a:lnSpc>
                <a:spcPct val="90000"/>
              </a:lnSpc>
              <a:spcBef>
                <a:spcPts val="563"/>
              </a:spcBef>
              <a:spcAft>
                <a:spcPts val="0"/>
              </a:spcAft>
              <a:buClr>
                <a:schemeClr val="dk1"/>
              </a:buClr>
              <a:buSzPts val="2400"/>
              <a:buNone/>
            </a:pPr>
            <a:r>
              <a:rPr lang="en-US" sz="2400">
                <a:solidFill>
                  <a:schemeClr val="dk1"/>
                </a:solidFill>
                <a:latin typeface="Calibri"/>
                <a:ea typeface="Calibri"/>
                <a:cs typeface="Calibri"/>
                <a:sym typeface="Calibri"/>
              </a:rPr>
              <a:t>      ∆ Shapes &amp; space </a:t>
            </a:r>
            <a:endParaRPr/>
          </a:p>
          <a:p>
            <a:pPr marL="457200" lvl="0" indent="-228600" algn="l" rtl="0">
              <a:lnSpc>
                <a:spcPct val="100000"/>
              </a:lnSpc>
              <a:spcBef>
                <a:spcPts val="1200"/>
              </a:spcBef>
              <a:spcAft>
                <a:spcPts val="0"/>
              </a:spcAft>
              <a:buSzPts val="252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5">
            <a:extLst>
              <a:ext uri="{FF2B5EF4-FFF2-40B4-BE49-F238E27FC236}">
                <a16:creationId xmlns:a16="http://schemas.microsoft.com/office/drawing/2014/main" id="{F99F1BA9-D1B7-B55F-7410-42435CCA9897}"/>
              </a:ext>
            </a:extLst>
          </p:cNvPr>
          <p:cNvPicPr>
            <a:picLocks noChangeAspect="1"/>
          </p:cNvPicPr>
          <p:nvPr/>
        </p:nvPicPr>
        <p:blipFill>
          <a:blip r:embed="rId3">
            <a:alphaModFix/>
          </a:blip>
          <a:srcRect/>
          <a:stretch>
            <a:fillRect/>
          </a:stretch>
        </p:blipFill>
        <p:spPr>
          <a:xfrm>
            <a:off x="6621783" y="1448482"/>
            <a:ext cx="2522216" cy="5135883"/>
          </a:xfrm>
          <a:prstGeom prst="rect">
            <a:avLst/>
          </a:prstGeom>
          <a:noFill/>
          <a:ln cap="flat">
            <a:noFill/>
          </a:ln>
        </p:spPr>
      </p:pic>
      <p:sp>
        <p:nvSpPr>
          <p:cNvPr id="3" name="Google Shape;89;p5">
            <a:extLst>
              <a:ext uri="{FF2B5EF4-FFF2-40B4-BE49-F238E27FC236}">
                <a16:creationId xmlns:a16="http://schemas.microsoft.com/office/drawing/2014/main" id="{70E99C72-CA6F-50D1-C2A0-7DABC59AF06D}"/>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r>
              <a:rPr lang="en-US" sz="3600"/>
              <a:t>Substance Abuse and Mental Health </a:t>
            </a:r>
            <a:br>
              <a:rPr lang="en-US" sz="3600"/>
            </a:br>
            <a:r>
              <a:rPr lang="en-US" sz="3600"/>
              <a:t>Services Administration (SAMHSA)</a:t>
            </a:r>
          </a:p>
        </p:txBody>
      </p:sp>
      <p:sp>
        <p:nvSpPr>
          <p:cNvPr id="4" name="Google Shape;90;p5">
            <a:extLst>
              <a:ext uri="{FF2B5EF4-FFF2-40B4-BE49-F238E27FC236}">
                <a16:creationId xmlns:a16="http://schemas.microsoft.com/office/drawing/2014/main" id="{17B641D3-6DCC-3459-7A6A-1DA89610000F}"/>
              </a:ext>
            </a:extLst>
          </p:cNvPr>
          <p:cNvSpPr txBox="1">
            <a:spLocks noGrp="1"/>
          </p:cNvSpPr>
          <p:nvPr>
            <p:ph idx="1"/>
          </p:nvPr>
        </p:nvSpPr>
        <p:spPr>
          <a:xfrm>
            <a:off x="457200" y="1789133"/>
            <a:ext cx="8040410" cy="3669834"/>
          </a:xfrm>
        </p:spPr>
        <p:txBody>
          <a:bodyPr/>
          <a:lstStyle/>
          <a:p>
            <a:pPr marL="461964" lvl="0" indent="-347664">
              <a:spcBef>
                <a:spcPts val="0"/>
              </a:spcBef>
              <a:buNone/>
            </a:pPr>
            <a:endParaRPr lang="en-US" sz="2000" i="1"/>
          </a:p>
          <a:p>
            <a:pPr marL="461964" lvl="0" indent="-347664">
              <a:buNone/>
            </a:pPr>
            <a:endParaRPr lang="en-US" sz="2000" i="1"/>
          </a:p>
          <a:p>
            <a:pPr marL="0" lvl="0" indent="0">
              <a:buNone/>
            </a:pPr>
            <a:r>
              <a:rPr lang="en-US" sz="2000" i="1"/>
              <a:t>Funding for this initiative was made possible (in part) by grant no. 1H79TI088037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a:p>
          <a:p>
            <a:pPr marL="461964" lvl="0" indent="-301944">
              <a:buNone/>
            </a:pPr>
            <a:endParaRPr lang="en-US"/>
          </a:p>
        </p:txBody>
      </p:sp>
      <p:sp>
        <p:nvSpPr>
          <p:cNvPr id="5" name="Google Shape;91;p5">
            <a:extLst>
              <a:ext uri="{FF2B5EF4-FFF2-40B4-BE49-F238E27FC236}">
                <a16:creationId xmlns:a16="http://schemas.microsoft.com/office/drawing/2014/main" id="{00D463E7-2A78-C053-AA35-062E5062CFB6}"/>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037A6-8A3F-4458-942A-5046510B93F0}" type="slidenum">
              <a:rPr kumimoji="0" lang="en-US" sz="1200" b="0" i="0" u="none" strike="noStrike" kern="0" cap="none" spc="0" normalizeH="0" baseline="0" noProof="0" smtClean="0">
                <a:ln>
                  <a:noFill/>
                </a:ln>
                <a:solidFill>
                  <a:srgbClr val="888888"/>
                </a:solidFill>
                <a:effectLst/>
                <a:uLnTx/>
                <a:uFillTx/>
                <a:latin typeface="Montserrat"/>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rgbClr val="888888"/>
              </a:solidFill>
              <a:effectLst/>
              <a:uLnTx/>
              <a:uFillTx/>
              <a:latin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endParaRPr/>
          </a:p>
        </p:txBody>
      </p:sp>
      <p:sp>
        <p:nvSpPr>
          <p:cNvPr id="330" name="Google Shape;330;p57"/>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331" name="Google Shape;331;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332" name="Google Shape;332;p57"/>
          <p:cNvPicPr preferRelativeResize="0"/>
          <p:nvPr/>
        </p:nvPicPr>
        <p:blipFill rotWithShape="1">
          <a:blip r:embed="rId3">
            <a:alphaModFix/>
          </a:blip>
          <a:srcRect/>
          <a:stretch/>
        </p:blipFill>
        <p:spPr>
          <a:xfrm>
            <a:off x="0" y="1072226"/>
            <a:ext cx="9144000" cy="471354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a:t>Alcohol Use, Binge Alcohol Use, or Heavy Alcohol Use in the Past Month: Among People Aged 12 or Older; 2024</a:t>
            </a:r>
            <a:endParaRPr/>
          </a:p>
        </p:txBody>
      </p:sp>
      <p:sp>
        <p:nvSpPr>
          <p:cNvPr id="339" name="Google Shape;339;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pic>
        <p:nvPicPr>
          <p:cNvPr id="340" name="Google Shape;340;p58" descr="Figure 7. Click link below to access long description."/>
          <p:cNvPicPr preferRelativeResize="0"/>
          <p:nvPr/>
        </p:nvPicPr>
        <p:blipFill rotWithShape="1">
          <a:blip r:embed="rId3">
            <a:alphaModFix/>
          </a:blip>
          <a:srcRect/>
          <a:stretch/>
        </p:blipFill>
        <p:spPr>
          <a:xfrm>
            <a:off x="1495425" y="1533525"/>
            <a:ext cx="6153150" cy="37909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59"/>
          <p:cNvPicPr preferRelativeResize="0"/>
          <p:nvPr/>
        </p:nvPicPr>
        <p:blipFill rotWithShape="1">
          <a:blip r:embed="rId3">
            <a:alphaModFix/>
          </a:blip>
          <a:srcRect b="18203"/>
          <a:stretch/>
        </p:blipFill>
        <p:spPr>
          <a:xfrm>
            <a:off x="1219200" y="3200400"/>
            <a:ext cx="6858000" cy="2955758"/>
          </a:xfrm>
          <a:prstGeom prst="rect">
            <a:avLst/>
          </a:prstGeom>
          <a:noFill/>
          <a:ln>
            <a:noFill/>
          </a:ln>
        </p:spPr>
      </p:pic>
      <p:sp>
        <p:nvSpPr>
          <p:cNvPr id="346" name="Google Shape;346;p59"/>
          <p:cNvSpPr txBox="1">
            <a:spLocks noGrp="1"/>
          </p:cNvSpPr>
          <p:nvPr>
            <p:ph type="body" idx="1"/>
          </p:nvPr>
        </p:nvSpPr>
        <p:spPr>
          <a:xfrm>
            <a:off x="876300" y="1447800"/>
            <a:ext cx="7391400" cy="4495459"/>
          </a:xfrm>
          <a:prstGeom prst="rect">
            <a:avLst/>
          </a:prstGeom>
          <a:noFill/>
          <a:ln>
            <a:noFill/>
          </a:ln>
        </p:spPr>
        <p:txBody>
          <a:bodyPr spcFirstLastPara="1" wrap="square" lIns="0" tIns="42400" rIns="0" bIns="42400" anchor="t" anchorCtr="0">
            <a:normAutofit/>
          </a:bodyPr>
          <a:lstStyle/>
          <a:p>
            <a:pPr marL="0" lvl="0" indent="0" algn="l" rtl="0">
              <a:lnSpc>
                <a:spcPct val="90000"/>
              </a:lnSpc>
              <a:spcBef>
                <a:spcPts val="0"/>
              </a:spcBef>
              <a:spcAft>
                <a:spcPts val="0"/>
              </a:spcAft>
              <a:buSzPts val="2400"/>
              <a:buNone/>
            </a:pPr>
            <a:r>
              <a:rPr lang="en-US" b="1">
                <a:latin typeface="Arial"/>
                <a:ea typeface="Arial"/>
                <a:cs typeface="Arial"/>
                <a:sym typeface="Arial"/>
              </a:rPr>
              <a:t>Moderate drinking cutoffs:</a:t>
            </a:r>
            <a:endParaRPr/>
          </a:p>
          <a:p>
            <a:pPr marL="478631" lvl="0" indent="-478631" algn="l" rtl="0">
              <a:lnSpc>
                <a:spcPct val="90000"/>
              </a:lnSpc>
              <a:spcBef>
                <a:spcPts val="720"/>
              </a:spcBef>
              <a:spcAft>
                <a:spcPts val="0"/>
              </a:spcAft>
              <a:buSzPts val="2400"/>
              <a:buChar char="•"/>
            </a:pPr>
            <a:r>
              <a:rPr lang="en-US" b="1">
                <a:latin typeface="Arial"/>
                <a:ea typeface="Arial"/>
                <a:cs typeface="Arial"/>
                <a:sym typeface="Arial"/>
              </a:rPr>
              <a:t>Men</a:t>
            </a:r>
            <a:r>
              <a:rPr lang="en-US">
                <a:latin typeface="Arial"/>
                <a:ea typeface="Arial"/>
                <a:cs typeface="Arial"/>
                <a:sym typeface="Arial"/>
              </a:rPr>
              <a:t>: No more than </a:t>
            </a:r>
            <a:r>
              <a:rPr lang="en-US" b="1">
                <a:latin typeface="Arial"/>
                <a:ea typeface="Arial"/>
                <a:cs typeface="Arial"/>
                <a:sym typeface="Arial"/>
              </a:rPr>
              <a:t>2</a:t>
            </a:r>
            <a:r>
              <a:rPr lang="en-US">
                <a:latin typeface="Arial"/>
                <a:ea typeface="Arial"/>
                <a:cs typeface="Arial"/>
                <a:sym typeface="Arial"/>
              </a:rPr>
              <a:t> drinks/day</a:t>
            </a:r>
            <a:endParaRPr/>
          </a:p>
          <a:p>
            <a:pPr marL="478631" lvl="0" indent="-478631" algn="l" rtl="0">
              <a:lnSpc>
                <a:spcPct val="90000"/>
              </a:lnSpc>
              <a:spcBef>
                <a:spcPts val="720"/>
              </a:spcBef>
              <a:spcAft>
                <a:spcPts val="0"/>
              </a:spcAft>
              <a:buSzPts val="2400"/>
              <a:buChar char="•"/>
            </a:pPr>
            <a:r>
              <a:rPr lang="en-US" b="1">
                <a:latin typeface="Arial"/>
                <a:ea typeface="Arial"/>
                <a:cs typeface="Arial"/>
                <a:sym typeface="Arial"/>
              </a:rPr>
              <a:t>Women</a:t>
            </a:r>
            <a:r>
              <a:rPr lang="en-US">
                <a:latin typeface="Arial"/>
                <a:ea typeface="Arial"/>
                <a:cs typeface="Arial"/>
                <a:sym typeface="Arial"/>
              </a:rPr>
              <a:t>: No more than </a:t>
            </a:r>
            <a:r>
              <a:rPr lang="en-US" b="1">
                <a:latin typeface="Arial"/>
                <a:ea typeface="Arial"/>
                <a:cs typeface="Arial"/>
                <a:sym typeface="Arial"/>
              </a:rPr>
              <a:t>1</a:t>
            </a:r>
            <a:r>
              <a:rPr lang="en-US">
                <a:latin typeface="Arial"/>
                <a:ea typeface="Arial"/>
                <a:cs typeface="Arial"/>
                <a:sym typeface="Arial"/>
              </a:rPr>
              <a:t> drink/day</a:t>
            </a:r>
            <a:endParaRPr b="1">
              <a:latin typeface="Arial"/>
              <a:ea typeface="Arial"/>
              <a:cs typeface="Arial"/>
              <a:sym typeface="Arial"/>
            </a:endParaRPr>
          </a:p>
          <a:p>
            <a:pPr marL="0" lvl="0" indent="0" algn="l" rtl="0">
              <a:lnSpc>
                <a:spcPct val="90000"/>
              </a:lnSpc>
              <a:spcBef>
                <a:spcPts val="720"/>
              </a:spcBef>
              <a:spcAft>
                <a:spcPts val="0"/>
              </a:spcAft>
              <a:buSzPts val="2400"/>
              <a:buNone/>
            </a:pPr>
            <a:r>
              <a:rPr lang="en-US" b="1">
                <a:latin typeface="Arial"/>
                <a:ea typeface="Arial"/>
                <a:cs typeface="Arial"/>
                <a:sym typeface="Arial"/>
              </a:rPr>
              <a:t>Higher risk of alcohol-related consequences in women</a:t>
            </a:r>
            <a:endParaRPr/>
          </a:p>
          <a:p>
            <a:pPr marL="768281" lvl="1" indent="-342900" algn="l" rtl="0">
              <a:lnSpc>
                <a:spcPct val="90000"/>
              </a:lnSpc>
              <a:spcBef>
                <a:spcPts val="720"/>
              </a:spcBef>
              <a:spcAft>
                <a:spcPts val="0"/>
              </a:spcAft>
              <a:buSzPts val="2400"/>
              <a:buChar char="▪"/>
            </a:pPr>
            <a:r>
              <a:rPr lang="en-US">
                <a:latin typeface="Arial"/>
                <a:ea typeface="Arial"/>
                <a:cs typeface="Arial"/>
                <a:sym typeface="Arial"/>
              </a:rPr>
              <a:t>Less water, differential EtOH metabolism than men </a:t>
            </a:r>
            <a:endParaRPr/>
          </a:p>
          <a:p>
            <a:pPr marL="0" lvl="0" indent="0" algn="l" rtl="0">
              <a:lnSpc>
                <a:spcPct val="100000"/>
              </a:lnSpc>
              <a:spcBef>
                <a:spcPts val="480"/>
              </a:spcBef>
              <a:spcAft>
                <a:spcPts val="0"/>
              </a:spcAft>
              <a:buSzPts val="2400"/>
              <a:buNone/>
            </a:pPr>
            <a:endParaRPr/>
          </a:p>
          <a:p>
            <a:pPr marL="342900" lvl="0" indent="-190500" algn="l" rtl="0">
              <a:lnSpc>
                <a:spcPct val="100000"/>
              </a:lnSpc>
              <a:spcBef>
                <a:spcPts val="480"/>
              </a:spcBef>
              <a:spcAft>
                <a:spcPts val="0"/>
              </a:spcAft>
              <a:buClr>
                <a:srgbClr val="A356A0"/>
              </a:buClr>
              <a:buSzPts val="2400"/>
              <a:buNone/>
            </a:pPr>
            <a:endParaRPr/>
          </a:p>
        </p:txBody>
      </p:sp>
      <p:sp>
        <p:nvSpPr>
          <p:cNvPr id="347" name="Google Shape;347;p59"/>
          <p:cNvSpPr txBox="1">
            <a:spLocks noGrp="1"/>
          </p:cNvSpPr>
          <p:nvPr>
            <p:ph type="title"/>
          </p:nvPr>
        </p:nvSpPr>
        <p:spPr>
          <a:xfrm>
            <a:off x="457200" y="152400"/>
            <a:ext cx="8230306" cy="1143000"/>
          </a:xfrm>
          <a:prstGeom prst="rect">
            <a:avLst/>
          </a:prstGeom>
          <a:noFill/>
          <a:ln>
            <a:noFill/>
          </a:ln>
        </p:spPr>
        <p:txBody>
          <a:bodyPr spcFirstLastPara="1" wrap="square" lIns="84825" tIns="42400" rIns="84825" bIns="42400" anchor="ctr" anchorCtr="0">
            <a:noAutofit/>
          </a:bodyPr>
          <a:lstStyle/>
          <a:p>
            <a:pPr marL="0" lvl="0" indent="0" algn="ctr" rtl="0">
              <a:lnSpc>
                <a:spcPct val="90000"/>
              </a:lnSpc>
              <a:spcBef>
                <a:spcPts val="0"/>
              </a:spcBef>
              <a:spcAft>
                <a:spcPts val="0"/>
              </a:spcAft>
              <a:buSzPts val="1800"/>
              <a:buNone/>
            </a:pPr>
            <a:r>
              <a:rPr lang="en-US" sz="2400">
                <a:solidFill>
                  <a:schemeClr val="dk1"/>
                </a:solidFill>
              </a:rPr>
              <a:t>2020-2025 US Dietary Guidelines</a:t>
            </a:r>
            <a:r>
              <a:rPr lang="en-US" sz="2400"/>
              <a:t>Dietary22</a:t>
            </a:r>
            <a:endParaRPr sz="2400">
              <a:solidFill>
                <a:schemeClr val="dk1"/>
              </a:solidFill>
            </a:endParaRPr>
          </a:p>
        </p:txBody>
      </p:sp>
      <p:sp>
        <p:nvSpPr>
          <p:cNvPr id="348" name="Google Shape;348;p59"/>
          <p:cNvSpPr txBox="1"/>
          <p:nvPr/>
        </p:nvSpPr>
        <p:spPr>
          <a:xfrm>
            <a:off x="2133600" y="6172200"/>
            <a:ext cx="4038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NIAA Standard Drink Equivalents</a:t>
            </a:r>
            <a:endParaRPr sz="1400" b="0" i="0" u="none" strike="noStrike" cap="none">
              <a:solidFill>
                <a:srgbClr val="000000"/>
              </a:solidFill>
              <a:latin typeface="Arial"/>
              <a:ea typeface="Arial"/>
              <a:cs typeface="Arial"/>
              <a:sym typeface="Arial"/>
            </a:endParaRPr>
          </a:p>
        </p:txBody>
      </p:sp>
      <p:sp>
        <p:nvSpPr>
          <p:cNvPr id="349" name="Google Shape;349;p59"/>
          <p:cNvSpPr/>
          <p:nvPr/>
        </p:nvSpPr>
        <p:spPr>
          <a:xfrm>
            <a:off x="0" y="6611779"/>
            <a:ext cx="189346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Rethinkingdrinking.NIAAA.gov</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60"/>
          <p:cNvPicPr preferRelativeResize="0">
            <a:picLocks noGrp="1"/>
          </p:cNvPicPr>
          <p:nvPr>
            <p:ph type="body" idx="1"/>
          </p:nvPr>
        </p:nvPicPr>
        <p:blipFill rotWithShape="1">
          <a:blip r:embed="rId3">
            <a:alphaModFix/>
          </a:blip>
          <a:srcRect l="-1654" r="1654" b="26354"/>
          <a:stretch/>
        </p:blipFill>
        <p:spPr>
          <a:xfrm>
            <a:off x="-4482" y="1447800"/>
            <a:ext cx="2438400" cy="2590800"/>
          </a:xfrm>
          <a:prstGeom prst="rect">
            <a:avLst/>
          </a:prstGeom>
          <a:noFill/>
          <a:ln>
            <a:noFill/>
          </a:ln>
        </p:spPr>
      </p:pic>
      <p:sp>
        <p:nvSpPr>
          <p:cNvPr id="355" name="Google Shape;355;p60"/>
          <p:cNvSpPr txBox="1">
            <a:spLocks noGrp="1"/>
          </p:cNvSpPr>
          <p:nvPr>
            <p:ph type="title"/>
          </p:nvPr>
        </p:nvSpPr>
        <p:spPr>
          <a:xfrm>
            <a:off x="-4482" y="138586"/>
            <a:ext cx="9148482" cy="1143000"/>
          </a:xfrm>
          <a:prstGeom prst="rect">
            <a:avLst/>
          </a:prstGeom>
          <a:noFill/>
          <a:ln>
            <a:noFill/>
          </a:ln>
        </p:spPr>
        <p:txBody>
          <a:bodyPr spcFirstLastPara="1" wrap="square" lIns="84825" tIns="42400" rIns="84825" bIns="42400" anchor="ctr" anchorCtr="0">
            <a:noAutofit/>
          </a:bodyPr>
          <a:lstStyle/>
          <a:p>
            <a:pPr marL="0" lvl="0" indent="0" algn="ctr" rtl="0">
              <a:lnSpc>
                <a:spcPct val="90000"/>
              </a:lnSpc>
              <a:spcBef>
                <a:spcPts val="0"/>
              </a:spcBef>
              <a:spcAft>
                <a:spcPts val="0"/>
              </a:spcAft>
              <a:buSzPts val="1800"/>
              <a:buNone/>
            </a:pPr>
            <a:r>
              <a:rPr lang="en-US" sz="3200">
                <a:solidFill>
                  <a:schemeClr val="dk1"/>
                </a:solidFill>
                <a:latin typeface="Arial"/>
                <a:ea typeface="Arial"/>
                <a:cs typeface="Arial"/>
                <a:sym typeface="Arial"/>
              </a:rPr>
              <a:t>Four Main Neurotransmitters &amp; Alcohol </a:t>
            </a:r>
            <a:r>
              <a:rPr lang="en-US" sz="3200">
                <a:latin typeface="Arial"/>
                <a:ea typeface="Arial"/>
                <a:cs typeface="Arial"/>
                <a:sym typeface="Arial"/>
              </a:rPr>
              <a:t> </a:t>
            </a:r>
            <a:r>
              <a:rPr lang="en-US">
                <a:latin typeface="Arial"/>
                <a:ea typeface="Arial"/>
                <a:cs typeface="Arial"/>
                <a:sym typeface="Arial"/>
              </a:rPr>
              <a:t>Effects</a:t>
            </a:r>
            <a:endParaRPr/>
          </a:p>
        </p:txBody>
      </p:sp>
      <p:pic>
        <p:nvPicPr>
          <p:cNvPr id="356" name="Google Shape;356;p60"/>
          <p:cNvPicPr preferRelativeResize="0"/>
          <p:nvPr/>
        </p:nvPicPr>
        <p:blipFill rotWithShape="1">
          <a:blip r:embed="rId4">
            <a:alphaModFix/>
          </a:blip>
          <a:srcRect/>
          <a:stretch/>
        </p:blipFill>
        <p:spPr>
          <a:xfrm>
            <a:off x="528918" y="4166032"/>
            <a:ext cx="1658891" cy="2488336"/>
          </a:xfrm>
          <a:prstGeom prst="rect">
            <a:avLst/>
          </a:prstGeom>
          <a:noFill/>
          <a:ln>
            <a:noFill/>
          </a:ln>
        </p:spPr>
      </p:pic>
      <p:pic>
        <p:nvPicPr>
          <p:cNvPr id="357" name="Google Shape;357;p60"/>
          <p:cNvPicPr preferRelativeResize="0"/>
          <p:nvPr/>
        </p:nvPicPr>
        <p:blipFill rotWithShape="1">
          <a:blip r:embed="rId5">
            <a:alphaModFix/>
          </a:blip>
          <a:srcRect/>
          <a:stretch/>
        </p:blipFill>
        <p:spPr>
          <a:xfrm>
            <a:off x="4803785" y="1799821"/>
            <a:ext cx="1981200" cy="1372179"/>
          </a:xfrm>
          <a:prstGeom prst="rect">
            <a:avLst/>
          </a:prstGeom>
          <a:noFill/>
          <a:ln>
            <a:noFill/>
          </a:ln>
        </p:spPr>
      </p:pic>
      <p:pic>
        <p:nvPicPr>
          <p:cNvPr id="358" name="Google Shape;358;p60"/>
          <p:cNvPicPr preferRelativeResize="0"/>
          <p:nvPr/>
        </p:nvPicPr>
        <p:blipFill rotWithShape="1">
          <a:blip r:embed="rId6">
            <a:alphaModFix/>
          </a:blip>
          <a:srcRect/>
          <a:stretch/>
        </p:blipFill>
        <p:spPr>
          <a:xfrm>
            <a:off x="4880575" y="3683997"/>
            <a:ext cx="1905000" cy="1550438"/>
          </a:xfrm>
          <a:prstGeom prst="rect">
            <a:avLst/>
          </a:prstGeom>
          <a:noFill/>
          <a:ln>
            <a:noFill/>
          </a:ln>
        </p:spPr>
      </p:pic>
      <p:sp>
        <p:nvSpPr>
          <p:cNvPr id="359" name="Google Shape;359;p60"/>
          <p:cNvSpPr/>
          <p:nvPr/>
        </p:nvSpPr>
        <p:spPr>
          <a:xfrm>
            <a:off x="2392279" y="2370431"/>
            <a:ext cx="2332121" cy="1323439"/>
          </a:xfrm>
          <a:prstGeom prst="rect">
            <a:avLst/>
          </a:prstGeom>
          <a:solidFill>
            <a:schemeClr val="accent1"/>
          </a:solidFill>
          <a:ln w="38100" cap="flat" cmpd="sng">
            <a:solidFill>
              <a:srgbClr val="8E56A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highlight>
                  <a:srgbClr val="FFFF00"/>
                </a:highlight>
                <a:latin typeface="Arial"/>
                <a:ea typeface="Arial"/>
                <a:cs typeface="Arial"/>
                <a:sym typeface="Arial"/>
              </a:rPr>
              <a:t>endogenous opioids  </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highlight>
                  <a:srgbClr val="FFFF00"/>
                </a:highlight>
                <a:latin typeface="Arial"/>
                <a:ea typeface="Arial"/>
                <a:cs typeface="Arial"/>
                <a:sym typeface="Arial"/>
              </a:rPr>
              <a:t>Reduces pain and causes euphoria</a:t>
            </a:r>
            <a:endParaRPr sz="1400" b="0" i="0" u="none" strike="noStrike" cap="none">
              <a:solidFill>
                <a:srgbClr val="000000"/>
              </a:solidFill>
              <a:highlight>
                <a:srgbClr val="FFFF00"/>
              </a:highlight>
              <a:latin typeface="Arial"/>
              <a:ea typeface="Arial"/>
              <a:cs typeface="Arial"/>
              <a:sym typeface="Arial"/>
            </a:endParaRPr>
          </a:p>
        </p:txBody>
      </p:sp>
      <p:sp>
        <p:nvSpPr>
          <p:cNvPr id="360" name="Google Shape;360;p60"/>
          <p:cNvSpPr/>
          <p:nvPr/>
        </p:nvSpPr>
        <p:spPr>
          <a:xfrm>
            <a:off x="2157940" y="4645050"/>
            <a:ext cx="2790578" cy="1015663"/>
          </a:xfrm>
          <a:prstGeom prst="rect">
            <a:avLst/>
          </a:prstGeom>
          <a:solidFill>
            <a:schemeClr val="accent1"/>
          </a:solidFill>
          <a:ln w="38100" cap="flat" cmpd="sng">
            <a:solidFill>
              <a:srgbClr val="8E56A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highlight>
                  <a:srgbClr val="FFFF00"/>
                </a:highlight>
                <a:latin typeface="Arial"/>
                <a:ea typeface="Arial"/>
                <a:cs typeface="Arial"/>
                <a:sym typeface="Arial"/>
              </a:rPr>
              <a:t>dopamine</a:t>
            </a:r>
            <a:r>
              <a:rPr lang="en-US" sz="2000" b="0" i="0" u="none" strike="noStrike" cap="none">
                <a:solidFill>
                  <a:srgbClr val="000000"/>
                </a:solidFill>
                <a:highlight>
                  <a:srgbClr val="FFFF00"/>
                </a:highlight>
                <a:latin typeface="Arial"/>
                <a:ea typeface="Arial"/>
                <a:cs typeface="Arial"/>
                <a:sym typeface="Arial"/>
              </a:rPr>
              <a:t> </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highlight>
                  <a:srgbClr val="FFFF00"/>
                </a:highlight>
                <a:latin typeface="Arial"/>
                <a:ea typeface="Arial"/>
                <a:cs typeface="Arial"/>
                <a:sym typeface="Arial"/>
              </a:rPr>
              <a:t>Pleasure &amp;</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highlight>
                  <a:srgbClr val="FFFF00"/>
                </a:highlight>
                <a:latin typeface="Arial"/>
                <a:ea typeface="Arial"/>
                <a:cs typeface="Arial"/>
                <a:sym typeface="Arial"/>
              </a:rPr>
              <a:t>Reinforcement </a:t>
            </a:r>
            <a:endParaRPr sz="1400" b="0" i="0" u="none" strike="noStrike" cap="none">
              <a:solidFill>
                <a:srgbClr val="000000"/>
              </a:solidFill>
              <a:highlight>
                <a:srgbClr val="FFFF00"/>
              </a:highlight>
              <a:latin typeface="Arial"/>
              <a:ea typeface="Arial"/>
              <a:cs typeface="Arial"/>
              <a:sym typeface="Arial"/>
            </a:endParaRPr>
          </a:p>
        </p:txBody>
      </p:sp>
      <p:sp>
        <p:nvSpPr>
          <p:cNvPr id="361" name="Google Shape;361;p60"/>
          <p:cNvSpPr/>
          <p:nvPr/>
        </p:nvSpPr>
        <p:spPr>
          <a:xfrm>
            <a:off x="6791472" y="1689446"/>
            <a:ext cx="2286000" cy="1323439"/>
          </a:xfrm>
          <a:prstGeom prst="rect">
            <a:avLst/>
          </a:prstGeom>
          <a:solidFill>
            <a:schemeClr val="accent1"/>
          </a:solidFill>
          <a:ln w="38100" cap="flat" cmpd="sng">
            <a:solidFill>
              <a:srgbClr val="8E56A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highlight>
                  <a:srgbClr val="FFFF00"/>
                </a:highlight>
                <a:latin typeface="Arial"/>
                <a:ea typeface="Arial"/>
                <a:cs typeface="Arial"/>
                <a:sym typeface="Arial"/>
              </a:rPr>
              <a:t>glutamate </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highlight>
                  <a:srgbClr val="FFFF00"/>
                </a:highlight>
                <a:latin typeface="Arial"/>
                <a:ea typeface="Arial"/>
                <a:cs typeface="Arial"/>
                <a:sym typeface="Arial"/>
              </a:rPr>
              <a:t>excitatory neurotransmitter…</a:t>
            </a:r>
            <a:r>
              <a:rPr lang="en-US" sz="2000" b="1" i="1" u="none" strike="noStrike" cap="none">
                <a:solidFill>
                  <a:srgbClr val="000000"/>
                </a:solidFill>
                <a:highlight>
                  <a:srgbClr val="FFFF00"/>
                </a:highlight>
                <a:latin typeface="Arial"/>
                <a:ea typeface="Arial"/>
                <a:cs typeface="Arial"/>
                <a:sym typeface="Arial"/>
              </a:rPr>
              <a:t>speeds you up</a:t>
            </a:r>
            <a:endParaRPr sz="1400" b="0" i="0" u="none" strike="noStrike" cap="none">
              <a:solidFill>
                <a:srgbClr val="000000"/>
              </a:solidFill>
              <a:highlight>
                <a:srgbClr val="FFFF00"/>
              </a:highlight>
              <a:latin typeface="Arial"/>
              <a:ea typeface="Arial"/>
              <a:cs typeface="Arial"/>
              <a:sym typeface="Arial"/>
            </a:endParaRPr>
          </a:p>
        </p:txBody>
      </p:sp>
      <p:sp>
        <p:nvSpPr>
          <p:cNvPr id="362" name="Google Shape;362;p60"/>
          <p:cNvSpPr/>
          <p:nvPr/>
        </p:nvSpPr>
        <p:spPr>
          <a:xfrm>
            <a:off x="6717632" y="3852392"/>
            <a:ext cx="2286000" cy="1326922"/>
          </a:xfrm>
          <a:prstGeom prst="rect">
            <a:avLst/>
          </a:prstGeom>
          <a:solidFill>
            <a:schemeClr val="accent1"/>
          </a:solidFill>
          <a:ln w="38100" cap="flat" cmpd="sng">
            <a:solidFill>
              <a:srgbClr val="8E56A0"/>
            </a:solidFill>
            <a:prstDash val="solid"/>
            <a:round/>
            <a:headEnd type="none" w="sm" len="sm"/>
            <a:tailEnd type="none" w="sm" len="sm"/>
          </a:ln>
          <a:effectLst>
            <a:outerShdw blurRad="40000" dist="20000" dir="5400000" rotWithShape="0">
              <a:srgbClr val="000000">
                <a:alpha val="37254"/>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highlight>
                  <a:srgbClr val="FFFF00"/>
                </a:highlight>
                <a:latin typeface="Arial"/>
                <a:ea typeface="Arial"/>
                <a:cs typeface="Arial"/>
                <a:sym typeface="Arial"/>
              </a:rPr>
              <a:t>GABA </a:t>
            </a:r>
            <a:endParaRPr sz="1400" b="0" i="0" u="none" strike="noStrike" cap="none">
              <a:solidFill>
                <a:srgbClr val="000000"/>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highlight>
                  <a:srgbClr val="FFFF00"/>
                </a:highlight>
                <a:latin typeface="Arial"/>
                <a:ea typeface="Arial"/>
                <a:cs typeface="Arial"/>
                <a:sym typeface="Arial"/>
              </a:rPr>
              <a:t>inhibitory neurotransmitter…</a:t>
            </a:r>
            <a:r>
              <a:rPr lang="en-US" sz="2000" b="1" i="1" u="none" strike="noStrike" cap="none">
                <a:solidFill>
                  <a:srgbClr val="000000"/>
                </a:solidFill>
                <a:highlight>
                  <a:srgbClr val="FFFF00"/>
                </a:highlight>
                <a:latin typeface="Arial"/>
                <a:ea typeface="Arial"/>
                <a:cs typeface="Arial"/>
                <a:sym typeface="Arial"/>
              </a:rPr>
              <a:t>slows you down</a:t>
            </a:r>
            <a:endParaRPr sz="1400" b="0" i="0" u="none" strike="noStrike" cap="none">
              <a:solidFill>
                <a:srgbClr val="000000"/>
              </a:solidFill>
              <a:highlight>
                <a:srgbClr val="FFFF00"/>
              </a:highlight>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400"/>
              <a:t>Past Year Central Nervous System (CNS) Stimulant Misuse: Among People Aged 12 or Older; 2024</a:t>
            </a:r>
            <a:endParaRPr/>
          </a:p>
        </p:txBody>
      </p:sp>
      <p:sp>
        <p:nvSpPr>
          <p:cNvPr id="369" name="Google Shape;369;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370" name="Google Shape;370;p61" descr="Figure 29. Click link below to access long description."/>
          <p:cNvPicPr preferRelativeResize="0"/>
          <p:nvPr/>
        </p:nvPicPr>
        <p:blipFill rotWithShape="1">
          <a:blip r:embed="rId3">
            <a:alphaModFix/>
          </a:blip>
          <a:srcRect/>
          <a:stretch/>
        </p:blipFill>
        <p:spPr>
          <a:xfrm>
            <a:off x="-176041" y="1582224"/>
            <a:ext cx="9048750" cy="5048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3200"/>
              <a:t>Past Year Methamphetamine (MA) Use: Among People Aged 12 or Older; 2021‑2024</a:t>
            </a:r>
            <a:endParaRPr/>
          </a:p>
        </p:txBody>
      </p:sp>
      <p:sp>
        <p:nvSpPr>
          <p:cNvPr id="377" name="Google Shape;377;p6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378" name="Google Shape;378;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379" name="Google Shape;379;p62" descr="Figure 18. Click link below to access long description."/>
          <p:cNvPicPr preferRelativeResize="0"/>
          <p:nvPr/>
        </p:nvPicPr>
        <p:blipFill rotWithShape="1">
          <a:blip r:embed="rId3">
            <a:alphaModFix/>
          </a:blip>
          <a:srcRect/>
          <a:stretch/>
        </p:blipFill>
        <p:spPr>
          <a:xfrm>
            <a:off x="1452563" y="1781175"/>
            <a:ext cx="6238875" cy="3295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Meth vs Coke</a:t>
            </a:r>
            <a:endParaRPr/>
          </a:p>
        </p:txBody>
      </p:sp>
      <p:sp>
        <p:nvSpPr>
          <p:cNvPr id="385" name="Google Shape;385;p63"/>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a:bodyPr>
          <a:lstStyle/>
          <a:p>
            <a:pPr marL="457200" lvl="0" indent="-388620" algn="l" rtl="0">
              <a:lnSpc>
                <a:spcPct val="100000"/>
              </a:lnSpc>
              <a:spcBef>
                <a:spcPts val="1200"/>
              </a:spcBef>
              <a:spcAft>
                <a:spcPts val="0"/>
              </a:spcAft>
              <a:buSzPts val="2520"/>
              <a:buFont typeface="Noto Sans Symbols"/>
              <a:buNone/>
            </a:pPr>
            <a:r>
              <a:rPr lang="en-US" sz="2400" u="sng"/>
              <a:t>Methamphetamine</a:t>
            </a:r>
            <a:endParaRPr/>
          </a:p>
          <a:p>
            <a:pPr marL="457200" lvl="0" indent="-388620" algn="l" rtl="0">
              <a:lnSpc>
                <a:spcPct val="100000"/>
              </a:lnSpc>
              <a:spcBef>
                <a:spcPts val="1200"/>
              </a:spcBef>
              <a:spcAft>
                <a:spcPts val="0"/>
              </a:spcAft>
              <a:buSzPts val="2520"/>
              <a:buChar char="✧"/>
            </a:pPr>
            <a:r>
              <a:rPr lang="en-US" sz="2400"/>
              <a:t>Man made</a:t>
            </a:r>
            <a:endParaRPr/>
          </a:p>
          <a:p>
            <a:pPr marL="457200" lvl="0" indent="-388620" algn="l" rtl="0">
              <a:lnSpc>
                <a:spcPct val="100000"/>
              </a:lnSpc>
              <a:spcBef>
                <a:spcPts val="1200"/>
              </a:spcBef>
              <a:spcAft>
                <a:spcPts val="0"/>
              </a:spcAft>
              <a:buSzPts val="2520"/>
              <a:buChar char="✧"/>
            </a:pPr>
            <a:r>
              <a:rPr lang="en-US" sz="2400"/>
              <a:t>Smoking produces                           8 - 24° high</a:t>
            </a:r>
            <a:endParaRPr/>
          </a:p>
          <a:p>
            <a:pPr marL="457200" lvl="0" indent="-388620" algn="l" rtl="0">
              <a:lnSpc>
                <a:spcPct val="100000"/>
              </a:lnSpc>
              <a:spcBef>
                <a:spcPts val="1200"/>
              </a:spcBef>
              <a:spcAft>
                <a:spcPts val="0"/>
              </a:spcAft>
              <a:buSzPts val="2520"/>
              <a:buChar char="✧"/>
            </a:pPr>
            <a:r>
              <a:rPr lang="en-US" sz="2400"/>
              <a:t>50% of drug out of body in 12 hours</a:t>
            </a:r>
            <a:endParaRPr sz="2400"/>
          </a:p>
        </p:txBody>
      </p:sp>
      <p:sp>
        <p:nvSpPr>
          <p:cNvPr id="386" name="Google Shape;386;p63"/>
          <p:cNvSpPr txBox="1">
            <a:spLocks noGrp="1"/>
          </p:cNvSpPr>
          <p:nvPr>
            <p:ph type="body" idx="2"/>
          </p:nvPr>
        </p:nvSpPr>
        <p:spPr>
          <a:xfrm>
            <a:off x="4870221" y="1773870"/>
            <a:ext cx="3962400" cy="3724275"/>
          </a:xfrm>
          <a:prstGeom prst="rect">
            <a:avLst/>
          </a:prstGeom>
          <a:noFill/>
          <a:ln>
            <a:noFill/>
          </a:ln>
        </p:spPr>
        <p:txBody>
          <a:bodyPr spcFirstLastPara="1" wrap="square" lIns="91425" tIns="45700" rIns="91425" bIns="45700" anchor="t" anchorCtr="0">
            <a:normAutofit/>
          </a:bodyPr>
          <a:lstStyle/>
          <a:p>
            <a:pPr marL="457200" lvl="0" indent="-388620" algn="ctr" rtl="0">
              <a:lnSpc>
                <a:spcPct val="100000"/>
              </a:lnSpc>
              <a:spcBef>
                <a:spcPts val="1200"/>
              </a:spcBef>
              <a:spcAft>
                <a:spcPts val="0"/>
              </a:spcAft>
              <a:buSzPts val="2520"/>
              <a:buFont typeface="Noto Sans Symbols"/>
              <a:buNone/>
            </a:pPr>
            <a:r>
              <a:rPr lang="en-US" sz="2400" u="sng"/>
              <a:t>Cocaine</a:t>
            </a:r>
            <a:endParaRPr/>
          </a:p>
          <a:p>
            <a:pPr marL="457200" lvl="0" indent="-388620" algn="l" rtl="0">
              <a:lnSpc>
                <a:spcPct val="100000"/>
              </a:lnSpc>
              <a:spcBef>
                <a:spcPts val="1200"/>
              </a:spcBef>
              <a:spcAft>
                <a:spcPts val="0"/>
              </a:spcAft>
              <a:buSzPts val="2520"/>
              <a:buChar char="✧"/>
            </a:pPr>
            <a:r>
              <a:rPr lang="en-US" sz="2400"/>
              <a:t>Plant derived</a:t>
            </a:r>
            <a:endParaRPr/>
          </a:p>
          <a:p>
            <a:pPr marL="457200" lvl="0" indent="-388620" algn="l" rtl="0">
              <a:lnSpc>
                <a:spcPct val="100000"/>
              </a:lnSpc>
              <a:spcBef>
                <a:spcPts val="1200"/>
              </a:spcBef>
              <a:spcAft>
                <a:spcPts val="0"/>
              </a:spcAft>
              <a:buSzPts val="2520"/>
              <a:buChar char="✧"/>
            </a:pPr>
            <a:r>
              <a:rPr lang="en-US" sz="2400"/>
              <a:t>Smoking high 20-30 minutes</a:t>
            </a:r>
            <a:endParaRPr/>
          </a:p>
          <a:p>
            <a:pPr marL="457200" lvl="0" indent="-388620" algn="l" rtl="0">
              <a:lnSpc>
                <a:spcPct val="100000"/>
              </a:lnSpc>
              <a:spcBef>
                <a:spcPts val="1200"/>
              </a:spcBef>
              <a:spcAft>
                <a:spcPts val="0"/>
              </a:spcAft>
              <a:buSzPts val="2520"/>
              <a:buChar char="✧"/>
            </a:pPr>
            <a:r>
              <a:rPr lang="en-US" sz="2400"/>
              <a:t>50% of drug out of body in 1 hour</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 Patterns of Use</a:t>
            </a:r>
            <a:endParaRPr/>
          </a:p>
        </p:txBody>
      </p:sp>
      <p:sp>
        <p:nvSpPr>
          <p:cNvPr id="392" name="Google Shape;392;p6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90000"/>
              </a:lnSpc>
              <a:spcBef>
                <a:spcPts val="1200"/>
              </a:spcBef>
              <a:spcAft>
                <a:spcPts val="0"/>
              </a:spcAft>
              <a:buSzPts val="1620"/>
              <a:buChar char="✧"/>
            </a:pPr>
            <a:r>
              <a:rPr lang="en-US"/>
              <a:t>Reasons for using MA</a:t>
            </a:r>
            <a:endParaRPr/>
          </a:p>
          <a:p>
            <a:pPr marL="914400" lvl="1" indent="-342900" algn="l" rtl="0">
              <a:lnSpc>
                <a:spcPct val="90000"/>
              </a:lnSpc>
              <a:spcBef>
                <a:spcPts val="600"/>
              </a:spcBef>
              <a:spcAft>
                <a:spcPts val="0"/>
              </a:spcAft>
              <a:buSzPts val="1800"/>
              <a:buChar char="–"/>
            </a:pPr>
            <a:r>
              <a:rPr lang="en-US"/>
              <a:t>Improve mental and physical performance</a:t>
            </a:r>
            <a:endParaRPr/>
          </a:p>
          <a:p>
            <a:pPr marL="914400" lvl="1" indent="-342900" algn="l" rtl="0">
              <a:lnSpc>
                <a:spcPct val="90000"/>
              </a:lnSpc>
              <a:spcBef>
                <a:spcPts val="600"/>
              </a:spcBef>
              <a:spcAft>
                <a:spcPts val="0"/>
              </a:spcAft>
              <a:buSzPts val="1800"/>
              <a:buChar char="–"/>
            </a:pPr>
            <a:r>
              <a:rPr lang="en-US"/>
              <a:t>Energy</a:t>
            </a:r>
            <a:endParaRPr/>
          </a:p>
          <a:p>
            <a:pPr marL="914400" lvl="1" indent="-342900" algn="l" rtl="0">
              <a:lnSpc>
                <a:spcPct val="90000"/>
              </a:lnSpc>
              <a:spcBef>
                <a:spcPts val="600"/>
              </a:spcBef>
              <a:spcAft>
                <a:spcPts val="0"/>
              </a:spcAft>
              <a:buSzPts val="1800"/>
              <a:buChar char="–"/>
            </a:pPr>
            <a:r>
              <a:rPr lang="en-US"/>
              <a:t>Weight loss</a:t>
            </a:r>
            <a:endParaRPr/>
          </a:p>
          <a:p>
            <a:pPr marL="914400" lvl="1" indent="-342900" algn="l" rtl="0">
              <a:lnSpc>
                <a:spcPct val="90000"/>
              </a:lnSpc>
              <a:spcBef>
                <a:spcPts val="600"/>
              </a:spcBef>
              <a:spcAft>
                <a:spcPts val="0"/>
              </a:spcAft>
              <a:buSzPts val="1800"/>
              <a:buChar char="–"/>
            </a:pPr>
            <a:r>
              <a:rPr lang="en-US"/>
              <a:t>Stay awake/alert</a:t>
            </a:r>
            <a:endParaRPr/>
          </a:p>
          <a:p>
            <a:pPr marL="914400" lvl="1" indent="-342900" algn="l" rtl="0">
              <a:lnSpc>
                <a:spcPct val="90000"/>
              </a:lnSpc>
              <a:spcBef>
                <a:spcPts val="600"/>
              </a:spcBef>
              <a:spcAft>
                <a:spcPts val="0"/>
              </a:spcAft>
              <a:buSzPts val="1800"/>
              <a:buChar char="–"/>
            </a:pPr>
            <a:r>
              <a:rPr lang="en-US"/>
              <a:t>Feel good</a:t>
            </a:r>
            <a:endParaRPr/>
          </a:p>
          <a:p>
            <a:pPr marL="457200" lvl="0" indent="-331470" algn="l" rtl="0">
              <a:lnSpc>
                <a:spcPct val="90000"/>
              </a:lnSpc>
              <a:spcBef>
                <a:spcPts val="1200"/>
              </a:spcBef>
              <a:spcAft>
                <a:spcPts val="0"/>
              </a:spcAft>
              <a:buSzPts val="1620"/>
              <a:buChar char="✧"/>
            </a:pPr>
            <a:r>
              <a:rPr lang="en-US"/>
              <a:t>Patterns</a:t>
            </a:r>
            <a:endParaRPr/>
          </a:p>
          <a:p>
            <a:pPr marL="914400" lvl="1" indent="-342900" algn="l" rtl="0">
              <a:lnSpc>
                <a:spcPct val="90000"/>
              </a:lnSpc>
              <a:spcBef>
                <a:spcPts val="600"/>
              </a:spcBef>
              <a:spcAft>
                <a:spcPts val="0"/>
              </a:spcAft>
              <a:buSzPts val="1800"/>
              <a:buChar char="–"/>
            </a:pPr>
            <a:r>
              <a:rPr lang="en-US"/>
              <a:t>Low intensity, chronic intermittent, binge and crash</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5"/>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Patterns of Use</a:t>
            </a:r>
            <a:endParaRPr/>
          </a:p>
        </p:txBody>
      </p:sp>
      <p:graphicFrame>
        <p:nvGraphicFramePr>
          <p:cNvPr id="398" name="Google Shape;398;p65"/>
          <p:cNvGraphicFramePr/>
          <p:nvPr/>
        </p:nvGraphicFramePr>
        <p:xfrm>
          <a:off x="1924050" y="2606675"/>
          <a:ext cx="5521325" cy="3233738"/>
        </p:xfrm>
        <a:graphic>
          <a:graphicData uri="http://schemas.openxmlformats.org/presentationml/2006/ole">
            <mc:AlternateContent xmlns:mc="http://schemas.openxmlformats.org/markup-compatibility/2006">
              <mc:Choice xmlns:v="urn:schemas-microsoft-com:vml" Requires="v">
                <p:oleObj r:id="rId3" imgW="5521325" imgH="3233738" progId="Word.Document.8">
                  <p:embed/>
                </p:oleObj>
              </mc:Choice>
              <mc:Fallback>
                <p:oleObj r:id="rId3" imgW="5521325" imgH="3233738" progId="Word.Document.8">
                  <p:embed/>
                  <p:pic>
                    <p:nvPicPr>
                      <p:cNvPr id="398" name="Google Shape;398;p65"/>
                      <p:cNvPicPr preferRelativeResize="0"/>
                      <p:nvPr/>
                    </p:nvPicPr>
                    <p:blipFill rotWithShape="1">
                      <a:blip r:embed="rId4">
                        <a:alphaModFix/>
                      </a:blip>
                      <a:srcRect/>
                      <a:stretch/>
                    </p:blipFill>
                    <p:spPr>
                      <a:xfrm>
                        <a:off x="1924050" y="2606675"/>
                        <a:ext cx="5521325" cy="3233738"/>
                      </a:xfrm>
                      <a:prstGeom prst="rect">
                        <a:avLst/>
                      </a:prstGeom>
                      <a:noFill/>
                      <a:ln>
                        <a:noFill/>
                      </a:ln>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Stimulant Induced Effects</a:t>
            </a:r>
            <a:endParaRPr/>
          </a:p>
        </p:txBody>
      </p:sp>
      <p:sp>
        <p:nvSpPr>
          <p:cNvPr id="404" name="Google Shape;404;p66"/>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Font typeface="Noto Sans Symbols"/>
              <a:buNone/>
            </a:pPr>
            <a:r>
              <a:rPr lang="en-US" sz="2400" u="sng"/>
              <a:t>Increases</a:t>
            </a:r>
            <a:r>
              <a:rPr lang="en-US" sz="2400"/>
              <a:t>                                      </a:t>
            </a:r>
            <a:r>
              <a:rPr lang="en-US" sz="2400" u="sng"/>
              <a:t>Decreases</a:t>
            </a:r>
            <a:endParaRPr/>
          </a:p>
          <a:p>
            <a:pPr marL="457200" lvl="0" indent="-331470" algn="l" rtl="0">
              <a:lnSpc>
                <a:spcPct val="100000"/>
              </a:lnSpc>
              <a:spcBef>
                <a:spcPts val="1200"/>
              </a:spcBef>
              <a:spcAft>
                <a:spcPts val="0"/>
              </a:spcAft>
              <a:buSzPts val="1620"/>
              <a:buFont typeface="Noto Sans Symbols"/>
              <a:buNone/>
            </a:pPr>
            <a:r>
              <a:rPr lang="en-US" sz="2400"/>
              <a:t>Alertness                                       Loneliness</a:t>
            </a:r>
            <a:endParaRPr/>
          </a:p>
          <a:p>
            <a:pPr marL="457200" lvl="0" indent="-331470" algn="l" rtl="0">
              <a:lnSpc>
                <a:spcPct val="100000"/>
              </a:lnSpc>
              <a:spcBef>
                <a:spcPts val="1200"/>
              </a:spcBef>
              <a:spcAft>
                <a:spcPts val="0"/>
              </a:spcAft>
              <a:buSzPts val="1620"/>
              <a:buFont typeface="Noto Sans Symbols"/>
              <a:buNone/>
            </a:pPr>
            <a:r>
              <a:rPr lang="en-US" sz="2400"/>
              <a:t>Confidence                                    Boredom</a:t>
            </a:r>
            <a:endParaRPr/>
          </a:p>
          <a:p>
            <a:pPr marL="457200" lvl="0" indent="-331470" algn="l" rtl="0">
              <a:lnSpc>
                <a:spcPct val="100000"/>
              </a:lnSpc>
              <a:spcBef>
                <a:spcPts val="1200"/>
              </a:spcBef>
              <a:spcAft>
                <a:spcPts val="0"/>
              </a:spcAft>
              <a:buSzPts val="1620"/>
              <a:buFont typeface="Noto Sans Symbols"/>
              <a:buNone/>
            </a:pPr>
            <a:r>
              <a:rPr lang="en-US" sz="2400"/>
              <a:t>Energy                                           Fatigue</a:t>
            </a:r>
            <a:endParaRPr/>
          </a:p>
          <a:p>
            <a:pPr marL="457200" lvl="0" indent="-331470" algn="l" rtl="0">
              <a:lnSpc>
                <a:spcPct val="100000"/>
              </a:lnSpc>
              <a:spcBef>
                <a:spcPts val="1200"/>
              </a:spcBef>
              <a:spcAft>
                <a:spcPts val="0"/>
              </a:spcAft>
              <a:buSzPts val="1620"/>
              <a:buFont typeface="Noto Sans Symbols"/>
              <a:buNone/>
            </a:pPr>
            <a:r>
              <a:rPr lang="en-US" sz="2400"/>
              <a:t>Mood                                              Shyness</a:t>
            </a:r>
            <a:endParaRPr/>
          </a:p>
          <a:p>
            <a:pPr marL="457200" lvl="0" indent="-331470" algn="l" rtl="0">
              <a:lnSpc>
                <a:spcPct val="100000"/>
              </a:lnSpc>
              <a:spcBef>
                <a:spcPts val="1200"/>
              </a:spcBef>
              <a:spcAft>
                <a:spcPts val="0"/>
              </a:spcAft>
              <a:buSzPts val="1620"/>
              <a:buFont typeface="Noto Sans Symbols"/>
              <a:buNone/>
            </a:pPr>
            <a:r>
              <a:rPr lang="en-US" sz="2400"/>
              <a:t>Sex drive                                        Appetite</a:t>
            </a:r>
            <a:endParaRPr/>
          </a:p>
          <a:p>
            <a:pPr marL="457200" lvl="0" indent="-331470" algn="l" rtl="0">
              <a:lnSpc>
                <a:spcPct val="100000"/>
              </a:lnSpc>
              <a:spcBef>
                <a:spcPts val="1200"/>
              </a:spcBef>
              <a:spcAft>
                <a:spcPts val="0"/>
              </a:spcAft>
              <a:buSzPts val="1620"/>
              <a:buFont typeface="Noto Sans Symbols"/>
              <a:buNone/>
            </a:pPr>
            <a:r>
              <a:rPr lang="en-US" sz="2400"/>
              <a:t>Talkativeness                                 </a:t>
            </a:r>
            <a:endParaRPr/>
          </a:p>
          <a:p>
            <a:pPr marL="457200" lvl="0" indent="-331470" algn="l" rtl="0">
              <a:lnSpc>
                <a:spcPct val="100000"/>
              </a:lnSpc>
              <a:spcBef>
                <a:spcPts val="1200"/>
              </a:spcBef>
              <a:spcAft>
                <a:spcPts val="0"/>
              </a:spcAft>
              <a:buSzPts val="1620"/>
              <a:buFont typeface="Noto Sans Symbols"/>
              <a:buNone/>
            </a:pPr>
            <a:r>
              <a:rPr lang="en-US" sz="2400"/>
              <a:t>Aggression</a:t>
            </a:r>
            <a:endParaRPr/>
          </a:p>
          <a:p>
            <a:pPr marL="457200" lvl="0" indent="-331470" algn="l" rtl="0">
              <a:lnSpc>
                <a:spcPct val="100000"/>
              </a:lnSpc>
              <a:spcBef>
                <a:spcPts val="1200"/>
              </a:spcBef>
              <a:spcAft>
                <a:spcPts val="0"/>
              </a:spcAft>
              <a:buSzPts val="1620"/>
              <a:buFont typeface="Noto Sans Symbols"/>
              <a:buNone/>
            </a:pPr>
            <a:endParaRPr sz="2400"/>
          </a:p>
          <a:p>
            <a:pPr marL="457200" lvl="0" indent="-228600" algn="l" rtl="0">
              <a:lnSpc>
                <a:spcPct val="100000"/>
              </a:lnSpc>
              <a:spcBef>
                <a:spcPts val="1200"/>
              </a:spcBef>
              <a:spcAft>
                <a:spcPts val="0"/>
              </a:spcAft>
              <a:buSzPts val="1620"/>
              <a:buNone/>
            </a:pPr>
            <a:endParaRPr sz="2400"/>
          </a:p>
          <a:p>
            <a:pPr marL="457200" lvl="0" indent="-331470" algn="l" rtl="0">
              <a:lnSpc>
                <a:spcPct val="100000"/>
              </a:lnSpc>
              <a:spcBef>
                <a:spcPts val="1200"/>
              </a:spcBef>
              <a:spcAft>
                <a:spcPts val="0"/>
              </a:spcAft>
              <a:buSzPts val="1620"/>
              <a:buFont typeface="Noto Sans Symbols"/>
              <a:buNone/>
            </a:pP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6;p6">
            <a:extLst>
              <a:ext uri="{FF2B5EF4-FFF2-40B4-BE49-F238E27FC236}">
                <a16:creationId xmlns:a16="http://schemas.microsoft.com/office/drawing/2014/main" id="{8D8B8E51-EFCB-ED37-C8AA-5D08F8FFBE06}"/>
              </a:ext>
            </a:extLst>
          </p:cNvPr>
          <p:cNvSpPr txBox="1">
            <a:spLocks noGrp="1"/>
          </p:cNvSpPr>
          <p:nvPr>
            <p:ph type="title"/>
          </p:nvPr>
        </p:nvSpPr>
        <p:spPr>
          <a:xfrm>
            <a:off x="3389973" y="2633033"/>
            <a:ext cx="5310606" cy="1362071"/>
          </a:xfrm>
          <a:prstGeom prst="rect">
            <a:avLst/>
          </a:prstGeom>
          <a:noFill/>
          <a:ln>
            <a:noFill/>
          </a:ln>
        </p:spPr>
        <p:txBody>
          <a:bodyPr vert="horz" wrap="square" lIns="91421" tIns="0" rIns="91421" bIns="45701" anchor="ctr" anchorCtr="0" compatLnSpc="1">
            <a:noAutofit/>
          </a:bodyPr>
          <a:lstStyle/>
          <a:p>
            <a:pPr lvl="0" algn="l"/>
            <a:r>
              <a:rPr lang="en-US" sz="2800" i="1">
                <a:solidFill>
                  <a:srgbClr val="234264"/>
                </a:solidFill>
              </a:rPr>
              <a:t>Approach: To build on existing efforts, enhance, refine and fill in gaps when needed while avoiding duplication and not </a:t>
            </a:r>
            <a:br>
              <a:rPr lang="en-US" sz="2800" i="1">
                <a:solidFill>
                  <a:srgbClr val="234264"/>
                </a:solidFill>
              </a:rPr>
            </a:br>
            <a:r>
              <a:rPr lang="en-US" sz="2800" i="1">
                <a:solidFill>
                  <a:srgbClr val="234264"/>
                </a:solidFill>
              </a:rPr>
              <a:t>“recreating the wheel.”</a:t>
            </a:r>
            <a:br>
              <a:rPr lang="en-US" sz="4400" i="1">
                <a:solidFill>
                  <a:srgbClr val="234264"/>
                </a:solidFill>
              </a:rPr>
            </a:br>
            <a:endParaRPr lang="en-US" sz="4400">
              <a:solidFill>
                <a:srgbClr val="234264"/>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Short-term Effects of Methamphetamines</a:t>
            </a:r>
            <a:endParaRPr/>
          </a:p>
        </p:txBody>
      </p:sp>
      <p:sp>
        <p:nvSpPr>
          <p:cNvPr id="410" name="Google Shape;410;p8"/>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2400"/>
              <a:t>Psychotic symptoms more likely than cocaine</a:t>
            </a:r>
            <a:endParaRPr/>
          </a:p>
          <a:p>
            <a:pPr marL="457200" lvl="0" indent="-331470" algn="l" rtl="0">
              <a:lnSpc>
                <a:spcPct val="100000"/>
              </a:lnSpc>
              <a:spcBef>
                <a:spcPts val="1200"/>
              </a:spcBef>
              <a:spcAft>
                <a:spcPts val="0"/>
              </a:spcAft>
              <a:buSzPts val="1620"/>
              <a:buChar char="✧"/>
            </a:pPr>
            <a:r>
              <a:rPr lang="en-US" sz="2400"/>
              <a:t>Increase attention and decrease fatigue</a:t>
            </a:r>
            <a:endParaRPr/>
          </a:p>
          <a:p>
            <a:pPr marL="457200" lvl="0" indent="-331470" algn="l" rtl="0">
              <a:lnSpc>
                <a:spcPct val="100000"/>
              </a:lnSpc>
              <a:spcBef>
                <a:spcPts val="1200"/>
              </a:spcBef>
              <a:spcAft>
                <a:spcPts val="0"/>
              </a:spcAft>
              <a:buSzPts val="1620"/>
              <a:buChar char="✧"/>
            </a:pPr>
            <a:r>
              <a:rPr lang="en-US" sz="2400"/>
              <a:t>Decreased appetite</a:t>
            </a:r>
            <a:endParaRPr/>
          </a:p>
          <a:p>
            <a:pPr marL="457200" lvl="0" indent="-331470" algn="l" rtl="0">
              <a:lnSpc>
                <a:spcPct val="100000"/>
              </a:lnSpc>
              <a:spcBef>
                <a:spcPts val="1200"/>
              </a:spcBef>
              <a:spcAft>
                <a:spcPts val="0"/>
              </a:spcAft>
              <a:buSzPts val="1620"/>
              <a:buChar char="✧"/>
            </a:pPr>
            <a:r>
              <a:rPr lang="en-US" sz="2400"/>
              <a:t>Euphoria/Pleasure/Rush/Joy</a:t>
            </a:r>
            <a:endParaRPr/>
          </a:p>
          <a:p>
            <a:pPr marL="457200" lvl="0" indent="-331470" algn="l" rtl="0">
              <a:lnSpc>
                <a:spcPct val="100000"/>
              </a:lnSpc>
              <a:spcBef>
                <a:spcPts val="1200"/>
              </a:spcBef>
              <a:spcAft>
                <a:spcPts val="0"/>
              </a:spcAft>
              <a:buSzPts val="1620"/>
              <a:buChar char="✧"/>
            </a:pPr>
            <a:r>
              <a:rPr lang="en-US" sz="2400"/>
              <a:t>Irritability/Aggression</a:t>
            </a:r>
            <a:endParaRPr/>
          </a:p>
          <a:p>
            <a:pPr marL="457200" lvl="0" indent="-331470" algn="l" rtl="0">
              <a:lnSpc>
                <a:spcPct val="100000"/>
              </a:lnSpc>
              <a:spcBef>
                <a:spcPts val="1200"/>
              </a:spcBef>
              <a:spcAft>
                <a:spcPts val="0"/>
              </a:spcAft>
              <a:buSzPts val="1620"/>
              <a:buChar char="✧"/>
            </a:pPr>
            <a:r>
              <a:rPr lang="en-US" sz="2400"/>
              <a:t>Feeling of power/Sexy </a:t>
            </a:r>
            <a:endParaRPr/>
          </a:p>
          <a:p>
            <a:pPr marL="457200" lvl="0" indent="-331470" algn="l" rtl="0">
              <a:lnSpc>
                <a:spcPct val="100000"/>
              </a:lnSpc>
              <a:spcBef>
                <a:spcPts val="1200"/>
              </a:spcBef>
              <a:spcAft>
                <a:spcPts val="0"/>
              </a:spcAft>
              <a:buSzPts val="1620"/>
              <a:buChar char="✧"/>
            </a:pPr>
            <a:r>
              <a:rPr lang="en-US" sz="2400"/>
              <a:t>Confusion</a:t>
            </a:r>
            <a:endParaRPr/>
          </a:p>
          <a:p>
            <a:pPr marL="457200" lvl="0" indent="-331470" algn="l" rtl="0">
              <a:lnSpc>
                <a:spcPct val="100000"/>
              </a:lnSpc>
              <a:spcBef>
                <a:spcPts val="1200"/>
              </a:spcBef>
              <a:spcAft>
                <a:spcPts val="0"/>
              </a:spcAft>
              <a:buSzPts val="1620"/>
              <a:buChar char="✧"/>
            </a:pPr>
            <a:r>
              <a:rPr lang="en-US" sz="2400"/>
              <a:t>Anxiety</a:t>
            </a:r>
            <a:endParaRPr/>
          </a:p>
          <a:p>
            <a:pPr marL="457200" lvl="0" indent="-331470" algn="l" rtl="0">
              <a:lnSpc>
                <a:spcPct val="100000"/>
              </a:lnSpc>
              <a:spcBef>
                <a:spcPts val="1200"/>
              </a:spcBef>
              <a:spcAft>
                <a:spcPts val="0"/>
              </a:spcAft>
              <a:buSzPts val="1620"/>
              <a:buFont typeface="Noto Sans Symbols"/>
              <a:buNone/>
            </a:pP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Short Term Effects….</a:t>
            </a:r>
            <a:endParaRPr/>
          </a:p>
        </p:txBody>
      </p:sp>
      <p:sp>
        <p:nvSpPr>
          <p:cNvPr id="416" name="Google Shape;416;p67"/>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Increased Heart Rate &amp; Respiration</a:t>
            </a:r>
            <a:endParaRPr/>
          </a:p>
          <a:p>
            <a:pPr marL="457200" lvl="0" indent="-331470" algn="l" rtl="0">
              <a:lnSpc>
                <a:spcPct val="100000"/>
              </a:lnSpc>
              <a:spcBef>
                <a:spcPts val="1200"/>
              </a:spcBef>
              <a:spcAft>
                <a:spcPts val="0"/>
              </a:spcAft>
              <a:buSzPts val="1620"/>
              <a:buChar char="✧"/>
            </a:pPr>
            <a:r>
              <a:rPr lang="en-US"/>
              <a:t>Hyperthermia</a:t>
            </a:r>
            <a:endParaRPr/>
          </a:p>
          <a:p>
            <a:pPr marL="457200" lvl="0" indent="-331470" algn="l" rtl="0">
              <a:lnSpc>
                <a:spcPct val="100000"/>
              </a:lnSpc>
              <a:spcBef>
                <a:spcPts val="1200"/>
              </a:spcBef>
              <a:spcAft>
                <a:spcPts val="0"/>
              </a:spcAft>
              <a:buSzPts val="1620"/>
              <a:buChar char="✧"/>
            </a:pPr>
            <a:r>
              <a:rPr lang="en-US"/>
              <a:t>Dry mouth</a:t>
            </a:r>
            <a:endParaRPr/>
          </a:p>
          <a:p>
            <a:pPr marL="457200" lvl="0" indent="-331470" algn="l" rtl="0">
              <a:lnSpc>
                <a:spcPct val="100000"/>
              </a:lnSpc>
              <a:spcBef>
                <a:spcPts val="1200"/>
              </a:spcBef>
              <a:spcAft>
                <a:spcPts val="0"/>
              </a:spcAft>
              <a:buSzPts val="1620"/>
              <a:buChar char="✧"/>
            </a:pPr>
            <a:r>
              <a:rPr lang="en-US"/>
              <a:t>Tremors</a:t>
            </a:r>
            <a:endParaRPr/>
          </a:p>
          <a:p>
            <a:pPr marL="457200" lvl="0" indent="-331470" algn="l" rtl="0">
              <a:lnSpc>
                <a:spcPct val="100000"/>
              </a:lnSpc>
              <a:spcBef>
                <a:spcPts val="1200"/>
              </a:spcBef>
              <a:spcAft>
                <a:spcPts val="0"/>
              </a:spcAft>
              <a:buSzPts val="1620"/>
              <a:buChar char="✧"/>
            </a:pPr>
            <a:r>
              <a:rPr lang="en-US"/>
              <a:t>Convulsions</a:t>
            </a:r>
            <a:endParaRPr/>
          </a:p>
          <a:p>
            <a:pPr marL="457200" lvl="0" indent="-331470" algn="l" rtl="0">
              <a:lnSpc>
                <a:spcPct val="100000"/>
              </a:lnSpc>
              <a:spcBef>
                <a:spcPts val="1200"/>
              </a:spcBef>
              <a:spcAft>
                <a:spcPts val="0"/>
              </a:spcAft>
              <a:buSzPts val="1620"/>
              <a:buFont typeface="Noto Sans Symbols"/>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Long-term Effects of Methamphetamine use</a:t>
            </a:r>
            <a:endParaRPr/>
          </a:p>
        </p:txBody>
      </p:sp>
      <p:sp>
        <p:nvSpPr>
          <p:cNvPr id="422" name="Google Shape;422;p9"/>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2400"/>
              <a:t>Dependence and addiction </a:t>
            </a:r>
            <a:endParaRPr/>
          </a:p>
          <a:p>
            <a:pPr marL="457200" lvl="0" indent="-331470" algn="l" rtl="0">
              <a:lnSpc>
                <a:spcPct val="100000"/>
              </a:lnSpc>
              <a:spcBef>
                <a:spcPts val="1200"/>
              </a:spcBef>
              <a:spcAft>
                <a:spcPts val="0"/>
              </a:spcAft>
              <a:buSzPts val="1620"/>
              <a:buChar char="✧"/>
            </a:pPr>
            <a:r>
              <a:rPr lang="en-US" sz="2400"/>
              <a:t>Hallucinations &amp; Delusions</a:t>
            </a:r>
            <a:endParaRPr/>
          </a:p>
          <a:p>
            <a:pPr marL="457200" lvl="0" indent="-331470" algn="l" rtl="0">
              <a:lnSpc>
                <a:spcPct val="100000"/>
              </a:lnSpc>
              <a:spcBef>
                <a:spcPts val="1200"/>
              </a:spcBef>
              <a:spcAft>
                <a:spcPts val="0"/>
              </a:spcAft>
              <a:buSzPts val="1620"/>
              <a:buChar char="✧"/>
            </a:pPr>
            <a:r>
              <a:rPr lang="en-US" sz="2400"/>
              <a:t>Chronic Psychosis and behavior</a:t>
            </a:r>
            <a:endParaRPr/>
          </a:p>
          <a:p>
            <a:pPr marL="457200" lvl="0" indent="-331470" algn="l" rtl="0">
              <a:lnSpc>
                <a:spcPct val="100000"/>
              </a:lnSpc>
              <a:spcBef>
                <a:spcPts val="1200"/>
              </a:spcBef>
              <a:spcAft>
                <a:spcPts val="0"/>
              </a:spcAft>
              <a:buSzPts val="1620"/>
              <a:buChar char="✧"/>
            </a:pPr>
            <a:r>
              <a:rPr lang="en-US" sz="2400"/>
              <a:t>Anxiety &amp; Mood disturbance—may be chronic</a:t>
            </a:r>
            <a:endParaRPr/>
          </a:p>
          <a:p>
            <a:pPr marL="457200" lvl="0" indent="-331470" algn="l" rtl="0">
              <a:lnSpc>
                <a:spcPct val="100000"/>
              </a:lnSpc>
              <a:spcBef>
                <a:spcPts val="1200"/>
              </a:spcBef>
              <a:spcAft>
                <a:spcPts val="0"/>
              </a:spcAft>
              <a:buSzPts val="1620"/>
              <a:buChar char="✧"/>
            </a:pPr>
            <a:r>
              <a:rPr lang="en-US" sz="2400"/>
              <a:t>Repetitive motor activity</a:t>
            </a:r>
            <a:endParaRPr/>
          </a:p>
          <a:p>
            <a:pPr marL="457200" lvl="0" indent="-331470" algn="l" rtl="0">
              <a:lnSpc>
                <a:spcPct val="100000"/>
              </a:lnSpc>
              <a:spcBef>
                <a:spcPts val="1200"/>
              </a:spcBef>
              <a:spcAft>
                <a:spcPts val="0"/>
              </a:spcAft>
              <a:buSzPts val="1620"/>
              <a:buChar char="✧"/>
            </a:pPr>
            <a:r>
              <a:rPr lang="en-US" sz="2400"/>
              <a:t>Cognitive impairment including confusion</a:t>
            </a:r>
            <a:endParaRPr/>
          </a:p>
          <a:p>
            <a:pPr marL="457200" lvl="0" indent="-331470" algn="l" rtl="0">
              <a:lnSpc>
                <a:spcPct val="100000"/>
              </a:lnSpc>
              <a:spcBef>
                <a:spcPts val="1200"/>
              </a:spcBef>
              <a:spcAft>
                <a:spcPts val="0"/>
              </a:spcAft>
              <a:buSzPts val="1620"/>
              <a:buChar char="✧"/>
            </a:pPr>
            <a:r>
              <a:rPr lang="en-US" sz="2400"/>
              <a:t>Sleep problems</a:t>
            </a:r>
            <a:endParaRPr/>
          </a:p>
          <a:p>
            <a:pPr marL="457200" lvl="0" indent="-331470" algn="l" rtl="0">
              <a:lnSpc>
                <a:spcPct val="100000"/>
              </a:lnSpc>
              <a:spcBef>
                <a:spcPts val="1200"/>
              </a:spcBef>
              <a:spcAft>
                <a:spcPts val="0"/>
              </a:spcAft>
              <a:buSzPts val="1620"/>
              <a:buChar char="✧"/>
            </a:pPr>
            <a:r>
              <a:rPr lang="en-US" sz="2400"/>
              <a:t>Weight loss---may be severe</a:t>
            </a:r>
            <a:endParaRPr/>
          </a:p>
          <a:p>
            <a:pPr marL="457200" lvl="0" indent="-331470" algn="l" rtl="0">
              <a:lnSpc>
                <a:spcPct val="100000"/>
              </a:lnSpc>
              <a:spcBef>
                <a:spcPts val="1200"/>
              </a:spcBef>
              <a:spcAft>
                <a:spcPts val="0"/>
              </a:spcAft>
              <a:buSzPts val="1620"/>
              <a:buFont typeface="Noto Sans Symbols"/>
              <a:buNone/>
            </a:pPr>
            <a:endParaRPr sz="2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 Health Dangers of MA Use Include:</a:t>
            </a:r>
            <a:endParaRPr/>
          </a:p>
        </p:txBody>
      </p:sp>
      <p:sp>
        <p:nvSpPr>
          <p:cNvPr id="428" name="Google Shape;428;p10"/>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90000"/>
              </a:lnSpc>
              <a:spcBef>
                <a:spcPts val="1200"/>
              </a:spcBef>
              <a:spcAft>
                <a:spcPts val="0"/>
              </a:spcAft>
              <a:buSzPts val="1620"/>
              <a:buChar char="✧"/>
            </a:pPr>
            <a:r>
              <a:rPr lang="en-US" sz="2400"/>
              <a:t>CNS: memory, seizures, brain damage</a:t>
            </a:r>
            <a:endParaRPr/>
          </a:p>
          <a:p>
            <a:pPr marL="457200" lvl="0" indent="-331470" algn="l" rtl="0">
              <a:lnSpc>
                <a:spcPct val="90000"/>
              </a:lnSpc>
              <a:spcBef>
                <a:spcPts val="1200"/>
              </a:spcBef>
              <a:spcAft>
                <a:spcPts val="0"/>
              </a:spcAft>
              <a:buSzPts val="1620"/>
              <a:buChar char="✧"/>
            </a:pPr>
            <a:r>
              <a:rPr lang="en-US" sz="2400"/>
              <a:t>Obstetric &amp; high risk sexual practices</a:t>
            </a:r>
            <a:endParaRPr/>
          </a:p>
          <a:p>
            <a:pPr marL="457200" lvl="0" indent="-331470" algn="l" rtl="0">
              <a:lnSpc>
                <a:spcPct val="90000"/>
              </a:lnSpc>
              <a:spcBef>
                <a:spcPts val="1200"/>
              </a:spcBef>
              <a:spcAft>
                <a:spcPts val="0"/>
              </a:spcAft>
              <a:buSzPts val="1620"/>
              <a:buChar char="✧"/>
            </a:pPr>
            <a:r>
              <a:rPr lang="en-US" sz="2400"/>
              <a:t>Cardiovascular: Htn, ischemia/MI, arrhythmia, cardiomyopathy, pericarditis/endocarditis</a:t>
            </a:r>
            <a:endParaRPr/>
          </a:p>
          <a:p>
            <a:pPr marL="457200" lvl="0" indent="-331470" algn="l" rtl="0">
              <a:lnSpc>
                <a:spcPct val="90000"/>
              </a:lnSpc>
              <a:spcBef>
                <a:spcPts val="1200"/>
              </a:spcBef>
              <a:spcAft>
                <a:spcPts val="0"/>
              </a:spcAft>
              <a:buSzPts val="1620"/>
              <a:buChar char="✧"/>
            </a:pPr>
            <a:r>
              <a:rPr lang="en-US" sz="2400"/>
              <a:t>Renal-Rhabdomyolysis</a:t>
            </a:r>
            <a:endParaRPr/>
          </a:p>
          <a:p>
            <a:pPr marL="457200" lvl="0" indent="-331470" algn="l" rtl="0">
              <a:lnSpc>
                <a:spcPct val="90000"/>
              </a:lnSpc>
              <a:spcBef>
                <a:spcPts val="1200"/>
              </a:spcBef>
              <a:spcAft>
                <a:spcPts val="0"/>
              </a:spcAft>
              <a:buSzPts val="1620"/>
              <a:buChar char="✧"/>
            </a:pPr>
            <a:r>
              <a:rPr lang="en-US" sz="2400"/>
              <a:t>Increase transmission of  STDs/Hepatitis/HIV</a:t>
            </a:r>
            <a:endParaRPr/>
          </a:p>
          <a:p>
            <a:pPr marL="457200" lvl="0" indent="-331470" algn="l" rtl="0">
              <a:lnSpc>
                <a:spcPct val="90000"/>
              </a:lnSpc>
              <a:spcBef>
                <a:spcPts val="1200"/>
              </a:spcBef>
              <a:spcAft>
                <a:spcPts val="0"/>
              </a:spcAft>
              <a:buSzPts val="1620"/>
              <a:buChar char="✧"/>
            </a:pPr>
            <a:r>
              <a:rPr lang="en-US" sz="2400"/>
              <a:t>Respiratory-edema, bronchitis, Pul. Htn.</a:t>
            </a:r>
            <a:endParaRPr/>
          </a:p>
          <a:p>
            <a:pPr marL="457200" lvl="0" indent="-331470" algn="l" rtl="0">
              <a:lnSpc>
                <a:spcPct val="90000"/>
              </a:lnSpc>
              <a:spcBef>
                <a:spcPts val="1200"/>
              </a:spcBef>
              <a:spcAft>
                <a:spcPts val="0"/>
              </a:spcAft>
              <a:buSzPts val="1620"/>
              <a:buChar char="✧"/>
            </a:pPr>
            <a:r>
              <a:rPr lang="en-US" sz="2400"/>
              <a:t>Movement disorders--worsen Tourette’s</a:t>
            </a:r>
            <a:endParaRPr/>
          </a:p>
          <a:p>
            <a:pPr marL="457200" lvl="0" indent="-331470" algn="l" rtl="0">
              <a:lnSpc>
                <a:spcPct val="90000"/>
              </a:lnSpc>
              <a:spcBef>
                <a:spcPts val="1200"/>
              </a:spcBef>
              <a:spcAft>
                <a:spcPts val="0"/>
              </a:spcAft>
              <a:buSzPts val="1620"/>
              <a:buChar char="✧"/>
            </a:pPr>
            <a:r>
              <a:rPr lang="en-US" sz="2400"/>
              <a:t>Dental— “meth mouth”</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3600" b="0" i="0" u="none" strike="noStrike">
                <a:latin typeface="Arial"/>
                <a:ea typeface="Arial"/>
                <a:cs typeface="Arial"/>
                <a:sym typeface="Arial"/>
              </a:rPr>
              <a:t>CO-OCCURRING ANXIETY DISORDERS</a:t>
            </a:r>
            <a:endParaRPr sz="3600">
              <a:latin typeface="Arial"/>
              <a:ea typeface="Arial"/>
              <a:cs typeface="Arial"/>
              <a:sym typeface="Arial"/>
            </a:endParaRPr>
          </a:p>
        </p:txBody>
      </p:sp>
      <p:sp>
        <p:nvSpPr>
          <p:cNvPr id="435" name="Google Shape;435;p68"/>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1200"/>
              </a:spcBef>
              <a:spcAft>
                <a:spcPts val="0"/>
              </a:spcAft>
              <a:buSzPct val="151351"/>
              <a:buNone/>
            </a:pPr>
            <a:endParaRPr sz="1800" b="0" i="0" u="none" strike="noStrike">
              <a:latin typeface="Lato Light"/>
              <a:ea typeface="Lato Light"/>
              <a:cs typeface="Lato Light"/>
              <a:sym typeface="Lato Light"/>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Lifetime prevalence of anxiety disorders is over 30%. </a:t>
            </a:r>
            <a:r>
              <a:rPr lang="en-US" sz="1800">
                <a:latin typeface="Arial"/>
                <a:ea typeface="Arial"/>
                <a:cs typeface="Arial"/>
                <a:sym typeface="Arial"/>
              </a:rPr>
              <a:t> (</a:t>
            </a:r>
            <a:r>
              <a:rPr lang="en-US" sz="1800" b="0" i="0" u="none" strike="noStrike">
                <a:latin typeface="Arial"/>
                <a:ea typeface="Arial"/>
                <a:cs typeface="Arial"/>
                <a:sym typeface="Arial"/>
              </a:rPr>
              <a:t>pandemic story viz anxiety disorders has not been told yet).</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Arial"/>
                <a:ea typeface="Arial"/>
                <a:cs typeface="Arial"/>
                <a:sym typeface="Arial"/>
              </a:rPr>
              <a:t>Mild substance use disorders likely not associated with anxiety disorders, but moderate and severe substance use disorders are highly related.</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Arial"/>
                <a:ea typeface="Arial"/>
                <a:cs typeface="Arial"/>
                <a:sym typeface="Arial"/>
              </a:rPr>
              <a:t>Traditionally, alcohol use disorder is associated with anxiety disorders, but in fact, all substance use disorders are implicated.</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Arial"/>
                <a:ea typeface="Arial"/>
                <a:cs typeface="Arial"/>
                <a:sym typeface="Arial"/>
              </a:rPr>
              <a:t>Substance-induced anxiety disorders are rare (&lt;1%) with anxiety disorders usually preceding the substance use disorder.</a:t>
            </a:r>
            <a:endParaRPr/>
          </a:p>
          <a:p>
            <a:pPr marL="457200" lvl="0" indent="-228600" algn="l" rtl="0">
              <a:lnSpc>
                <a:spcPct val="100000"/>
              </a:lnSpc>
              <a:spcBef>
                <a:spcPts val="1200"/>
              </a:spcBef>
              <a:spcAft>
                <a:spcPts val="0"/>
              </a:spcAft>
              <a:buSzPct val="97297"/>
              <a:buNone/>
            </a:pPr>
            <a:endParaRPr/>
          </a:p>
        </p:txBody>
      </p:sp>
      <p:sp>
        <p:nvSpPr>
          <p:cNvPr id="436" name="Google Shape;436;p68"/>
          <p:cNvSpPr txBox="1">
            <a:spLocks noGrp="1"/>
          </p:cNvSpPr>
          <p:nvPr>
            <p:ph type="body" idx="2"/>
          </p:nvPr>
        </p:nvSpPr>
        <p:spPr>
          <a:xfrm>
            <a:off x="4648200" y="1773870"/>
            <a:ext cx="4038600" cy="4352293"/>
          </a:xfrm>
          <a:prstGeom prst="rect">
            <a:avLst/>
          </a:prstGeom>
          <a:noFill/>
          <a:ln>
            <a:noFill/>
          </a:ln>
        </p:spPr>
        <p:txBody>
          <a:bodyPr spcFirstLastPara="1" wrap="square" lIns="91425" tIns="45700" rIns="91425" bIns="45700" anchor="t" anchorCtr="0">
            <a:normAutofit fontScale="92500" lnSpcReduction="20000"/>
          </a:bodyPr>
          <a:lstStyle/>
          <a:p>
            <a:pPr marL="457200" lvl="0" indent="-228600" algn="l" rtl="0">
              <a:lnSpc>
                <a:spcPct val="100000"/>
              </a:lnSpc>
              <a:spcBef>
                <a:spcPts val="1200"/>
              </a:spcBef>
              <a:spcAft>
                <a:spcPts val="0"/>
              </a:spcAft>
              <a:buSzPct val="151351"/>
              <a:buNone/>
            </a:pPr>
            <a:endParaRPr sz="1800" b="0" i="0" u="none" strike="noStrike">
              <a:solidFill>
                <a:srgbClr val="000000"/>
              </a:solidFill>
              <a:latin typeface="Lato Light"/>
              <a:ea typeface="Lato Light"/>
              <a:cs typeface="Lato Light"/>
              <a:sym typeface="Lato Light"/>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Diagnosis of GAD and Panic Disorder- most strongly associated with SUD</a:t>
            </a:r>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Generalized Anxiety Disorder: Significant worry and ruminations</a:t>
            </a:r>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Panic Disorder: Panic attacks with or without agoraphobia</a:t>
            </a:r>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Specific Phobias (i.e., fear of heights)</a:t>
            </a:r>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Social Phobia: Spectrum from mild anxiety to full avoidance</a:t>
            </a:r>
            <a:endParaRPr/>
          </a:p>
          <a:p>
            <a:pPr marL="457200" marR="0" lvl="0" indent="-388620" algn="l" rtl="0">
              <a:lnSpc>
                <a:spcPct val="100000"/>
              </a:lnSpc>
              <a:spcBef>
                <a:spcPts val="1200"/>
              </a:spcBef>
              <a:spcAft>
                <a:spcPts val="0"/>
              </a:spcAft>
              <a:buSzPct val="151351"/>
              <a:buChar char="✧"/>
            </a:pPr>
            <a:r>
              <a:rPr lang="en-US" sz="1800" b="0" i="0" u="none" strike="noStrike">
                <a:latin typeface="Arial"/>
                <a:ea typeface="Arial"/>
                <a:cs typeface="Arial"/>
                <a:sym typeface="Arial"/>
              </a:rPr>
              <a:t>Obsessive-Compulsive Disorder: Not technically an anxiety disorder</a:t>
            </a:r>
            <a:endParaRPr/>
          </a:p>
          <a:p>
            <a:pPr marL="457200" lvl="0" indent="-228600" algn="l" rtl="0">
              <a:lnSpc>
                <a:spcPct val="100000"/>
              </a:lnSpc>
              <a:spcBef>
                <a:spcPts val="1200"/>
              </a:spcBef>
              <a:spcAft>
                <a:spcPts val="0"/>
              </a:spcAft>
              <a:buSzPct val="97297"/>
              <a:buNone/>
            </a:pPr>
            <a:endParaRPr/>
          </a:p>
        </p:txBody>
      </p:sp>
      <p:sp>
        <p:nvSpPr>
          <p:cNvPr id="437" name="Google Shape;43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1800" b="0" i="0" u="none" strike="noStrike">
                <a:latin typeface="Lato"/>
                <a:ea typeface="Lato"/>
                <a:cs typeface="Lato"/>
                <a:sym typeface="Lato"/>
              </a:rPr>
              <a:t>CO-OCCURRING ANXIETY DISORDERS with SUD</a:t>
            </a:r>
            <a:br>
              <a:rPr lang="en-US" sz="1800" b="0" i="0" u="none" strike="noStrike">
                <a:latin typeface="Lato"/>
                <a:ea typeface="Lato"/>
                <a:cs typeface="Lato"/>
                <a:sym typeface="Lato"/>
              </a:rPr>
            </a:br>
            <a:r>
              <a:rPr lang="en-US" sz="1800" b="0" i="0" u="none" strike="noStrike">
                <a:latin typeface="Lato Light"/>
                <a:ea typeface="Lato Light"/>
                <a:cs typeface="Lato Light"/>
                <a:sym typeface="Lato Light"/>
              </a:rPr>
              <a:t>Percentage of adults aged 18 and over who experienced symptoms of anxiety in the past 2 weeks, by symptom severity and age group: United States, 2019</a:t>
            </a:r>
            <a:endParaRPr/>
          </a:p>
        </p:txBody>
      </p:sp>
      <p:sp>
        <p:nvSpPr>
          <p:cNvPr id="444" name="Google Shape;444;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pic>
        <p:nvPicPr>
          <p:cNvPr id="445" name="Google Shape;445;p69"/>
          <p:cNvPicPr preferRelativeResize="0"/>
          <p:nvPr/>
        </p:nvPicPr>
        <p:blipFill rotWithShape="1">
          <a:blip r:embed="rId3">
            <a:alphaModFix/>
          </a:blip>
          <a:srcRect/>
          <a:stretch/>
        </p:blipFill>
        <p:spPr>
          <a:xfrm>
            <a:off x="897622" y="1820079"/>
            <a:ext cx="7348756" cy="416467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2800" b="0" i="0" u="none" strike="noStrike">
                <a:latin typeface="Calibri"/>
                <a:ea typeface="Calibri"/>
                <a:cs typeface="Calibri"/>
                <a:sym typeface="Calibri"/>
              </a:rPr>
              <a:t>CO-OCCURRING DEPRESSIVE DISORDERS</a:t>
            </a:r>
            <a:endParaRPr sz="2800">
              <a:latin typeface="Calibri"/>
              <a:ea typeface="Calibri"/>
              <a:cs typeface="Calibri"/>
              <a:sym typeface="Calibri"/>
            </a:endParaRPr>
          </a:p>
        </p:txBody>
      </p:sp>
      <p:sp>
        <p:nvSpPr>
          <p:cNvPr id="452" name="Google Shape;452;p70"/>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100000"/>
              </a:lnSpc>
              <a:spcBef>
                <a:spcPts val="1200"/>
              </a:spcBef>
              <a:spcAft>
                <a:spcPts val="0"/>
              </a:spcAft>
              <a:buSzPct val="151351"/>
              <a:buNone/>
            </a:pPr>
            <a:endParaRPr sz="1800" b="0" i="0" u="none" strike="noStrike">
              <a:solidFill>
                <a:srgbClr val="000000"/>
              </a:solidFill>
              <a:latin typeface="Lato Light"/>
              <a:ea typeface="Lato Light"/>
              <a:cs typeface="Lato Light"/>
              <a:sym typeface="Lato Light"/>
            </a:endParaRPr>
          </a:p>
          <a:p>
            <a:pPr marL="457200" lvl="0" indent="-388620" algn="l" rtl="0">
              <a:lnSpc>
                <a:spcPct val="100000"/>
              </a:lnSpc>
              <a:spcBef>
                <a:spcPts val="1200"/>
              </a:spcBef>
              <a:spcAft>
                <a:spcPts val="0"/>
              </a:spcAft>
              <a:buSzPct val="151351"/>
              <a:buChar char="✧"/>
            </a:pPr>
            <a:r>
              <a:rPr lang="en-US" sz="1800" b="0" i="0" u="none" strike="noStrike">
                <a:latin typeface="Calibri"/>
                <a:ea typeface="Calibri"/>
                <a:cs typeface="Calibri"/>
                <a:sym typeface="Calibri"/>
              </a:rPr>
              <a:t>Relationship between depression and substance use disorders is bidirectional</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Calibri"/>
                <a:ea typeface="Calibri"/>
                <a:cs typeface="Calibri"/>
                <a:sym typeface="Calibri"/>
              </a:rPr>
              <a:t>Adolescents: 2017 study found a doubling of the incidence of substance use disorders in adolescents with a major depressive episode in the last year (29.3% versus 14.3%).</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Calibri"/>
                <a:ea typeface="Calibri"/>
                <a:cs typeface="Calibri"/>
                <a:sym typeface="Calibri"/>
              </a:rPr>
              <a:t>Substance-induced depression is also common-Direct physiological effects of substances </a:t>
            </a:r>
            <a:endParaRPr/>
          </a:p>
          <a:p>
            <a:pPr marL="457200" marR="0" lvl="0" indent="-388620" algn="l" rtl="0">
              <a:lnSpc>
                <a:spcPct val="100000"/>
              </a:lnSpc>
              <a:spcBef>
                <a:spcPts val="1200"/>
              </a:spcBef>
              <a:spcAft>
                <a:spcPts val="0"/>
              </a:spcAft>
              <a:buSzPct val="151351"/>
              <a:buChar char="✧"/>
            </a:pPr>
            <a:r>
              <a:rPr lang="en-US" sz="1800" b="0" i="0" u="none" strike="noStrike">
                <a:solidFill>
                  <a:srgbClr val="000000"/>
                </a:solidFill>
                <a:latin typeface="Calibri"/>
                <a:ea typeface="Calibri"/>
                <a:cs typeface="Calibri"/>
                <a:sym typeface="Calibri"/>
              </a:rPr>
              <a:t>Co-morbidities with SUDs (i.e., diabetes and chronic pain)</a:t>
            </a:r>
            <a:endParaRPr/>
          </a:p>
          <a:p>
            <a:pPr marL="457200" marR="0" lvl="0" indent="-228600" algn="l" rtl="0">
              <a:lnSpc>
                <a:spcPct val="100000"/>
              </a:lnSpc>
              <a:spcBef>
                <a:spcPts val="1200"/>
              </a:spcBef>
              <a:spcAft>
                <a:spcPts val="0"/>
              </a:spcAft>
              <a:buSzPct val="151351"/>
              <a:buNone/>
            </a:pPr>
            <a:endParaRPr sz="1800" b="0" i="0" u="none" strike="noStrike">
              <a:solidFill>
                <a:srgbClr val="000000"/>
              </a:solidFill>
              <a:latin typeface="Lato Light"/>
              <a:ea typeface="Lato Light"/>
              <a:cs typeface="Lato Light"/>
              <a:sym typeface="Lato Light"/>
            </a:endParaRPr>
          </a:p>
          <a:p>
            <a:pPr marL="457200" lvl="0" indent="-228600" algn="l" rtl="0">
              <a:lnSpc>
                <a:spcPct val="100000"/>
              </a:lnSpc>
              <a:spcBef>
                <a:spcPts val="1200"/>
              </a:spcBef>
              <a:spcAft>
                <a:spcPts val="0"/>
              </a:spcAft>
              <a:buSzPct val="97297"/>
              <a:buNone/>
            </a:pPr>
            <a:endParaRPr/>
          </a:p>
        </p:txBody>
      </p:sp>
      <p:sp>
        <p:nvSpPr>
          <p:cNvPr id="453" name="Google Shape;453;p70"/>
          <p:cNvSpPr txBox="1">
            <a:spLocks noGrp="1"/>
          </p:cNvSpPr>
          <p:nvPr>
            <p:ph type="body" idx="2"/>
          </p:nvPr>
        </p:nvSpPr>
        <p:spPr>
          <a:xfrm>
            <a:off x="4648200" y="1773870"/>
            <a:ext cx="4038600" cy="4352293"/>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2520"/>
              <a:buNone/>
            </a:pPr>
            <a:endParaRPr sz="1800" b="0" i="0" u="none" strike="noStrike">
              <a:solidFill>
                <a:srgbClr val="000000"/>
              </a:solidFill>
              <a:latin typeface="Lato Light"/>
              <a:ea typeface="Lato Light"/>
              <a:cs typeface="Lato Light"/>
              <a:sym typeface="Lato Light"/>
            </a:endParaRPr>
          </a:p>
          <a:p>
            <a:pPr marL="457200" marR="0" lvl="0" indent="-388620" algn="l" rtl="0">
              <a:lnSpc>
                <a:spcPct val="100000"/>
              </a:lnSpc>
              <a:spcBef>
                <a:spcPts val="1200"/>
              </a:spcBef>
              <a:spcAft>
                <a:spcPts val="0"/>
              </a:spcAft>
              <a:buSzPts val="2520"/>
              <a:buChar char="✧"/>
            </a:pPr>
            <a:r>
              <a:rPr lang="en-US" sz="1600" b="0" i="0" u="none" strike="noStrike">
                <a:latin typeface="Calibri"/>
                <a:ea typeface="Calibri"/>
                <a:cs typeface="Calibri"/>
                <a:sym typeface="Calibri"/>
              </a:rPr>
              <a:t>Substance-Induced Mood Disorders</a:t>
            </a:r>
            <a:endParaRPr/>
          </a:p>
          <a:p>
            <a:pPr marL="914400" lvl="1" indent="-381000" algn="l" rtl="0">
              <a:lnSpc>
                <a:spcPct val="100000"/>
              </a:lnSpc>
              <a:spcBef>
                <a:spcPts val="600"/>
              </a:spcBef>
              <a:spcAft>
                <a:spcPts val="0"/>
              </a:spcAft>
              <a:buSzPts val="2400"/>
              <a:buChar char="–"/>
            </a:pPr>
            <a:r>
              <a:rPr lang="en-US" sz="1600">
                <a:latin typeface="Calibri"/>
                <a:ea typeface="Calibri"/>
                <a:cs typeface="Calibri"/>
                <a:sym typeface="Calibri"/>
              </a:rPr>
              <a:t>E.g. P</a:t>
            </a:r>
            <a:r>
              <a:rPr lang="en-US" sz="1600" b="0" i="0" u="none" strike="noStrike">
                <a:latin typeface="Calibri"/>
                <a:ea typeface="Calibri"/>
                <a:cs typeface="Calibri"/>
                <a:sym typeface="Calibri"/>
              </a:rPr>
              <a:t>atients with alcohol and opioid use disorders who have depression secondary to substance use. </a:t>
            </a:r>
            <a:endParaRPr/>
          </a:p>
          <a:p>
            <a:pPr marL="914400" lvl="1" indent="-381000" algn="l" rtl="0">
              <a:lnSpc>
                <a:spcPct val="100000"/>
              </a:lnSpc>
              <a:spcBef>
                <a:spcPts val="600"/>
              </a:spcBef>
              <a:spcAft>
                <a:spcPts val="0"/>
              </a:spcAft>
              <a:buSzPts val="2400"/>
              <a:buChar char="–"/>
            </a:pPr>
            <a:r>
              <a:rPr lang="en-US" sz="1600" b="0" i="0" u="none" strike="noStrike">
                <a:latin typeface="Calibri"/>
                <a:ea typeface="Calibri"/>
                <a:cs typeface="Calibri"/>
                <a:sym typeface="Calibri"/>
              </a:rPr>
              <a:t>Usually, symptoms resolve after cessation or reduction of use</a:t>
            </a:r>
            <a:endParaRPr/>
          </a:p>
          <a:p>
            <a:pPr marL="68580" lvl="0" indent="0" algn="l" rtl="0">
              <a:lnSpc>
                <a:spcPct val="100000"/>
              </a:lnSpc>
              <a:spcBef>
                <a:spcPts val="1200"/>
              </a:spcBef>
              <a:spcAft>
                <a:spcPts val="0"/>
              </a:spcAft>
              <a:buSzPts val="2520"/>
              <a:buNone/>
            </a:pPr>
            <a:endParaRPr/>
          </a:p>
        </p:txBody>
      </p:sp>
      <p:sp>
        <p:nvSpPr>
          <p:cNvPr id="454" name="Google Shape;454;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2800" b="0" i="0" u="none" strike="noStrike">
                <a:solidFill>
                  <a:srgbClr val="000000"/>
                </a:solidFill>
                <a:latin typeface="Calibri"/>
                <a:ea typeface="Calibri"/>
                <a:cs typeface="Calibri"/>
                <a:sym typeface="Calibri"/>
              </a:rPr>
            </a:br>
            <a:r>
              <a:rPr lang="en-US" sz="2800" b="0" i="0" u="none" strike="noStrike">
                <a:latin typeface="Calibri"/>
                <a:ea typeface="Calibri"/>
                <a:cs typeface="Calibri"/>
                <a:sym typeface="Calibri"/>
              </a:rPr>
              <a:t>CO-OCCURRING BIPOLAR DISORDERS</a:t>
            </a:r>
            <a:endParaRPr sz="2800">
              <a:latin typeface="Calibri"/>
              <a:ea typeface="Calibri"/>
              <a:cs typeface="Calibri"/>
              <a:sym typeface="Calibri"/>
            </a:endParaRPr>
          </a:p>
        </p:txBody>
      </p:sp>
      <p:sp>
        <p:nvSpPr>
          <p:cNvPr id="461" name="Google Shape;461;p71"/>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1800" b="0" i="0" u="none" strike="noStrike">
                <a:latin typeface="Calibri"/>
                <a:ea typeface="Calibri"/>
                <a:cs typeface="Calibri"/>
                <a:sym typeface="Calibri"/>
              </a:rPr>
              <a:t>Bipolar disorder affects 1%-4% of the US population with most studies/surveys consistent with a 4% lifetime prevalence rate for the combination of bipolar 1 and 2 disorders (2% for each).</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Eliciting symptom reports from patients can be challenging </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Bipolar 1 disorder-High correlation with SUD’s with lifetime SUD prevalence rate of 50-60%. Some studies found rates as high as 90%.</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Significant functional impairment, often with hospitalization. </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Usually proceeds SUD</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Bipolar 2 disorder Likely under/mis-diagnosed (with major depressive disorder)</a:t>
            </a:r>
            <a:endParaRPr/>
          </a:p>
          <a:p>
            <a:pPr marL="457200" marR="0" lvl="0" indent="-331470" algn="l" rtl="0">
              <a:lnSpc>
                <a:spcPct val="100000"/>
              </a:lnSpc>
              <a:spcBef>
                <a:spcPts val="1200"/>
              </a:spcBef>
              <a:spcAft>
                <a:spcPts val="0"/>
              </a:spcAft>
              <a:buSzPts val="1620"/>
              <a:buChar char="✧"/>
            </a:pPr>
            <a:r>
              <a:rPr lang="en-US" sz="1800" b="0" i="0" u="none" strike="noStrike">
                <a:latin typeface="Calibri"/>
                <a:ea typeface="Calibri"/>
                <a:cs typeface="Calibri"/>
                <a:sym typeface="Calibri"/>
              </a:rPr>
              <a:t>Substance intoxication can mimic mania. While ruling out substance-induced mania is important, treatment is largely the same for both conditions.</a:t>
            </a:r>
            <a:endParaRPr/>
          </a:p>
          <a:p>
            <a:pPr marL="457200" marR="0" lvl="0" indent="-228600" algn="l" rtl="0">
              <a:lnSpc>
                <a:spcPct val="100000"/>
              </a:lnSpc>
              <a:spcBef>
                <a:spcPts val="1200"/>
              </a:spcBef>
              <a:spcAft>
                <a:spcPts val="0"/>
              </a:spcAft>
              <a:buSzPts val="1620"/>
              <a:buNone/>
            </a:pPr>
            <a:endParaRPr sz="1800" b="0" i="0" u="none" strike="noStrike">
              <a:solidFill>
                <a:srgbClr val="000000"/>
              </a:solidFill>
              <a:latin typeface="Lato Light"/>
              <a:ea typeface="Lato Light"/>
              <a:cs typeface="Lato Light"/>
              <a:sym typeface="Lato Light"/>
            </a:endParaRPr>
          </a:p>
          <a:p>
            <a:pPr marL="457200" marR="0" lvl="0" indent="-228600" algn="l" rtl="0">
              <a:lnSpc>
                <a:spcPct val="100000"/>
              </a:lnSpc>
              <a:spcBef>
                <a:spcPts val="1200"/>
              </a:spcBef>
              <a:spcAft>
                <a:spcPts val="0"/>
              </a:spcAft>
              <a:buSzPts val="1620"/>
              <a:buNone/>
            </a:pPr>
            <a:endParaRPr sz="1800" b="0" i="0" u="none" strike="noStrike">
              <a:solidFill>
                <a:srgbClr val="000000"/>
              </a:solidFill>
              <a:latin typeface="Lato Light"/>
              <a:ea typeface="Lato Light"/>
              <a:cs typeface="Lato Light"/>
              <a:sym typeface="Lato Light"/>
            </a:endParaRPr>
          </a:p>
          <a:p>
            <a:pPr marL="457200" lvl="0" indent="-228600" algn="l" rtl="0">
              <a:lnSpc>
                <a:spcPct val="100000"/>
              </a:lnSpc>
              <a:spcBef>
                <a:spcPts val="1200"/>
              </a:spcBef>
              <a:spcAft>
                <a:spcPts val="0"/>
              </a:spcAft>
              <a:buSzPts val="1620"/>
              <a:buNone/>
            </a:pPr>
            <a:endParaRPr/>
          </a:p>
        </p:txBody>
      </p:sp>
      <p:sp>
        <p:nvSpPr>
          <p:cNvPr id="462" name="Google Shape;46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3200" b="0" i="0" u="none" strike="noStrike">
                <a:solidFill>
                  <a:srgbClr val="000000"/>
                </a:solidFill>
                <a:latin typeface="Calibri"/>
                <a:ea typeface="Calibri"/>
                <a:cs typeface="Calibri"/>
                <a:sym typeface="Calibri"/>
              </a:rPr>
            </a:br>
            <a:r>
              <a:rPr lang="en-US" sz="3200" b="0" i="0" u="none" strike="noStrike">
                <a:latin typeface="Calibri"/>
                <a:ea typeface="Calibri"/>
                <a:cs typeface="Calibri"/>
                <a:sym typeface="Calibri"/>
              </a:rPr>
              <a:t>CO-OCCURRING PSYCHOTIC DISORDERS</a:t>
            </a:r>
            <a:endParaRPr sz="3200">
              <a:latin typeface="Calibri"/>
              <a:ea typeface="Calibri"/>
              <a:cs typeface="Calibri"/>
              <a:sym typeface="Calibri"/>
            </a:endParaRPr>
          </a:p>
        </p:txBody>
      </p:sp>
      <p:sp>
        <p:nvSpPr>
          <p:cNvPr id="469" name="Google Shape;469;p7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sz="1800" b="0" i="0" u="none" strike="noStrike">
              <a:solidFill>
                <a:srgbClr val="000000"/>
              </a:solidFill>
              <a:latin typeface="Lato Light"/>
              <a:ea typeface="Lato Light"/>
              <a:cs typeface="Lato Light"/>
              <a:sym typeface="Lato Light"/>
            </a:endParaRPr>
          </a:p>
          <a:p>
            <a:pPr marL="457200" lvl="0" indent="-228600" algn="l" rtl="0">
              <a:lnSpc>
                <a:spcPct val="100000"/>
              </a:lnSpc>
              <a:spcBef>
                <a:spcPts val="1200"/>
              </a:spcBef>
              <a:spcAft>
                <a:spcPts val="0"/>
              </a:spcAft>
              <a:buSzPts val="1620"/>
              <a:buNone/>
            </a:pPr>
            <a:endParaRPr sz="1800" b="0" i="0" u="none" strike="noStrike">
              <a:latin typeface="Lato Light"/>
              <a:ea typeface="Lato Light"/>
              <a:cs typeface="Lato Light"/>
              <a:sym typeface="Lato Light"/>
            </a:endParaRPr>
          </a:p>
          <a:p>
            <a:pPr marL="457200" marR="0" lvl="0" indent="-331470" algn="l" rtl="0">
              <a:lnSpc>
                <a:spcPct val="100000"/>
              </a:lnSpc>
              <a:spcBef>
                <a:spcPts val="1200"/>
              </a:spcBef>
              <a:spcAft>
                <a:spcPts val="0"/>
              </a:spcAft>
              <a:buSzPts val="1620"/>
              <a:buChar char="✧"/>
            </a:pPr>
            <a:r>
              <a:rPr lang="en-US" sz="1800" b="0" i="0" u="none" strike="noStrike">
                <a:latin typeface="Calibri"/>
                <a:ea typeface="Calibri"/>
                <a:cs typeface="Calibri"/>
                <a:sym typeface="Calibri"/>
              </a:rPr>
              <a:t>Initial presentation of psychotic illness: Usually mental health </a:t>
            </a:r>
            <a:endParaRPr/>
          </a:p>
          <a:p>
            <a:pPr marL="457200" marR="0" lvl="0" indent="-331470" algn="l" rtl="0">
              <a:lnSpc>
                <a:spcPct val="100000"/>
              </a:lnSpc>
              <a:spcBef>
                <a:spcPts val="1200"/>
              </a:spcBef>
              <a:spcAft>
                <a:spcPts val="0"/>
              </a:spcAft>
              <a:buSzPts val="1620"/>
              <a:buChar char="✧"/>
            </a:pPr>
            <a:r>
              <a:rPr lang="en-US" sz="1800" i="1">
                <a:solidFill>
                  <a:srgbClr val="000000"/>
                </a:solidFill>
                <a:latin typeface="Calibri"/>
                <a:ea typeface="Calibri"/>
                <a:cs typeface="Calibri"/>
                <a:sym typeface="Calibri"/>
              </a:rPr>
              <a:t>U</a:t>
            </a:r>
            <a:r>
              <a:rPr lang="en-US" sz="1800" b="0" i="0" u="none" strike="noStrike">
                <a:solidFill>
                  <a:srgbClr val="000000"/>
                </a:solidFill>
                <a:latin typeface="Calibri"/>
                <a:ea typeface="Calibri"/>
                <a:cs typeface="Calibri"/>
                <a:sym typeface="Calibri"/>
              </a:rPr>
              <a:t>p to 50% co-occurrence of substance use disorders in those with psychotic disorders</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Typical substances and use disorders with a primary psychotic disorder include cannabis and alcohol</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Substance-induced psychosis can be common and persistent with repeated use of certain substances, particularly methamphetamine.</a:t>
            </a:r>
            <a:endParaRPr/>
          </a:p>
          <a:p>
            <a:pPr marL="457200" lvl="0" indent="-228600" algn="l" rtl="0">
              <a:lnSpc>
                <a:spcPct val="100000"/>
              </a:lnSpc>
              <a:spcBef>
                <a:spcPts val="1200"/>
              </a:spcBef>
              <a:spcAft>
                <a:spcPts val="0"/>
              </a:spcAft>
              <a:buSzPts val="1620"/>
              <a:buNone/>
            </a:pPr>
            <a:endParaRPr/>
          </a:p>
        </p:txBody>
      </p:sp>
      <p:sp>
        <p:nvSpPr>
          <p:cNvPr id="470" name="Google Shape;470;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2800" b="0" i="0" u="none" strike="noStrike">
                <a:latin typeface="Calibri"/>
                <a:ea typeface="Calibri"/>
                <a:cs typeface="Calibri"/>
                <a:sym typeface="Calibri"/>
              </a:rPr>
              <a:t>CO-OCCURRING POST-TRAUMATIC STRESS DISORDER</a:t>
            </a:r>
            <a:endParaRPr sz="2800">
              <a:latin typeface="Calibri"/>
              <a:ea typeface="Calibri"/>
              <a:cs typeface="Calibri"/>
              <a:sym typeface="Calibri"/>
            </a:endParaRPr>
          </a:p>
        </p:txBody>
      </p:sp>
      <p:sp>
        <p:nvSpPr>
          <p:cNvPr id="477" name="Google Shape;477;p73"/>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Patients with PTSD are 2-4 times more likely to have an SUD in general, but among treatment seeking populations, those who present with PTSD are 14 times more likely to have an SUD.</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Severity of trauma correlates with substance use in general and overall development of an SUD.</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Trauma cue-induced cravings and use are a major challenge.</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Trauma, independent of PTSD, is also correlated with substance use and progression to a use disorder. </a:t>
            </a:r>
            <a:endParaRPr/>
          </a:p>
          <a:p>
            <a:pPr marL="457200" lvl="0" indent="-228600" algn="l" rtl="0">
              <a:lnSpc>
                <a:spcPct val="100000"/>
              </a:lnSpc>
              <a:spcBef>
                <a:spcPts val="1200"/>
              </a:spcBef>
              <a:spcAft>
                <a:spcPts val="0"/>
              </a:spcAft>
              <a:buSzPts val="1620"/>
              <a:buNone/>
            </a:pPr>
            <a:endParaRPr/>
          </a:p>
        </p:txBody>
      </p:sp>
      <p:sp>
        <p:nvSpPr>
          <p:cNvPr id="478" name="Google Shape;478;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1;p7">
            <a:extLst>
              <a:ext uri="{FF2B5EF4-FFF2-40B4-BE49-F238E27FC236}">
                <a16:creationId xmlns:a16="http://schemas.microsoft.com/office/drawing/2014/main" id="{BB6D2EDB-2818-D181-A2AF-B1773135A7AA}"/>
              </a:ext>
            </a:extLst>
          </p:cNvPr>
          <p:cNvPicPr>
            <a:picLocks noChangeAspect="1"/>
          </p:cNvPicPr>
          <p:nvPr/>
        </p:nvPicPr>
        <p:blipFill>
          <a:blip r:embed="rId3">
            <a:alphaModFix/>
          </a:blip>
          <a:srcRect/>
          <a:stretch>
            <a:fillRect/>
          </a:stretch>
        </p:blipFill>
        <p:spPr>
          <a:xfrm>
            <a:off x="6621783" y="1448482"/>
            <a:ext cx="2522216" cy="5135883"/>
          </a:xfrm>
          <a:prstGeom prst="rect">
            <a:avLst/>
          </a:prstGeom>
          <a:noFill/>
          <a:ln cap="flat">
            <a:noFill/>
          </a:ln>
        </p:spPr>
      </p:pic>
      <p:sp>
        <p:nvSpPr>
          <p:cNvPr id="3" name="Google Shape;102;p7">
            <a:extLst>
              <a:ext uri="{FF2B5EF4-FFF2-40B4-BE49-F238E27FC236}">
                <a16:creationId xmlns:a16="http://schemas.microsoft.com/office/drawing/2014/main" id="{65365D43-02DA-BC3F-96FE-BE54B648361C}"/>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r>
              <a:rPr lang="en-US"/>
              <a:t>Overall Mission</a:t>
            </a:r>
          </a:p>
        </p:txBody>
      </p:sp>
      <p:sp>
        <p:nvSpPr>
          <p:cNvPr id="4" name="Google Shape;103;p7">
            <a:extLst>
              <a:ext uri="{FF2B5EF4-FFF2-40B4-BE49-F238E27FC236}">
                <a16:creationId xmlns:a16="http://schemas.microsoft.com/office/drawing/2014/main" id="{E4407901-E6C3-99EB-0179-E340DEF06528}"/>
              </a:ext>
            </a:extLst>
          </p:cNvPr>
          <p:cNvSpPr txBox="1">
            <a:spLocks noGrp="1"/>
          </p:cNvSpPr>
          <p:nvPr>
            <p:ph idx="1"/>
          </p:nvPr>
        </p:nvSpPr>
        <p:spPr>
          <a:xfrm>
            <a:off x="961692" y="2105387"/>
            <a:ext cx="6385556" cy="2609130"/>
          </a:xfrm>
        </p:spPr>
        <p:txBody>
          <a:bodyPr>
            <a:noAutofit/>
          </a:bodyPr>
          <a:lstStyle/>
          <a:p>
            <a:pPr marL="0" lvl="0" indent="0">
              <a:spcBef>
                <a:spcPts val="0"/>
              </a:spcBef>
              <a:buNone/>
            </a:pPr>
            <a:r>
              <a:rPr lang="en-US"/>
              <a:t>To provide training and technical assistance via local experts to enhance </a:t>
            </a:r>
            <a:r>
              <a:rPr lang="en-US" b="1"/>
              <a:t>prevention</a:t>
            </a:r>
            <a:r>
              <a:rPr lang="en-US"/>
              <a:t>, </a:t>
            </a:r>
            <a:r>
              <a:rPr lang="en-US" b="1"/>
              <a:t>treatment </a:t>
            </a:r>
            <a:r>
              <a:rPr lang="en-US"/>
              <a:t>(especially medications like buprenorphine, naltrexone and methadone) and </a:t>
            </a:r>
            <a:r>
              <a:rPr lang="en-US" b="1"/>
              <a:t>recovery</a:t>
            </a:r>
            <a:r>
              <a:rPr lang="en-US" b="1" i="1"/>
              <a:t> </a:t>
            </a:r>
            <a:r>
              <a:rPr lang="en-US"/>
              <a:t>efforts across the country addressing state and local - specific needs.</a:t>
            </a:r>
          </a:p>
        </p:txBody>
      </p:sp>
      <p:sp>
        <p:nvSpPr>
          <p:cNvPr id="5" name="Google Shape;104;p7">
            <a:extLst>
              <a:ext uri="{FF2B5EF4-FFF2-40B4-BE49-F238E27FC236}">
                <a16:creationId xmlns:a16="http://schemas.microsoft.com/office/drawing/2014/main" id="{843B6FFE-F60C-E001-0A6E-0AAAE5B01F49}"/>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57CEF-CCC0-4DFA-BFBF-765255FCA579}" type="slidenum">
              <a:rPr kumimoji="0" lang="en-US" sz="1200" b="0" i="0" u="none" strike="noStrike" kern="0" cap="none" spc="0" normalizeH="0" baseline="0" noProof="0" smtClean="0">
                <a:ln>
                  <a:noFill/>
                </a:ln>
                <a:solidFill>
                  <a:srgbClr val="888888"/>
                </a:solidFill>
                <a:effectLst/>
                <a:uLnTx/>
                <a:uFillTx/>
                <a:latin typeface="Montserra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rgbClr val="888888"/>
              </a:solidFill>
              <a:effectLst/>
              <a:uLnTx/>
              <a:uFillTx/>
              <a:latin typeface="Montserra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b="0"/>
              <a:t>Trauma and Substance Use D/O</a:t>
            </a:r>
            <a:endParaRPr/>
          </a:p>
        </p:txBody>
      </p:sp>
      <p:sp>
        <p:nvSpPr>
          <p:cNvPr id="484" name="Google Shape;484;p7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85000" lnSpcReduction="10000"/>
          </a:bodyPr>
          <a:lstStyle/>
          <a:p>
            <a:pPr marL="317734" lvl="0" indent="-317734" algn="l" rtl="0">
              <a:lnSpc>
                <a:spcPct val="100000"/>
              </a:lnSpc>
              <a:spcBef>
                <a:spcPts val="0"/>
              </a:spcBef>
              <a:spcAft>
                <a:spcPts val="0"/>
              </a:spcAft>
              <a:buClr>
                <a:srgbClr val="A356A0"/>
              </a:buClr>
              <a:buSzPct val="100000"/>
              <a:buChar char="•"/>
            </a:pPr>
            <a:r>
              <a:rPr lang="en-US">
                <a:solidFill>
                  <a:srgbClr val="2E2E2E"/>
                </a:solidFill>
              </a:rPr>
              <a:t>Trauma is highly associated with substance use disorders both before (e.g., ACEs) and after the onset (e.g., PTSD) .</a:t>
            </a:r>
            <a:endParaRPr/>
          </a:p>
          <a:p>
            <a:pPr marL="689291" lvl="1" indent="-263910" algn="l" rtl="0">
              <a:lnSpc>
                <a:spcPct val="100000"/>
              </a:lnSpc>
              <a:spcBef>
                <a:spcPts val="296"/>
              </a:spcBef>
              <a:spcAft>
                <a:spcPts val="0"/>
              </a:spcAft>
              <a:buSzPct val="100000"/>
              <a:buChar char="▪"/>
            </a:pPr>
            <a:r>
              <a:rPr lang="en-US" sz="1900">
                <a:solidFill>
                  <a:srgbClr val="2E2E2E"/>
                </a:solidFill>
              </a:rPr>
              <a:t>Lifetime trauma is reported in up to 66% of treatment seeking patients.</a:t>
            </a:r>
            <a:endParaRPr sz="1900"/>
          </a:p>
          <a:p>
            <a:pPr marL="689291" lvl="1" indent="-263941" algn="l" rtl="0">
              <a:lnSpc>
                <a:spcPct val="100000"/>
              </a:lnSpc>
              <a:spcBef>
                <a:spcPts val="314"/>
              </a:spcBef>
              <a:spcAft>
                <a:spcPts val="0"/>
              </a:spcAft>
              <a:buSzPct val="100000"/>
              <a:buChar char="▪"/>
            </a:pPr>
            <a:r>
              <a:rPr lang="en-US" sz="1900"/>
              <a:t>Prevalence of lifetime PTSD in patients with an SUD ranges from 26% to 52%</a:t>
            </a:r>
            <a:endParaRPr/>
          </a:p>
          <a:p>
            <a:pPr marL="1190190" lvl="2" indent="-342931" algn="l" rtl="0">
              <a:lnSpc>
                <a:spcPct val="100000"/>
              </a:lnSpc>
              <a:spcBef>
                <a:spcPts val="314"/>
              </a:spcBef>
              <a:spcAft>
                <a:spcPts val="0"/>
              </a:spcAft>
              <a:buSzPct val="100000"/>
              <a:buChar char="−"/>
            </a:pPr>
            <a:r>
              <a:rPr lang="en-US" sz="1900">
                <a:solidFill>
                  <a:srgbClr val="2E2E2E"/>
                </a:solidFill>
              </a:rPr>
              <a:t>Women 27.9% - Men 51.9%</a:t>
            </a:r>
            <a:endParaRPr sz="1900"/>
          </a:p>
          <a:p>
            <a:pPr marL="1190190" lvl="2" indent="-342931" algn="l" rtl="0">
              <a:lnSpc>
                <a:spcPct val="100000"/>
              </a:lnSpc>
              <a:spcBef>
                <a:spcPts val="314"/>
              </a:spcBef>
              <a:spcAft>
                <a:spcPts val="0"/>
              </a:spcAft>
              <a:buSzPct val="100000"/>
              <a:buChar char="−"/>
            </a:pPr>
            <a:r>
              <a:rPr lang="en-US" sz="1900">
                <a:solidFill>
                  <a:srgbClr val="2E2E2E"/>
                </a:solidFill>
              </a:rPr>
              <a:t>However, SUD seen 4.46 x more often in women </a:t>
            </a:r>
            <a:r>
              <a:rPr lang="en-US" sz="1900" b="1">
                <a:solidFill>
                  <a:srgbClr val="2E2E2E"/>
                </a:solidFill>
              </a:rPr>
              <a:t>with</a:t>
            </a:r>
            <a:r>
              <a:rPr lang="en-US" sz="1900">
                <a:solidFill>
                  <a:srgbClr val="2E2E2E"/>
                </a:solidFill>
              </a:rPr>
              <a:t> PTSD </a:t>
            </a:r>
            <a:r>
              <a:rPr lang="en-US" sz="1900" b="1">
                <a:solidFill>
                  <a:srgbClr val="2E2E2E"/>
                </a:solidFill>
              </a:rPr>
              <a:t>than without</a:t>
            </a:r>
            <a:r>
              <a:rPr lang="en-US" sz="1700">
                <a:solidFill>
                  <a:srgbClr val="2E2E2E"/>
                </a:solidFill>
              </a:rPr>
              <a:t>. </a:t>
            </a:r>
            <a:endParaRPr/>
          </a:p>
          <a:p>
            <a:pPr marL="317734" lvl="0" indent="-317734" algn="l" rtl="0">
              <a:lnSpc>
                <a:spcPct val="100000"/>
              </a:lnSpc>
              <a:spcBef>
                <a:spcPts val="370"/>
              </a:spcBef>
              <a:spcAft>
                <a:spcPts val="0"/>
              </a:spcAft>
              <a:buClr>
                <a:srgbClr val="A356A0"/>
              </a:buClr>
              <a:buSzPct val="100000"/>
              <a:buChar char="•"/>
            </a:pPr>
            <a:r>
              <a:rPr lang="en-US">
                <a:solidFill>
                  <a:srgbClr val="2E2E2E"/>
                </a:solidFill>
              </a:rPr>
              <a:t>Comorbid illness is more difficult to treat than either individual disorder.  </a:t>
            </a:r>
            <a:endParaRPr/>
          </a:p>
          <a:p>
            <a:pPr marL="689291" lvl="1" indent="-263941" algn="l" rtl="0">
              <a:lnSpc>
                <a:spcPct val="100000"/>
              </a:lnSpc>
              <a:spcBef>
                <a:spcPts val="314"/>
              </a:spcBef>
              <a:spcAft>
                <a:spcPts val="0"/>
              </a:spcAft>
              <a:buSzPct val="100000"/>
              <a:buChar char="▪"/>
            </a:pPr>
            <a:r>
              <a:rPr lang="en-US" sz="1900">
                <a:solidFill>
                  <a:srgbClr val="2E2E2E"/>
                </a:solidFill>
              </a:rPr>
              <a:t>Treatment and improvement of symptoms of PTSD can improve the SUD. This supports the self medication theory.  </a:t>
            </a:r>
            <a:endParaRPr sz="1900"/>
          </a:p>
          <a:p>
            <a:pPr marL="689291" lvl="1" indent="-263910" algn="l" rtl="0">
              <a:lnSpc>
                <a:spcPct val="100000"/>
              </a:lnSpc>
              <a:spcBef>
                <a:spcPts val="296"/>
              </a:spcBef>
              <a:spcAft>
                <a:spcPts val="0"/>
              </a:spcAft>
              <a:buSzPct val="100000"/>
              <a:buChar char="▪"/>
            </a:pPr>
            <a:r>
              <a:rPr lang="en-US" sz="1900">
                <a:solidFill>
                  <a:srgbClr val="2E2E2E"/>
                </a:solidFill>
              </a:rPr>
              <a:t>If left untreated the SUD becomes a more difficult and persistent illness.</a:t>
            </a:r>
            <a:endParaRPr/>
          </a:p>
          <a:p>
            <a:pPr marL="317734" lvl="0" indent="-317734" algn="l" rtl="0">
              <a:lnSpc>
                <a:spcPct val="100000"/>
              </a:lnSpc>
              <a:spcBef>
                <a:spcPts val="370"/>
              </a:spcBef>
              <a:spcAft>
                <a:spcPts val="0"/>
              </a:spcAft>
              <a:buClr>
                <a:srgbClr val="A356A0"/>
              </a:buClr>
              <a:buSzPct val="100000"/>
              <a:buChar char="•"/>
            </a:pPr>
            <a:r>
              <a:rPr lang="en-US">
                <a:solidFill>
                  <a:srgbClr val="2E2E2E"/>
                </a:solidFill>
              </a:rPr>
              <a:t>Treatment should include both concurrently.  </a:t>
            </a:r>
            <a:endParaRPr/>
          </a:p>
          <a:p>
            <a:pPr marL="689291" lvl="1" indent="-263941" algn="l" rtl="0">
              <a:lnSpc>
                <a:spcPct val="100000"/>
              </a:lnSpc>
              <a:spcBef>
                <a:spcPts val="314"/>
              </a:spcBef>
              <a:spcAft>
                <a:spcPts val="0"/>
              </a:spcAft>
              <a:buSzPct val="100000"/>
              <a:buChar char="▪"/>
            </a:pPr>
            <a:r>
              <a:rPr lang="en-US" sz="1900">
                <a:solidFill>
                  <a:srgbClr val="2E2E2E"/>
                </a:solidFill>
              </a:rPr>
              <a:t>Combination of psychotherapeutic and pharmacologic management is most effective</a:t>
            </a:r>
            <a:r>
              <a:rPr lang="en-US" sz="1700">
                <a:solidFill>
                  <a:srgbClr val="2E2E2E"/>
                </a:solidFill>
              </a:rPr>
              <a:t>.</a:t>
            </a:r>
            <a:endParaRPr/>
          </a:p>
          <a:p>
            <a:pPr marL="457200" lvl="0" indent="-228600" algn="l" rtl="0">
              <a:lnSpc>
                <a:spcPct val="100000"/>
              </a:lnSpc>
              <a:spcBef>
                <a:spcPts val="1200"/>
              </a:spcBef>
              <a:spcAft>
                <a:spcPts val="0"/>
              </a:spcAft>
              <a:buSzPct val="68067"/>
              <a:buNone/>
            </a:pPr>
            <a:endParaRPr/>
          </a:p>
        </p:txBody>
      </p:sp>
      <p:sp>
        <p:nvSpPr>
          <p:cNvPr id="485" name="Google Shape;485;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5"/>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2800" b="0" i="0" u="none" strike="noStrike">
                <a:latin typeface="Calibri"/>
                <a:ea typeface="Calibri"/>
                <a:cs typeface="Calibri"/>
                <a:sym typeface="Calibri"/>
              </a:rPr>
              <a:t>CO-OCCURRING POST-TRAUMATIC STRESS DISORDER</a:t>
            </a:r>
            <a:endParaRPr sz="2800">
              <a:latin typeface="Calibri"/>
              <a:ea typeface="Calibri"/>
              <a:cs typeface="Calibri"/>
              <a:sym typeface="Calibri"/>
            </a:endParaRPr>
          </a:p>
        </p:txBody>
      </p:sp>
      <p:sp>
        <p:nvSpPr>
          <p:cNvPr id="492" name="Google Shape;492;p75"/>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Patients with PTSD are 2-4 times more likely to have an SUD in general, but among treatment seeking populations, those who present with PTSD are 14 times more likely to have an SUD.</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Severity of trauma correlates with substance use in general and overall development of an SUD.</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Trauma cue-induced cravings and use are a major challenge.</a:t>
            </a:r>
            <a:endParaRPr/>
          </a:p>
          <a:p>
            <a:pPr marL="457200" marR="0" lvl="0" indent="-331470" algn="l" rtl="0">
              <a:lnSpc>
                <a:spcPct val="100000"/>
              </a:lnSpc>
              <a:spcBef>
                <a:spcPts val="1200"/>
              </a:spcBef>
              <a:spcAft>
                <a:spcPts val="0"/>
              </a:spcAft>
              <a:buSzPts val="1620"/>
              <a:buChar char="✧"/>
            </a:pPr>
            <a:r>
              <a:rPr lang="en-US" sz="2000" b="0" i="0" u="none" strike="noStrike">
                <a:latin typeface="Calibri"/>
                <a:ea typeface="Calibri"/>
                <a:cs typeface="Calibri"/>
                <a:sym typeface="Calibri"/>
              </a:rPr>
              <a:t>Trauma, independent of PTSD, is also correlated with substance use and progression to a use disorder. </a:t>
            </a:r>
            <a:endParaRPr/>
          </a:p>
          <a:p>
            <a:pPr marL="457200" lvl="0" indent="-228600" algn="l" rtl="0">
              <a:lnSpc>
                <a:spcPct val="100000"/>
              </a:lnSpc>
              <a:spcBef>
                <a:spcPts val="1200"/>
              </a:spcBef>
              <a:spcAft>
                <a:spcPts val="0"/>
              </a:spcAft>
              <a:buSzPts val="1620"/>
              <a:buNone/>
            </a:pPr>
            <a:endParaRPr/>
          </a:p>
        </p:txBody>
      </p:sp>
      <p:sp>
        <p:nvSpPr>
          <p:cNvPr id="493" name="Google Shape;49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br>
              <a:rPr lang="en-US" sz="1800" b="0" i="0" u="none" strike="noStrike">
                <a:solidFill>
                  <a:srgbClr val="000000"/>
                </a:solidFill>
                <a:latin typeface="Lato"/>
                <a:ea typeface="Lato"/>
                <a:cs typeface="Lato"/>
                <a:sym typeface="Lato"/>
              </a:rPr>
            </a:br>
            <a:r>
              <a:rPr lang="en-US" sz="3200" b="0" i="0" u="none" strike="noStrike">
                <a:latin typeface="Calibri"/>
                <a:ea typeface="Calibri"/>
                <a:cs typeface="Calibri"/>
                <a:sym typeface="Calibri"/>
              </a:rPr>
              <a:t>CO-OCCURRING PERSONALITY DISORDERS</a:t>
            </a:r>
            <a:endParaRPr sz="3200">
              <a:latin typeface="Calibri"/>
              <a:ea typeface="Calibri"/>
              <a:cs typeface="Calibri"/>
              <a:sym typeface="Calibri"/>
            </a:endParaRPr>
          </a:p>
        </p:txBody>
      </p:sp>
      <p:sp>
        <p:nvSpPr>
          <p:cNvPr id="500" name="Google Shape;500;p76"/>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sz="1800" b="0" i="0" u="none" strike="noStrike">
                <a:latin typeface="Calibri"/>
                <a:ea typeface="Calibri"/>
                <a:cs typeface="Calibri"/>
                <a:sym typeface="Calibri"/>
              </a:rPr>
              <a:t>Borderline and anti-social personality disorders carry the highest co-morbidity/co-occurrence with SUDs, and patients with borderline personality disorder have the highest treatment-seeking behavior. </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Overall prevalence of personality disorders in the </a:t>
            </a:r>
            <a:r>
              <a:rPr lang="en-US" sz="1800">
                <a:solidFill>
                  <a:srgbClr val="000000"/>
                </a:solidFill>
                <a:latin typeface="Calibri"/>
                <a:ea typeface="Calibri"/>
                <a:cs typeface="Calibri"/>
                <a:sym typeface="Calibri"/>
              </a:rPr>
              <a:t>ge</a:t>
            </a:r>
            <a:r>
              <a:rPr lang="en-US" sz="1800" b="0" i="0" u="none" strike="noStrike">
                <a:solidFill>
                  <a:srgbClr val="000000"/>
                </a:solidFill>
                <a:latin typeface="Calibri"/>
                <a:ea typeface="Calibri"/>
                <a:cs typeface="Calibri"/>
                <a:sym typeface="Calibri"/>
              </a:rPr>
              <a:t>neral population: 10-14.8%  and Substance use disorders: 34.8-73% </a:t>
            </a:r>
            <a:r>
              <a:rPr lang="en-US" sz="1800">
                <a:solidFill>
                  <a:srgbClr val="000000"/>
                </a:solidFill>
                <a:latin typeface="Calibri"/>
                <a:ea typeface="Calibri"/>
                <a:cs typeface="Calibri"/>
                <a:sym typeface="Calibri"/>
              </a:rPr>
              <a:t>(</a:t>
            </a:r>
            <a:r>
              <a:rPr lang="en-US" sz="1800" b="0" i="0" u="none" strike="noStrike">
                <a:solidFill>
                  <a:srgbClr val="000000"/>
                </a:solidFill>
                <a:latin typeface="Calibri"/>
                <a:ea typeface="Calibri"/>
                <a:cs typeface="Calibri"/>
                <a:sym typeface="Calibri"/>
              </a:rPr>
              <a:t>with a personality disorder).</a:t>
            </a:r>
            <a:endParaRPr sz="1800">
              <a:solidFill>
                <a:srgbClr val="000000"/>
              </a:solidFill>
              <a:latin typeface="Calibri"/>
              <a:ea typeface="Calibri"/>
              <a:cs typeface="Calibri"/>
              <a:sym typeface="Calibri"/>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Personality pathology often precedes substance initiation/disordered use.</a:t>
            </a:r>
            <a:endParaRPr/>
          </a:p>
          <a:p>
            <a:pPr marL="457200" marR="0" lvl="0" indent="-331470" algn="l" rtl="0">
              <a:lnSpc>
                <a:spcPct val="100000"/>
              </a:lnSpc>
              <a:spcBef>
                <a:spcPts val="1200"/>
              </a:spcBef>
              <a:spcAft>
                <a:spcPts val="0"/>
              </a:spcAft>
              <a:buSzPts val="1620"/>
              <a:buChar char="✧"/>
            </a:pPr>
            <a:r>
              <a:rPr lang="en-US" sz="1800" b="0" i="0" u="none" strike="noStrike">
                <a:solidFill>
                  <a:srgbClr val="000000"/>
                </a:solidFill>
                <a:latin typeface="Calibri"/>
                <a:ea typeface="Calibri"/>
                <a:cs typeface="Calibri"/>
                <a:sym typeface="Calibri"/>
              </a:rPr>
              <a:t>Poor treatment response and outcomes relative to those without the co-morbidity.</a:t>
            </a:r>
            <a:endParaRPr/>
          </a:p>
          <a:p>
            <a:pPr marL="457200" lvl="0" indent="-228600" algn="l" rtl="0">
              <a:lnSpc>
                <a:spcPct val="100000"/>
              </a:lnSpc>
              <a:spcBef>
                <a:spcPts val="1200"/>
              </a:spcBef>
              <a:spcAft>
                <a:spcPts val="0"/>
              </a:spcAft>
              <a:buSzPts val="1620"/>
              <a:buNone/>
            </a:pPr>
            <a:endParaRPr/>
          </a:p>
        </p:txBody>
      </p:sp>
      <p:sp>
        <p:nvSpPr>
          <p:cNvPr id="501" name="Google Shape;501;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77" descr="Diagram&#10;&#10;Description automatically generated"/>
          <p:cNvPicPr preferRelativeResize="0"/>
          <p:nvPr/>
        </p:nvPicPr>
        <p:blipFill rotWithShape="1">
          <a:blip r:embed="rId3">
            <a:alphaModFix/>
          </a:blip>
          <a:srcRect/>
          <a:stretch/>
        </p:blipFill>
        <p:spPr>
          <a:xfrm>
            <a:off x="1004776" y="260890"/>
            <a:ext cx="7442790" cy="5731642"/>
          </a:xfrm>
          <a:prstGeom prst="rect">
            <a:avLst/>
          </a:prstGeom>
          <a:noFill/>
          <a:ln w="57150" cap="flat" cmpd="sng">
            <a:solidFill>
              <a:srgbClr val="1A314B"/>
            </a:solidFill>
            <a:prstDash val="solid"/>
            <a:round/>
            <a:headEnd type="none" w="sm" len="sm"/>
            <a:tailEnd type="none" w="sm" len="sm"/>
          </a:ln>
        </p:spPr>
      </p:pic>
      <p:sp>
        <p:nvSpPr>
          <p:cNvPr id="508" name="Google Shape;508;p77"/>
          <p:cNvSpPr txBox="1"/>
          <p:nvPr/>
        </p:nvSpPr>
        <p:spPr>
          <a:xfrm>
            <a:off x="1004776" y="6366278"/>
            <a:ext cx="7596299" cy="2539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200" b="0" i="0" u="none" strike="noStrike" cap="none">
                <a:solidFill>
                  <a:schemeClr val="lt1"/>
                </a:solidFill>
                <a:latin typeface="Arial"/>
                <a:ea typeface="Arial"/>
                <a:cs typeface="Arial"/>
                <a:sym typeface="Arial"/>
              </a:rPr>
              <a:t>Volkow, et al. NEJM 2016.  Koob, Volkow. Neuropsychopharmacology 2010. Nestler EJ. Nature Neuroscience 2005.</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t>Dopamine Release and the </a:t>
            </a:r>
            <a:br>
              <a:rPr lang="en-US" b="1"/>
            </a:br>
            <a:r>
              <a:rPr lang="en-US" b="1"/>
              <a:t>Hedonic (pleasure) Threshold</a:t>
            </a:r>
            <a:endParaRPr/>
          </a:p>
        </p:txBody>
      </p:sp>
      <p:graphicFrame>
        <p:nvGraphicFramePr>
          <p:cNvPr id="515" name="Google Shape;515;p78"/>
          <p:cNvGraphicFramePr/>
          <p:nvPr/>
        </p:nvGraphicFramePr>
        <p:xfrm>
          <a:off x="1492848" y="2290535"/>
          <a:ext cx="6320374" cy="3277706"/>
        </p:xfrm>
        <a:graphic>
          <a:graphicData uri="http://schemas.openxmlformats.org/drawingml/2006/chart">
            <c:chart xmlns:c="http://schemas.openxmlformats.org/drawingml/2006/chart" xmlns:r="http://schemas.openxmlformats.org/officeDocument/2006/relationships" r:id="rId3"/>
          </a:graphicData>
        </a:graphic>
      </p:graphicFrame>
      <p:sp>
        <p:nvSpPr>
          <p:cNvPr id="516" name="Google Shape;516;p78"/>
          <p:cNvSpPr/>
          <p:nvPr/>
        </p:nvSpPr>
        <p:spPr>
          <a:xfrm>
            <a:off x="2000250" y="4710793"/>
            <a:ext cx="5723165" cy="334736"/>
          </a:xfrm>
          <a:custGeom>
            <a:avLst/>
            <a:gdLst/>
            <a:ahLst/>
            <a:cxnLst/>
            <a:rect l="l" t="t" r="r" b="b"/>
            <a:pathLst>
              <a:path w="7630886" h="446314" extrusionOk="0">
                <a:moveTo>
                  <a:pt x="0" y="446314"/>
                </a:moveTo>
                <a:cubicBezTo>
                  <a:pt x="1478" y="443728"/>
                  <a:pt x="49031" y="356454"/>
                  <a:pt x="65314" y="337457"/>
                </a:cubicBezTo>
                <a:cubicBezTo>
                  <a:pt x="78672" y="321872"/>
                  <a:pt x="94343" y="308428"/>
                  <a:pt x="108857" y="293914"/>
                </a:cubicBezTo>
                <a:cubicBezTo>
                  <a:pt x="116114" y="286657"/>
                  <a:pt x="122089" y="277836"/>
                  <a:pt x="130629" y="272143"/>
                </a:cubicBezTo>
                <a:cubicBezTo>
                  <a:pt x="141515" y="264886"/>
                  <a:pt x="153353" y="258886"/>
                  <a:pt x="163286" y="250372"/>
                </a:cubicBezTo>
                <a:cubicBezTo>
                  <a:pt x="178871" y="237014"/>
                  <a:pt x="187356" y="213320"/>
                  <a:pt x="206829" y="206829"/>
                </a:cubicBezTo>
                <a:lnTo>
                  <a:pt x="272143" y="185057"/>
                </a:lnTo>
                <a:cubicBezTo>
                  <a:pt x="283029" y="181428"/>
                  <a:pt x="293548" y="176422"/>
                  <a:pt x="304800" y="174172"/>
                </a:cubicBezTo>
                <a:cubicBezTo>
                  <a:pt x="384389" y="158254"/>
                  <a:pt x="340913" y="165903"/>
                  <a:pt x="435429" y="152400"/>
                </a:cubicBezTo>
                <a:cubicBezTo>
                  <a:pt x="453572" y="156029"/>
                  <a:pt x="471570" y="160473"/>
                  <a:pt x="489857" y="163286"/>
                </a:cubicBezTo>
                <a:cubicBezTo>
                  <a:pt x="518771" y="167734"/>
                  <a:pt x="548029" y="169724"/>
                  <a:pt x="576943" y="174172"/>
                </a:cubicBezTo>
                <a:cubicBezTo>
                  <a:pt x="598214" y="177444"/>
                  <a:pt x="652096" y="189098"/>
                  <a:pt x="674914" y="195943"/>
                </a:cubicBezTo>
                <a:cubicBezTo>
                  <a:pt x="674961" y="195957"/>
                  <a:pt x="756534" y="223149"/>
                  <a:pt x="772886" y="228600"/>
                </a:cubicBezTo>
                <a:cubicBezTo>
                  <a:pt x="783772" y="232229"/>
                  <a:pt x="795996" y="233121"/>
                  <a:pt x="805543" y="239486"/>
                </a:cubicBezTo>
                <a:cubicBezTo>
                  <a:pt x="847747" y="267622"/>
                  <a:pt x="825789" y="257120"/>
                  <a:pt x="870857" y="272143"/>
                </a:cubicBezTo>
                <a:cubicBezTo>
                  <a:pt x="911132" y="312416"/>
                  <a:pt x="884088" y="288220"/>
                  <a:pt x="957943" y="337457"/>
                </a:cubicBezTo>
                <a:cubicBezTo>
                  <a:pt x="968829" y="344714"/>
                  <a:pt x="978188" y="355092"/>
                  <a:pt x="990600" y="359229"/>
                </a:cubicBezTo>
                <a:lnTo>
                  <a:pt x="1055914" y="381000"/>
                </a:lnTo>
                <a:cubicBezTo>
                  <a:pt x="1066800" y="384629"/>
                  <a:pt x="1077212" y="390263"/>
                  <a:pt x="1088571" y="391886"/>
                </a:cubicBezTo>
                <a:lnTo>
                  <a:pt x="1164771" y="402772"/>
                </a:lnTo>
                <a:cubicBezTo>
                  <a:pt x="1215571" y="399143"/>
                  <a:pt x="1266553" y="397510"/>
                  <a:pt x="1317171" y="391886"/>
                </a:cubicBezTo>
                <a:cubicBezTo>
                  <a:pt x="1348263" y="388431"/>
                  <a:pt x="1399771" y="365794"/>
                  <a:pt x="1426029" y="359229"/>
                </a:cubicBezTo>
                <a:cubicBezTo>
                  <a:pt x="1506305" y="339159"/>
                  <a:pt x="1433421" y="360726"/>
                  <a:pt x="1513114" y="326572"/>
                </a:cubicBezTo>
                <a:cubicBezTo>
                  <a:pt x="1523661" y="322052"/>
                  <a:pt x="1535740" y="321259"/>
                  <a:pt x="1545771" y="315686"/>
                </a:cubicBezTo>
                <a:cubicBezTo>
                  <a:pt x="1568644" y="302979"/>
                  <a:pt x="1589314" y="286657"/>
                  <a:pt x="1611086" y="272143"/>
                </a:cubicBezTo>
                <a:cubicBezTo>
                  <a:pt x="1621972" y="264886"/>
                  <a:pt x="1634492" y="259623"/>
                  <a:pt x="1643743" y="250372"/>
                </a:cubicBezTo>
                <a:cubicBezTo>
                  <a:pt x="1651000" y="243115"/>
                  <a:pt x="1656713" y="233881"/>
                  <a:pt x="1665514" y="228600"/>
                </a:cubicBezTo>
                <a:cubicBezTo>
                  <a:pt x="1675353" y="222696"/>
                  <a:pt x="1687285" y="221343"/>
                  <a:pt x="1698171" y="217714"/>
                </a:cubicBezTo>
                <a:cubicBezTo>
                  <a:pt x="1723960" y="191926"/>
                  <a:pt x="1748334" y="164708"/>
                  <a:pt x="1785257" y="152400"/>
                </a:cubicBezTo>
                <a:lnTo>
                  <a:pt x="1883229" y="119743"/>
                </a:lnTo>
                <a:cubicBezTo>
                  <a:pt x="1894115" y="116114"/>
                  <a:pt x="1904568" y="110743"/>
                  <a:pt x="1915886" y="108857"/>
                </a:cubicBezTo>
                <a:cubicBezTo>
                  <a:pt x="1995958" y="95513"/>
                  <a:pt x="1959787" y="103325"/>
                  <a:pt x="2024743" y="87086"/>
                </a:cubicBezTo>
                <a:cubicBezTo>
                  <a:pt x="2050143" y="90715"/>
                  <a:pt x="2075699" y="93382"/>
                  <a:pt x="2100943" y="97972"/>
                </a:cubicBezTo>
                <a:cubicBezTo>
                  <a:pt x="2137147" y="104554"/>
                  <a:pt x="2175702" y="119263"/>
                  <a:pt x="2209800" y="130629"/>
                </a:cubicBezTo>
                <a:lnTo>
                  <a:pt x="2242457" y="141514"/>
                </a:lnTo>
                <a:lnTo>
                  <a:pt x="2275114" y="152400"/>
                </a:lnTo>
                <a:cubicBezTo>
                  <a:pt x="2282371" y="159657"/>
                  <a:pt x="2288675" y="168014"/>
                  <a:pt x="2296886" y="174172"/>
                </a:cubicBezTo>
                <a:cubicBezTo>
                  <a:pt x="2317819" y="189871"/>
                  <a:pt x="2343698" y="199212"/>
                  <a:pt x="2362200" y="217714"/>
                </a:cubicBezTo>
                <a:cubicBezTo>
                  <a:pt x="2392085" y="247600"/>
                  <a:pt x="2374234" y="236240"/>
                  <a:pt x="2416629" y="250372"/>
                </a:cubicBezTo>
                <a:cubicBezTo>
                  <a:pt x="2427515" y="261258"/>
                  <a:pt x="2435829" y="275553"/>
                  <a:pt x="2449286" y="283029"/>
                </a:cubicBezTo>
                <a:cubicBezTo>
                  <a:pt x="2469347" y="294174"/>
                  <a:pt x="2492829" y="297543"/>
                  <a:pt x="2514600" y="304800"/>
                </a:cubicBezTo>
                <a:lnTo>
                  <a:pt x="2547257" y="315686"/>
                </a:lnTo>
                <a:lnTo>
                  <a:pt x="2645229" y="348343"/>
                </a:lnTo>
                <a:cubicBezTo>
                  <a:pt x="2656115" y="351972"/>
                  <a:pt x="2666754" y="356446"/>
                  <a:pt x="2677886" y="359229"/>
                </a:cubicBezTo>
                <a:lnTo>
                  <a:pt x="2721429" y="370114"/>
                </a:lnTo>
                <a:cubicBezTo>
                  <a:pt x="2775857" y="366486"/>
                  <a:pt x="2830713" y="366943"/>
                  <a:pt x="2884714" y="359229"/>
                </a:cubicBezTo>
                <a:cubicBezTo>
                  <a:pt x="2907433" y="355983"/>
                  <a:pt x="2928257" y="344714"/>
                  <a:pt x="2950029" y="337457"/>
                </a:cubicBezTo>
                <a:lnTo>
                  <a:pt x="2982686" y="326572"/>
                </a:lnTo>
                <a:cubicBezTo>
                  <a:pt x="3002937" y="306320"/>
                  <a:pt x="3009648" y="296762"/>
                  <a:pt x="3037114" y="283029"/>
                </a:cubicBezTo>
                <a:cubicBezTo>
                  <a:pt x="3047377" y="277897"/>
                  <a:pt x="3058885" y="275772"/>
                  <a:pt x="3069771" y="272143"/>
                </a:cubicBezTo>
                <a:cubicBezTo>
                  <a:pt x="3150223" y="191695"/>
                  <a:pt x="3025272" y="310149"/>
                  <a:pt x="3124200" y="239486"/>
                </a:cubicBezTo>
                <a:cubicBezTo>
                  <a:pt x="3140903" y="227555"/>
                  <a:pt x="3148270" y="202434"/>
                  <a:pt x="3167743" y="195943"/>
                </a:cubicBezTo>
                <a:cubicBezTo>
                  <a:pt x="3178629" y="192314"/>
                  <a:pt x="3190369" y="190630"/>
                  <a:pt x="3200400" y="185057"/>
                </a:cubicBezTo>
                <a:cubicBezTo>
                  <a:pt x="3223273" y="172350"/>
                  <a:pt x="3240891" y="149788"/>
                  <a:pt x="3265714" y="141514"/>
                </a:cubicBezTo>
                <a:lnTo>
                  <a:pt x="3298371" y="130629"/>
                </a:lnTo>
                <a:cubicBezTo>
                  <a:pt x="3353539" y="75461"/>
                  <a:pt x="3282141" y="140368"/>
                  <a:pt x="3352800" y="97972"/>
                </a:cubicBezTo>
                <a:cubicBezTo>
                  <a:pt x="3361601" y="92692"/>
                  <a:pt x="3365770" y="81480"/>
                  <a:pt x="3374571" y="76200"/>
                </a:cubicBezTo>
                <a:cubicBezTo>
                  <a:pt x="3384411" y="70296"/>
                  <a:pt x="3396966" y="70446"/>
                  <a:pt x="3407229" y="65314"/>
                </a:cubicBezTo>
                <a:cubicBezTo>
                  <a:pt x="3502216" y="17821"/>
                  <a:pt x="3370152" y="66640"/>
                  <a:pt x="3483429" y="32657"/>
                </a:cubicBezTo>
                <a:cubicBezTo>
                  <a:pt x="3505410" y="26063"/>
                  <a:pt x="3526972" y="18143"/>
                  <a:pt x="3548743" y="10886"/>
                </a:cubicBezTo>
                <a:lnTo>
                  <a:pt x="3581400" y="0"/>
                </a:lnTo>
                <a:cubicBezTo>
                  <a:pt x="3592286" y="3629"/>
                  <a:pt x="3602987" y="7867"/>
                  <a:pt x="3614057" y="10886"/>
                </a:cubicBezTo>
                <a:cubicBezTo>
                  <a:pt x="3642925" y="18759"/>
                  <a:pt x="3672757" y="23195"/>
                  <a:pt x="3701143" y="32657"/>
                </a:cubicBezTo>
                <a:lnTo>
                  <a:pt x="3766457" y="54429"/>
                </a:lnTo>
                <a:cubicBezTo>
                  <a:pt x="3766462" y="54431"/>
                  <a:pt x="3831767" y="76197"/>
                  <a:pt x="3831771" y="76200"/>
                </a:cubicBezTo>
                <a:cubicBezTo>
                  <a:pt x="3873976" y="104337"/>
                  <a:pt x="3852017" y="93835"/>
                  <a:pt x="3897086" y="108857"/>
                </a:cubicBezTo>
                <a:cubicBezTo>
                  <a:pt x="3990677" y="171253"/>
                  <a:pt x="3872262" y="96445"/>
                  <a:pt x="3962400" y="141514"/>
                </a:cubicBezTo>
                <a:cubicBezTo>
                  <a:pt x="3974102" y="147365"/>
                  <a:pt x="3983355" y="157435"/>
                  <a:pt x="3995057" y="163286"/>
                </a:cubicBezTo>
                <a:cubicBezTo>
                  <a:pt x="4005320" y="168418"/>
                  <a:pt x="4017451" y="169040"/>
                  <a:pt x="4027714" y="174172"/>
                </a:cubicBezTo>
                <a:cubicBezTo>
                  <a:pt x="4039416" y="180023"/>
                  <a:pt x="4048669" y="190092"/>
                  <a:pt x="4060371" y="195943"/>
                </a:cubicBezTo>
                <a:cubicBezTo>
                  <a:pt x="4070634" y="201075"/>
                  <a:pt x="4082482" y="202309"/>
                  <a:pt x="4093029" y="206829"/>
                </a:cubicBezTo>
                <a:cubicBezTo>
                  <a:pt x="4107944" y="213221"/>
                  <a:pt x="4121656" y="222208"/>
                  <a:pt x="4136571" y="228600"/>
                </a:cubicBezTo>
                <a:cubicBezTo>
                  <a:pt x="4147118" y="233120"/>
                  <a:pt x="4159198" y="233913"/>
                  <a:pt x="4169229" y="239486"/>
                </a:cubicBezTo>
                <a:cubicBezTo>
                  <a:pt x="4192102" y="252193"/>
                  <a:pt x="4209158" y="276683"/>
                  <a:pt x="4234543" y="283029"/>
                </a:cubicBezTo>
                <a:cubicBezTo>
                  <a:pt x="4249057" y="286657"/>
                  <a:pt x="4263756" y="289615"/>
                  <a:pt x="4278086" y="293914"/>
                </a:cubicBezTo>
                <a:lnTo>
                  <a:pt x="4376057" y="326572"/>
                </a:lnTo>
                <a:lnTo>
                  <a:pt x="4408714" y="337457"/>
                </a:lnTo>
                <a:cubicBezTo>
                  <a:pt x="4419600" y="341086"/>
                  <a:pt x="4429926" y="347525"/>
                  <a:pt x="4441371" y="348343"/>
                </a:cubicBezTo>
                <a:lnTo>
                  <a:pt x="4593771" y="359229"/>
                </a:lnTo>
                <a:cubicBezTo>
                  <a:pt x="4650731" y="354051"/>
                  <a:pt x="4711703" y="352795"/>
                  <a:pt x="4767943" y="337457"/>
                </a:cubicBezTo>
                <a:cubicBezTo>
                  <a:pt x="4790083" y="331419"/>
                  <a:pt x="4833257" y="315686"/>
                  <a:pt x="4833257" y="315686"/>
                </a:cubicBezTo>
                <a:cubicBezTo>
                  <a:pt x="4840514" y="308429"/>
                  <a:pt x="4846228" y="299194"/>
                  <a:pt x="4855029" y="293914"/>
                </a:cubicBezTo>
                <a:cubicBezTo>
                  <a:pt x="4864868" y="288011"/>
                  <a:pt x="4877139" y="287549"/>
                  <a:pt x="4887686" y="283029"/>
                </a:cubicBezTo>
                <a:cubicBezTo>
                  <a:pt x="4902602" y="276637"/>
                  <a:pt x="4916162" y="267284"/>
                  <a:pt x="4931229" y="261257"/>
                </a:cubicBezTo>
                <a:cubicBezTo>
                  <a:pt x="4952537" y="252734"/>
                  <a:pt x="4996543" y="239486"/>
                  <a:pt x="4996543" y="239486"/>
                </a:cubicBezTo>
                <a:cubicBezTo>
                  <a:pt x="5048200" y="187829"/>
                  <a:pt x="5020613" y="202434"/>
                  <a:pt x="5072743" y="185057"/>
                </a:cubicBezTo>
                <a:cubicBezTo>
                  <a:pt x="5155782" y="102018"/>
                  <a:pt x="5059290" y="188773"/>
                  <a:pt x="5138057" y="141514"/>
                </a:cubicBezTo>
                <a:cubicBezTo>
                  <a:pt x="5146858" y="136234"/>
                  <a:pt x="5150649" y="124333"/>
                  <a:pt x="5159829" y="119743"/>
                </a:cubicBezTo>
                <a:cubicBezTo>
                  <a:pt x="5180355" y="109480"/>
                  <a:pt x="5203372" y="105229"/>
                  <a:pt x="5225143" y="97972"/>
                </a:cubicBezTo>
                <a:cubicBezTo>
                  <a:pt x="5278742" y="80106"/>
                  <a:pt x="5246475" y="88974"/>
                  <a:pt x="5323114" y="76200"/>
                </a:cubicBezTo>
                <a:cubicBezTo>
                  <a:pt x="5432779" y="103617"/>
                  <a:pt x="5276577" y="66631"/>
                  <a:pt x="5464629" y="97972"/>
                </a:cubicBezTo>
                <a:cubicBezTo>
                  <a:pt x="5475947" y="99858"/>
                  <a:pt x="5486154" y="106074"/>
                  <a:pt x="5497286" y="108857"/>
                </a:cubicBezTo>
                <a:cubicBezTo>
                  <a:pt x="5515236" y="113344"/>
                  <a:pt x="5533653" y="115729"/>
                  <a:pt x="5551714" y="119743"/>
                </a:cubicBezTo>
                <a:cubicBezTo>
                  <a:pt x="5566319" y="122989"/>
                  <a:pt x="5580743" y="127000"/>
                  <a:pt x="5595257" y="130629"/>
                </a:cubicBezTo>
                <a:cubicBezTo>
                  <a:pt x="5606143" y="137886"/>
                  <a:pt x="5616212" y="146549"/>
                  <a:pt x="5627914" y="152400"/>
                </a:cubicBezTo>
                <a:cubicBezTo>
                  <a:pt x="5638177" y="157532"/>
                  <a:pt x="5650732" y="157382"/>
                  <a:pt x="5660571" y="163286"/>
                </a:cubicBezTo>
                <a:cubicBezTo>
                  <a:pt x="5669372" y="168566"/>
                  <a:pt x="5673542" y="179777"/>
                  <a:pt x="5682343" y="185057"/>
                </a:cubicBezTo>
                <a:cubicBezTo>
                  <a:pt x="5692182" y="190961"/>
                  <a:pt x="5704737" y="190811"/>
                  <a:pt x="5715000" y="195943"/>
                </a:cubicBezTo>
                <a:cubicBezTo>
                  <a:pt x="5733924" y="205405"/>
                  <a:pt x="5750505" y="219138"/>
                  <a:pt x="5769429" y="228600"/>
                </a:cubicBezTo>
                <a:cubicBezTo>
                  <a:pt x="5795471" y="241621"/>
                  <a:pt x="5828244" y="251834"/>
                  <a:pt x="5856514" y="261257"/>
                </a:cubicBezTo>
                <a:cubicBezTo>
                  <a:pt x="5920019" y="303595"/>
                  <a:pt x="5855206" y="266838"/>
                  <a:pt x="5954486" y="293914"/>
                </a:cubicBezTo>
                <a:cubicBezTo>
                  <a:pt x="5973338" y="299055"/>
                  <a:pt x="5990198" y="310071"/>
                  <a:pt x="6008914" y="315686"/>
                </a:cubicBezTo>
                <a:cubicBezTo>
                  <a:pt x="6026636" y="321003"/>
                  <a:pt x="6045493" y="321704"/>
                  <a:pt x="6063343" y="326572"/>
                </a:cubicBezTo>
                <a:cubicBezTo>
                  <a:pt x="6085483" y="332610"/>
                  <a:pt x="6128657" y="348343"/>
                  <a:pt x="6128657" y="348343"/>
                </a:cubicBezTo>
                <a:cubicBezTo>
                  <a:pt x="6210745" y="320980"/>
                  <a:pt x="6109558" y="357892"/>
                  <a:pt x="6193971" y="315686"/>
                </a:cubicBezTo>
                <a:cubicBezTo>
                  <a:pt x="6204234" y="310554"/>
                  <a:pt x="6216082" y="309320"/>
                  <a:pt x="6226629" y="304800"/>
                </a:cubicBezTo>
                <a:cubicBezTo>
                  <a:pt x="6241544" y="298408"/>
                  <a:pt x="6255256" y="289421"/>
                  <a:pt x="6270171" y="283029"/>
                </a:cubicBezTo>
                <a:cubicBezTo>
                  <a:pt x="6280718" y="278509"/>
                  <a:pt x="6292566" y="277275"/>
                  <a:pt x="6302829" y="272143"/>
                </a:cubicBezTo>
                <a:cubicBezTo>
                  <a:pt x="6314531" y="266292"/>
                  <a:pt x="6325270" y="258545"/>
                  <a:pt x="6335486" y="250372"/>
                </a:cubicBezTo>
                <a:cubicBezTo>
                  <a:pt x="6343500" y="243961"/>
                  <a:pt x="6348456" y="233881"/>
                  <a:pt x="6357257" y="228600"/>
                </a:cubicBezTo>
                <a:cubicBezTo>
                  <a:pt x="6367096" y="222696"/>
                  <a:pt x="6379028" y="221343"/>
                  <a:pt x="6389914" y="217714"/>
                </a:cubicBezTo>
                <a:cubicBezTo>
                  <a:pt x="6397171" y="210457"/>
                  <a:pt x="6402506" y="200533"/>
                  <a:pt x="6411686" y="195943"/>
                </a:cubicBezTo>
                <a:cubicBezTo>
                  <a:pt x="6432212" y="185680"/>
                  <a:pt x="6477000" y="174172"/>
                  <a:pt x="6477000" y="174172"/>
                </a:cubicBezTo>
                <a:cubicBezTo>
                  <a:pt x="6514999" y="136172"/>
                  <a:pt x="6489034" y="155646"/>
                  <a:pt x="6564086" y="130629"/>
                </a:cubicBezTo>
                <a:lnTo>
                  <a:pt x="6629400" y="108857"/>
                </a:lnTo>
                <a:cubicBezTo>
                  <a:pt x="6640286" y="105229"/>
                  <a:pt x="6650739" y="99858"/>
                  <a:pt x="6662057" y="97972"/>
                </a:cubicBezTo>
                <a:lnTo>
                  <a:pt x="6727371" y="87086"/>
                </a:lnTo>
                <a:cubicBezTo>
                  <a:pt x="6756400" y="90715"/>
                  <a:pt x="6785543" y="93524"/>
                  <a:pt x="6814457" y="97972"/>
                </a:cubicBezTo>
                <a:cubicBezTo>
                  <a:pt x="6832744" y="100785"/>
                  <a:pt x="6850635" y="105815"/>
                  <a:pt x="6868886" y="108857"/>
                </a:cubicBezTo>
                <a:cubicBezTo>
                  <a:pt x="6894195" y="113075"/>
                  <a:pt x="6919686" y="116114"/>
                  <a:pt x="6945086" y="119743"/>
                </a:cubicBezTo>
                <a:cubicBezTo>
                  <a:pt x="6966857" y="127000"/>
                  <a:pt x="6991305" y="128784"/>
                  <a:pt x="7010400" y="141514"/>
                </a:cubicBezTo>
                <a:cubicBezTo>
                  <a:pt x="7052604" y="169651"/>
                  <a:pt x="7030645" y="159149"/>
                  <a:pt x="7075714" y="174172"/>
                </a:cubicBezTo>
                <a:cubicBezTo>
                  <a:pt x="7082971" y="181429"/>
                  <a:pt x="7088306" y="191353"/>
                  <a:pt x="7097486" y="195943"/>
                </a:cubicBezTo>
                <a:cubicBezTo>
                  <a:pt x="7118012" y="206206"/>
                  <a:pt x="7162800" y="217714"/>
                  <a:pt x="7162800" y="217714"/>
                </a:cubicBezTo>
                <a:cubicBezTo>
                  <a:pt x="7205322" y="260238"/>
                  <a:pt x="7160705" y="222111"/>
                  <a:pt x="7217229" y="250372"/>
                </a:cubicBezTo>
                <a:cubicBezTo>
                  <a:pt x="7228931" y="256223"/>
                  <a:pt x="7237861" y="266989"/>
                  <a:pt x="7249886" y="272143"/>
                </a:cubicBezTo>
                <a:cubicBezTo>
                  <a:pt x="7263637" y="278036"/>
                  <a:pt x="7279099" y="278730"/>
                  <a:pt x="7293429" y="283029"/>
                </a:cubicBezTo>
                <a:cubicBezTo>
                  <a:pt x="7315410" y="289623"/>
                  <a:pt x="7336479" y="299234"/>
                  <a:pt x="7358743" y="304800"/>
                </a:cubicBezTo>
                <a:cubicBezTo>
                  <a:pt x="7456961" y="329355"/>
                  <a:pt x="7417442" y="317110"/>
                  <a:pt x="7478486" y="337457"/>
                </a:cubicBezTo>
                <a:lnTo>
                  <a:pt x="7543800" y="315686"/>
                </a:lnTo>
                <a:lnTo>
                  <a:pt x="7576457" y="304800"/>
                </a:lnTo>
                <a:cubicBezTo>
                  <a:pt x="7625737" y="255520"/>
                  <a:pt x="7610820" y="279616"/>
                  <a:pt x="7630886" y="239486"/>
                </a:cubicBezTo>
              </a:path>
            </a:pathLst>
          </a:custGeom>
          <a:noFill/>
          <a:ln w="57150" cap="flat"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517" name="Google Shape;517;p78"/>
          <p:cNvSpPr txBox="1"/>
          <p:nvPr/>
        </p:nvSpPr>
        <p:spPr>
          <a:xfrm>
            <a:off x="485236" y="3325125"/>
            <a:ext cx="498176"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Ng/ml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anim calcmode="lin" valueType="num">
                                      <p:cBhvr additive="base">
                                        <p:cTn id="7" dur="3000"/>
                                        <p:tgtEl>
                                          <p:spTgt spid="51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9"/>
          <p:cNvSpPr txBox="1">
            <a:spLocks noGrp="1"/>
          </p:cNvSpPr>
          <p:nvPr>
            <p:ph type="title"/>
          </p:nvPr>
        </p:nvSpPr>
        <p:spPr>
          <a:xfrm>
            <a:off x="3724073" y="674264"/>
            <a:ext cx="4939868" cy="964620"/>
          </a:xfrm>
          <a:prstGeom prst="rect">
            <a:avLst/>
          </a:prstGeom>
          <a:solidFill>
            <a:schemeClr val="dk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48780"/>
              <a:buNone/>
            </a:pPr>
            <a:r>
              <a:rPr lang="en-US"/>
              <a:t>Step 1 - Disruption</a:t>
            </a:r>
            <a:endParaRPr/>
          </a:p>
        </p:txBody>
      </p:sp>
      <p:pic>
        <p:nvPicPr>
          <p:cNvPr id="523" name="Google Shape;523;p79"/>
          <p:cNvPicPr preferRelativeResize="0"/>
          <p:nvPr/>
        </p:nvPicPr>
        <p:blipFill rotWithShape="1">
          <a:blip r:embed="rId3">
            <a:alphaModFix/>
          </a:blip>
          <a:srcRect l="15568" r="24442" b="-1"/>
          <a:stretch/>
        </p:blipFill>
        <p:spPr>
          <a:xfrm>
            <a:off x="0" y="674264"/>
            <a:ext cx="3724057" cy="5509472"/>
          </a:xfrm>
          <a:prstGeom prst="rect">
            <a:avLst/>
          </a:prstGeom>
          <a:noFill/>
          <a:ln>
            <a:noFill/>
          </a:ln>
        </p:spPr>
      </p:pic>
      <p:sp>
        <p:nvSpPr>
          <p:cNvPr id="524" name="Google Shape;524;p79"/>
          <p:cNvSpPr txBox="1">
            <a:spLocks noGrp="1"/>
          </p:cNvSpPr>
          <p:nvPr>
            <p:ph type="body" idx="1"/>
          </p:nvPr>
        </p:nvSpPr>
        <p:spPr>
          <a:xfrm>
            <a:off x="3724074" y="2068310"/>
            <a:ext cx="4939867" cy="393244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1200"/>
              </a:spcBef>
              <a:spcAft>
                <a:spcPts val="0"/>
              </a:spcAft>
              <a:buSzPct val="109459"/>
              <a:buNone/>
            </a:pPr>
            <a:r>
              <a:rPr lang="en-US" sz="1600"/>
              <a:t>Addictive Substances begin to disrupt the function of the brain circuits </a:t>
            </a:r>
            <a:endParaRPr/>
          </a:p>
          <a:p>
            <a:pPr marL="0" lvl="0" indent="0" algn="l" rtl="0">
              <a:lnSpc>
                <a:spcPct val="100000"/>
              </a:lnSpc>
              <a:spcBef>
                <a:spcPts val="1200"/>
              </a:spcBef>
              <a:spcAft>
                <a:spcPts val="0"/>
              </a:spcAft>
              <a:buSzPct val="109459"/>
              <a:buNone/>
            </a:pPr>
            <a:endParaRPr sz="1600"/>
          </a:p>
          <a:p>
            <a:pPr marL="0" lvl="0" indent="0" algn="l" rtl="0">
              <a:lnSpc>
                <a:spcPct val="100000"/>
              </a:lnSpc>
              <a:spcBef>
                <a:spcPts val="1200"/>
              </a:spcBef>
              <a:spcAft>
                <a:spcPts val="0"/>
              </a:spcAft>
              <a:buSzPct val="109459"/>
              <a:buNone/>
            </a:pPr>
            <a:r>
              <a:rPr lang="en-US" sz="1600"/>
              <a:t>Motivation</a:t>
            </a:r>
            <a:endParaRPr/>
          </a:p>
          <a:p>
            <a:pPr marL="0" lvl="0" indent="0" algn="l" rtl="0">
              <a:lnSpc>
                <a:spcPct val="100000"/>
              </a:lnSpc>
              <a:spcBef>
                <a:spcPts val="1200"/>
              </a:spcBef>
              <a:spcAft>
                <a:spcPts val="0"/>
              </a:spcAft>
              <a:buSzPct val="109459"/>
              <a:buNone/>
            </a:pPr>
            <a:r>
              <a:rPr lang="en-US" sz="1600"/>
              <a:t>Decision making</a:t>
            </a:r>
            <a:endParaRPr/>
          </a:p>
          <a:p>
            <a:pPr marL="0" lvl="0" indent="0" algn="l" rtl="0">
              <a:lnSpc>
                <a:spcPct val="100000"/>
              </a:lnSpc>
              <a:spcBef>
                <a:spcPts val="1200"/>
              </a:spcBef>
              <a:spcAft>
                <a:spcPts val="0"/>
              </a:spcAft>
              <a:buSzPct val="109459"/>
              <a:buNone/>
            </a:pPr>
            <a:r>
              <a:rPr lang="en-US" sz="1600"/>
              <a:t>Memory </a:t>
            </a:r>
            <a:endParaRPr/>
          </a:p>
          <a:p>
            <a:pPr marL="0" lvl="0" indent="0" algn="l" rtl="0">
              <a:lnSpc>
                <a:spcPct val="100000"/>
              </a:lnSpc>
              <a:spcBef>
                <a:spcPts val="1200"/>
              </a:spcBef>
              <a:spcAft>
                <a:spcPts val="0"/>
              </a:spcAft>
              <a:buSzPct val="109459"/>
              <a:buNone/>
            </a:pPr>
            <a:r>
              <a:rPr lang="en-US" sz="1600"/>
              <a:t>- involved in obtaining natural </a:t>
            </a:r>
            <a:r>
              <a:rPr lang="en-US" sz="1600" b="1"/>
              <a:t>rewards such as food and water.  </a:t>
            </a:r>
            <a:endParaRPr/>
          </a:p>
          <a:p>
            <a:pPr marL="0" lvl="0" indent="0" algn="l" rtl="0">
              <a:lnSpc>
                <a:spcPct val="100000"/>
              </a:lnSpc>
              <a:spcBef>
                <a:spcPts val="1200"/>
              </a:spcBef>
              <a:spcAft>
                <a:spcPts val="0"/>
              </a:spcAft>
              <a:buSzPct val="109459"/>
              <a:buNone/>
            </a:pPr>
            <a:endParaRPr sz="1600"/>
          </a:p>
          <a:p>
            <a:pPr marL="0" lvl="0" indent="0" algn="l" rtl="0">
              <a:lnSpc>
                <a:spcPct val="100000"/>
              </a:lnSpc>
              <a:spcBef>
                <a:spcPts val="1200"/>
              </a:spcBef>
              <a:spcAft>
                <a:spcPts val="0"/>
              </a:spcAft>
              <a:buSzPct val="109459"/>
              <a:buNone/>
            </a:pPr>
            <a:r>
              <a:rPr lang="en-US" sz="1600"/>
              <a:t>Normal brain - the </a:t>
            </a:r>
            <a:r>
              <a:rPr lang="en-US" sz="1600" b="1"/>
              <a:t>mesolimbic dopamine pathway </a:t>
            </a:r>
            <a:r>
              <a:rPr lang="en-US" sz="1600"/>
              <a:t>allows a person to experience pleasure in response to stimuli such as food and social interactions, and therefore encourages and motivates an individual to seek out these stimuli.  </a:t>
            </a:r>
            <a:endParaRPr/>
          </a:p>
          <a:p>
            <a:pPr marL="0" lvl="0" indent="0" algn="l" rtl="0">
              <a:lnSpc>
                <a:spcPct val="100000"/>
              </a:lnSpc>
              <a:spcBef>
                <a:spcPts val="1200"/>
              </a:spcBef>
              <a:spcAft>
                <a:spcPts val="0"/>
              </a:spcAft>
              <a:buSzPct val="137360"/>
              <a:buNone/>
            </a:pPr>
            <a:endParaRPr sz="1275"/>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0"/>
          <p:cNvSpPr txBox="1">
            <a:spLocks noGrp="1"/>
          </p:cNvSpPr>
          <p:nvPr>
            <p:ph type="title"/>
          </p:nvPr>
        </p:nvSpPr>
        <p:spPr>
          <a:xfrm>
            <a:off x="686768" y="857251"/>
            <a:ext cx="7886700" cy="994172"/>
          </a:xfrm>
          <a:prstGeom prst="rect">
            <a:avLst/>
          </a:prstGeom>
          <a:solidFill>
            <a:schemeClr val="dk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48780"/>
              <a:buNone/>
            </a:pPr>
            <a:r>
              <a:rPr lang="en-US"/>
              <a:t>All that and a bag of chips……</a:t>
            </a:r>
            <a:endParaRPr/>
          </a:p>
        </p:txBody>
      </p:sp>
      <p:pic>
        <p:nvPicPr>
          <p:cNvPr id="530" name="Google Shape;530;p80"/>
          <p:cNvPicPr preferRelativeResize="0">
            <a:picLocks noGrp="1"/>
          </p:cNvPicPr>
          <p:nvPr>
            <p:ph type="body" idx="1"/>
          </p:nvPr>
        </p:nvPicPr>
        <p:blipFill rotWithShape="1">
          <a:blip r:embed="rId3">
            <a:alphaModFix/>
          </a:blip>
          <a:srcRect/>
          <a:stretch/>
        </p:blipFill>
        <p:spPr>
          <a:xfrm>
            <a:off x="4880520" y="2118027"/>
            <a:ext cx="3844806" cy="3485604"/>
          </a:xfrm>
          <a:prstGeom prst="rect">
            <a:avLst/>
          </a:prstGeom>
          <a:noFill/>
          <a:ln>
            <a:noFill/>
          </a:ln>
        </p:spPr>
      </p:pic>
      <p:sp>
        <p:nvSpPr>
          <p:cNvPr id="531" name="Google Shape;531;p80"/>
          <p:cNvSpPr txBox="1"/>
          <p:nvPr/>
        </p:nvSpPr>
        <p:spPr>
          <a:xfrm>
            <a:off x="574432" y="2398890"/>
            <a:ext cx="4306088" cy="40318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Calibri"/>
                <a:ea typeface="Calibri"/>
                <a:cs typeface="Calibri"/>
                <a:sym typeface="Calibri"/>
              </a:rPr>
              <a:t>CRINKLE… CRINKLE</a:t>
            </a:r>
            <a:endParaRPr/>
          </a:p>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000000"/>
                </a:solidFill>
                <a:latin typeface="Calibri"/>
                <a:ea typeface="Calibri"/>
                <a:cs typeface="Calibri"/>
                <a:sym typeface="Calibri"/>
              </a:rPr>
              <a:t>people, places, and things and EMOTIONS </a:t>
            </a:r>
            <a:r>
              <a:rPr lang="en-US" sz="3600" b="0" i="0" u="none" strike="noStrike" cap="none">
                <a:solidFill>
                  <a:srgbClr val="000000"/>
                </a:solidFill>
                <a:latin typeface="Calibri"/>
                <a:ea typeface="Calibri"/>
                <a:cs typeface="Calibri"/>
                <a:sym typeface="Calibri"/>
              </a:rPr>
              <a:t>associated with the reward.</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1"/>
          <p:cNvSpPr txBox="1">
            <a:spLocks noGrp="1"/>
          </p:cNvSpPr>
          <p:nvPr>
            <p:ph type="title"/>
          </p:nvPr>
        </p:nvSpPr>
        <p:spPr>
          <a:xfrm>
            <a:off x="486698" y="869015"/>
            <a:ext cx="2992594" cy="1652179"/>
          </a:xfrm>
          <a:prstGeom prst="rect">
            <a:avLst/>
          </a:prstGeom>
          <a:solidFill>
            <a:schemeClr val="dk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800"/>
              <a:buNone/>
            </a:pPr>
            <a:r>
              <a:rPr lang="en-US" sz="3200"/>
              <a:t>Step 2 – Changes in the Systems</a:t>
            </a:r>
            <a:endParaRPr/>
          </a:p>
        </p:txBody>
      </p:sp>
      <p:sp>
        <p:nvSpPr>
          <p:cNvPr id="537" name="Google Shape;537;p81"/>
          <p:cNvSpPr txBox="1">
            <a:spLocks noGrp="1"/>
          </p:cNvSpPr>
          <p:nvPr>
            <p:ph type="body" idx="1"/>
          </p:nvPr>
        </p:nvSpPr>
        <p:spPr>
          <a:xfrm>
            <a:off x="486698" y="2521194"/>
            <a:ext cx="2992594" cy="338723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1200"/>
              </a:spcBef>
              <a:spcAft>
                <a:spcPts val="0"/>
              </a:spcAft>
              <a:buSzPct val="72972"/>
              <a:buNone/>
            </a:pPr>
            <a:r>
              <a:rPr lang="en-US" sz="2400"/>
              <a:t>Addictive substances mimic, interfere (both) the brain’s regulation of its natural chemicals  - this CHANGES the </a:t>
            </a:r>
            <a:r>
              <a:rPr lang="en-US" sz="2400" b="1"/>
              <a:t>reward system</a:t>
            </a:r>
            <a:r>
              <a:rPr lang="en-US" sz="2400"/>
              <a:t>. </a:t>
            </a:r>
            <a:endParaRPr/>
          </a:p>
          <a:p>
            <a:pPr marL="0" lvl="0" indent="0" algn="l" rtl="0">
              <a:lnSpc>
                <a:spcPct val="100000"/>
              </a:lnSpc>
              <a:spcBef>
                <a:spcPts val="1200"/>
              </a:spcBef>
              <a:spcAft>
                <a:spcPts val="0"/>
              </a:spcAft>
              <a:buSzPct val="72972"/>
              <a:buNone/>
            </a:pPr>
            <a:r>
              <a:rPr lang="en-US" sz="2400"/>
              <a:t>The primary need for survival is changing to the drug.  </a:t>
            </a:r>
            <a:endParaRPr/>
          </a:p>
          <a:p>
            <a:pPr marL="0" lvl="0" indent="0" algn="l" rtl="0">
              <a:lnSpc>
                <a:spcPct val="100000"/>
              </a:lnSpc>
              <a:spcBef>
                <a:spcPts val="1200"/>
              </a:spcBef>
              <a:spcAft>
                <a:spcPts val="0"/>
              </a:spcAft>
              <a:buSzPct val="129729"/>
              <a:buNone/>
            </a:pPr>
            <a:endParaRPr sz="1350"/>
          </a:p>
        </p:txBody>
      </p:sp>
      <p:pic>
        <p:nvPicPr>
          <p:cNvPr id="538" name="Google Shape;538;p81"/>
          <p:cNvPicPr preferRelativeResize="0"/>
          <p:nvPr/>
        </p:nvPicPr>
        <p:blipFill rotWithShape="1">
          <a:blip r:embed="rId3">
            <a:alphaModFix/>
          </a:blip>
          <a:srcRect l="2303" r="6288" b="2"/>
          <a:stretch/>
        </p:blipFill>
        <p:spPr>
          <a:xfrm>
            <a:off x="3479292" y="857257"/>
            <a:ext cx="5664708" cy="514349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609600" y="517282"/>
            <a:ext cx="8206154" cy="1369218"/>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Step 3 - Changes to Cues and Triggers </a:t>
            </a:r>
            <a:endParaRPr/>
          </a:p>
        </p:txBody>
      </p:sp>
      <p:sp>
        <p:nvSpPr>
          <p:cNvPr id="544" name="Google Shape;544;p82"/>
          <p:cNvSpPr txBox="1">
            <a:spLocks noGrp="1"/>
          </p:cNvSpPr>
          <p:nvPr>
            <p:ph type="body" idx="1"/>
          </p:nvPr>
        </p:nvSpPr>
        <p:spPr>
          <a:xfrm>
            <a:off x="1500554" y="2226469"/>
            <a:ext cx="6236677" cy="330682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200"/>
              </a:spcBef>
              <a:spcAft>
                <a:spcPts val="0"/>
              </a:spcAft>
              <a:buSzPts val="1620"/>
              <a:buNone/>
            </a:pPr>
            <a:r>
              <a:rPr lang="en-US" sz="3600"/>
              <a:t>Connections between </a:t>
            </a:r>
            <a:r>
              <a:rPr lang="en-US" sz="3600" b="1"/>
              <a:t>mesolimbic dopamine </a:t>
            </a:r>
            <a:r>
              <a:rPr lang="en-US" sz="3600"/>
              <a:t>and memory circuits enable a person to remember the </a:t>
            </a:r>
            <a:r>
              <a:rPr lang="en-US" sz="3600" b="1"/>
              <a:t>people, places, and things </a:t>
            </a:r>
            <a:r>
              <a:rPr lang="en-US" sz="3600"/>
              <a:t>associated with the reward.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3"/>
          <p:cNvSpPr txBox="1">
            <a:spLocks noGrp="1"/>
          </p:cNvSpPr>
          <p:nvPr>
            <p:ph type="title"/>
          </p:nvPr>
        </p:nvSpPr>
        <p:spPr>
          <a:xfrm>
            <a:off x="1079574" y="517281"/>
            <a:ext cx="7501717" cy="1123949"/>
          </a:xfrm>
          <a:prstGeom prst="rect">
            <a:avLst/>
          </a:prstGeom>
          <a:solidFill>
            <a:schemeClr val="dk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800"/>
              <a:buNone/>
            </a:pPr>
            <a:r>
              <a:rPr lang="en-US" sz="2400"/>
              <a:t>What are you thinking, feeling, experiencing, noticing, seeing?  What is happening?</a:t>
            </a:r>
            <a:endParaRPr/>
          </a:p>
        </p:txBody>
      </p:sp>
      <p:pic>
        <p:nvPicPr>
          <p:cNvPr id="550" name="Google Shape;550;p83"/>
          <p:cNvPicPr preferRelativeResize="0">
            <a:picLocks noGrp="1"/>
          </p:cNvPicPr>
          <p:nvPr>
            <p:ph type="body" idx="1"/>
          </p:nvPr>
        </p:nvPicPr>
        <p:blipFill rotWithShape="1">
          <a:blip r:embed="rId3">
            <a:alphaModFix/>
          </a:blip>
          <a:srcRect r="5703" b="12581"/>
          <a:stretch/>
        </p:blipFill>
        <p:spPr>
          <a:xfrm>
            <a:off x="1605043" y="1806201"/>
            <a:ext cx="2811870" cy="1622799"/>
          </a:xfrm>
          <a:prstGeom prst="rect">
            <a:avLst/>
          </a:prstGeom>
          <a:noFill/>
          <a:ln>
            <a:noFill/>
          </a:ln>
        </p:spPr>
      </p:pic>
      <p:pic>
        <p:nvPicPr>
          <p:cNvPr id="551" name="Google Shape;551;p83"/>
          <p:cNvPicPr preferRelativeResize="0"/>
          <p:nvPr/>
        </p:nvPicPr>
        <p:blipFill rotWithShape="1">
          <a:blip r:embed="rId4">
            <a:alphaModFix/>
          </a:blip>
          <a:srcRect/>
          <a:stretch/>
        </p:blipFill>
        <p:spPr>
          <a:xfrm>
            <a:off x="1673817" y="3507461"/>
            <a:ext cx="2824566" cy="1276367"/>
          </a:xfrm>
          <a:prstGeom prst="rect">
            <a:avLst/>
          </a:prstGeom>
          <a:noFill/>
          <a:ln>
            <a:noFill/>
          </a:ln>
        </p:spPr>
      </p:pic>
      <p:pic>
        <p:nvPicPr>
          <p:cNvPr id="552" name="Google Shape;552;p83"/>
          <p:cNvPicPr preferRelativeResize="0"/>
          <p:nvPr/>
        </p:nvPicPr>
        <p:blipFill rotWithShape="1">
          <a:blip r:embed="rId5">
            <a:alphaModFix/>
          </a:blip>
          <a:srcRect l="2756" t="3514" r="5611"/>
          <a:stretch/>
        </p:blipFill>
        <p:spPr>
          <a:xfrm>
            <a:off x="4691143" y="1813302"/>
            <a:ext cx="2847814" cy="1615698"/>
          </a:xfrm>
          <a:prstGeom prst="rect">
            <a:avLst/>
          </a:prstGeom>
          <a:noFill/>
          <a:ln>
            <a:noFill/>
          </a:ln>
        </p:spPr>
      </p:pic>
      <p:pic>
        <p:nvPicPr>
          <p:cNvPr id="553" name="Google Shape;553;p83"/>
          <p:cNvPicPr preferRelativeResize="0"/>
          <p:nvPr/>
        </p:nvPicPr>
        <p:blipFill rotWithShape="1">
          <a:blip r:embed="rId6">
            <a:alphaModFix/>
          </a:blip>
          <a:srcRect l="6811" r="6307" b="-203"/>
          <a:stretch/>
        </p:blipFill>
        <p:spPr>
          <a:xfrm>
            <a:off x="4661116" y="3508762"/>
            <a:ext cx="2871062" cy="1254062"/>
          </a:xfrm>
          <a:prstGeom prst="rect">
            <a:avLst/>
          </a:prstGeom>
          <a:noFill/>
          <a:ln>
            <a:noFill/>
          </a:ln>
        </p:spPr>
      </p:pic>
      <p:pic>
        <p:nvPicPr>
          <p:cNvPr id="554" name="Google Shape;554;p83"/>
          <p:cNvPicPr preferRelativeResize="0"/>
          <p:nvPr/>
        </p:nvPicPr>
        <p:blipFill rotWithShape="1">
          <a:blip r:embed="rId7">
            <a:alphaModFix/>
          </a:blip>
          <a:srcRect/>
          <a:stretch/>
        </p:blipFill>
        <p:spPr>
          <a:xfrm>
            <a:off x="1157872" y="4831974"/>
            <a:ext cx="7132087" cy="6439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
                                        </p:tgtEl>
                                        <p:attrNameLst>
                                          <p:attrName>style.visibility</p:attrName>
                                        </p:attrNameLst>
                                      </p:cBhvr>
                                      <p:to>
                                        <p:strVal val="visible"/>
                                      </p:to>
                                    </p:set>
                                    <p:animEffect transition="in" filter="fade">
                                      <p:cBhvr>
                                        <p:cTn id="7" dur="1000"/>
                                        <p:tgtEl>
                                          <p:spTgt spid="5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
                                        </p:tgtEl>
                                        <p:attrNameLst>
                                          <p:attrName>style.visibility</p:attrName>
                                        </p:attrNameLst>
                                      </p:cBhvr>
                                      <p:to>
                                        <p:strVal val="visible"/>
                                      </p:to>
                                    </p:set>
                                    <p:animEffect transition="in" filter="fade">
                                      <p:cBhvr>
                                        <p:cTn id="12" dur="1000"/>
                                        <p:tgtEl>
                                          <p:spTgt spid="5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1"/>
                                        </p:tgtEl>
                                        <p:attrNameLst>
                                          <p:attrName>style.visibility</p:attrName>
                                        </p:attrNameLst>
                                      </p:cBhvr>
                                      <p:to>
                                        <p:strVal val="visible"/>
                                      </p:to>
                                    </p:set>
                                    <p:animEffect transition="in" filter="fade">
                                      <p:cBhvr>
                                        <p:cTn id="17" dur="1000"/>
                                        <p:tgtEl>
                                          <p:spTgt spid="5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3"/>
                                        </p:tgtEl>
                                        <p:attrNameLst>
                                          <p:attrName>style.visibility</p:attrName>
                                        </p:attrNameLst>
                                      </p:cBhvr>
                                      <p:to>
                                        <p:strVal val="visible"/>
                                      </p:to>
                                    </p:set>
                                    <p:animEffect transition="in" filter="fade">
                                      <p:cBhvr>
                                        <p:cTn id="22" dur="1000"/>
                                        <p:tgtEl>
                                          <p:spTgt spid="5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4"/>
                                        </p:tgtEl>
                                        <p:attrNameLst>
                                          <p:attrName>style.visibility</p:attrName>
                                        </p:attrNameLst>
                                      </p:cBhvr>
                                      <p:to>
                                        <p:strVal val="visible"/>
                                      </p:to>
                                    </p:set>
                                    <p:animEffect transition="in" filter="fade">
                                      <p:cBhvr>
                                        <p:cTn id="27" dur="20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Objectives</a:t>
            </a:r>
            <a:endParaRPr/>
          </a:p>
        </p:txBody>
      </p:sp>
      <p:sp>
        <p:nvSpPr>
          <p:cNvPr id="78" name="Google Shape;78;p23"/>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85000" lnSpcReduction="10000"/>
          </a:bodyPr>
          <a:lstStyle/>
          <a:p>
            <a:pPr marL="457200" lvl="0" indent="-331470" algn="l" rtl="0">
              <a:lnSpc>
                <a:spcPct val="100000"/>
              </a:lnSpc>
              <a:spcBef>
                <a:spcPts val="1200"/>
              </a:spcBef>
              <a:spcAft>
                <a:spcPts val="0"/>
              </a:spcAft>
              <a:buSzPct val="59558"/>
              <a:buChar char="✧"/>
            </a:pPr>
            <a:r>
              <a:rPr lang="en-US">
                <a:solidFill>
                  <a:srgbClr val="000000"/>
                </a:solidFill>
                <a:latin typeface="Arial"/>
                <a:ea typeface="Arial"/>
                <a:cs typeface="Arial"/>
                <a:sym typeface="Arial"/>
              </a:rPr>
              <a:t>Addiction overview Review the epidemiology of addiction</a:t>
            </a:r>
            <a:endParaRPr sz="3200">
              <a:solidFill>
                <a:srgbClr val="000000"/>
              </a:solidFill>
              <a:latin typeface="Arial"/>
              <a:ea typeface="Arial"/>
              <a:cs typeface="Arial"/>
              <a:sym typeface="Arial"/>
            </a:endParaRPr>
          </a:p>
          <a:p>
            <a:pPr marL="457200" lvl="0" indent="-331470" algn="l" rtl="0">
              <a:lnSpc>
                <a:spcPct val="100000"/>
              </a:lnSpc>
              <a:spcBef>
                <a:spcPts val="1200"/>
              </a:spcBef>
              <a:spcAft>
                <a:spcPts val="0"/>
              </a:spcAft>
              <a:buSzPct val="68067"/>
              <a:buChar char="✧"/>
            </a:pPr>
            <a:r>
              <a:rPr lang="en-US">
                <a:solidFill>
                  <a:srgbClr val="000000"/>
                </a:solidFill>
                <a:latin typeface="Arial"/>
                <a:ea typeface="Arial"/>
                <a:cs typeface="Arial"/>
                <a:sym typeface="Arial"/>
              </a:rPr>
              <a:t>Define common Substance Use Disorders(common associated co-morbidities)</a:t>
            </a:r>
            <a:endParaRPr/>
          </a:p>
          <a:p>
            <a:pPr marL="457200" lvl="0" indent="-331470" algn="l" rtl="0">
              <a:lnSpc>
                <a:spcPct val="100000"/>
              </a:lnSpc>
              <a:spcBef>
                <a:spcPts val="1200"/>
              </a:spcBef>
              <a:spcAft>
                <a:spcPts val="0"/>
              </a:spcAft>
              <a:buSzPct val="59558"/>
              <a:buChar char="✧"/>
            </a:pPr>
            <a:r>
              <a:rPr lang="en-US" sz="3200">
                <a:solidFill>
                  <a:srgbClr val="000000"/>
                </a:solidFill>
                <a:latin typeface="Arial"/>
                <a:ea typeface="Arial"/>
                <a:cs typeface="Arial"/>
                <a:sym typeface="Arial"/>
              </a:rPr>
              <a:t>D</a:t>
            </a:r>
            <a:r>
              <a:rPr lang="en-US">
                <a:solidFill>
                  <a:srgbClr val="000000"/>
                </a:solidFill>
                <a:latin typeface="Arial"/>
                <a:ea typeface="Arial"/>
                <a:cs typeface="Arial"/>
                <a:sym typeface="Arial"/>
              </a:rPr>
              <a:t>iscuss Addiction neurocircuitry </a:t>
            </a:r>
            <a:endParaRPr/>
          </a:p>
          <a:p>
            <a:pPr marL="457200" lvl="0" indent="-331470" algn="l" rtl="0">
              <a:lnSpc>
                <a:spcPct val="100000"/>
              </a:lnSpc>
              <a:spcBef>
                <a:spcPts val="1200"/>
              </a:spcBef>
              <a:spcAft>
                <a:spcPts val="0"/>
              </a:spcAft>
              <a:buSzPct val="59558"/>
              <a:buChar char="✧"/>
            </a:pPr>
            <a:r>
              <a:rPr lang="en-US">
                <a:solidFill>
                  <a:srgbClr val="000000"/>
                </a:solidFill>
                <a:latin typeface="Arial"/>
                <a:ea typeface="Arial"/>
                <a:cs typeface="Arial"/>
                <a:sym typeface="Arial"/>
              </a:rPr>
              <a:t>Review basic treatment strategies and patient’s desires</a:t>
            </a:r>
            <a:endParaRPr sz="3200">
              <a:solidFill>
                <a:srgbClr val="000000"/>
              </a:solidFill>
              <a:latin typeface="Arial"/>
              <a:ea typeface="Arial"/>
              <a:cs typeface="Arial"/>
              <a:sym typeface="Arial"/>
            </a:endParaRPr>
          </a:p>
          <a:p>
            <a:pPr marL="457200" lvl="0" indent="-331470" algn="l" rtl="0">
              <a:lnSpc>
                <a:spcPct val="100000"/>
              </a:lnSpc>
              <a:spcBef>
                <a:spcPts val="1200"/>
              </a:spcBef>
              <a:spcAft>
                <a:spcPts val="0"/>
              </a:spcAft>
              <a:buSzPct val="59558"/>
              <a:buChar char="✧"/>
            </a:pPr>
            <a:r>
              <a:rPr lang="en-US" sz="3200">
                <a:solidFill>
                  <a:srgbClr val="000000"/>
                </a:solidFill>
                <a:latin typeface="Arial"/>
                <a:ea typeface="Arial"/>
                <a:cs typeface="Arial"/>
                <a:sym typeface="Arial"/>
              </a:rPr>
              <a:t>Discuss</a:t>
            </a:r>
            <a:r>
              <a:rPr lang="en-US">
                <a:solidFill>
                  <a:srgbClr val="000000"/>
                </a:solidFill>
                <a:latin typeface="Arial"/>
                <a:ea typeface="Arial"/>
                <a:cs typeface="Arial"/>
                <a:sym typeface="Arial"/>
              </a:rPr>
              <a:t> drug testing</a:t>
            </a:r>
            <a:endParaRPr/>
          </a:p>
          <a:p>
            <a:pPr marL="457200" lvl="0" indent="-331470" algn="l" rtl="0">
              <a:lnSpc>
                <a:spcPct val="100000"/>
              </a:lnSpc>
              <a:spcBef>
                <a:spcPts val="1200"/>
              </a:spcBef>
              <a:spcAft>
                <a:spcPts val="0"/>
              </a:spcAft>
              <a:buSzPct val="68067"/>
              <a:buChar char="✧"/>
            </a:pPr>
            <a:r>
              <a:rPr lang="en-US"/>
              <a:t>Describe peer support and how it can be useful</a:t>
            </a:r>
            <a:endParaRPr>
              <a:solidFill>
                <a:srgbClr val="000000"/>
              </a:solidFill>
              <a:latin typeface="Arial"/>
              <a:ea typeface="Arial"/>
              <a:cs typeface="Arial"/>
              <a:sym typeface="Arial"/>
            </a:endParaRPr>
          </a:p>
          <a:p>
            <a:pPr marL="457200" lvl="0" indent="-331470" algn="l" rtl="0">
              <a:lnSpc>
                <a:spcPct val="100000"/>
              </a:lnSpc>
              <a:spcBef>
                <a:spcPts val="1200"/>
              </a:spcBef>
              <a:spcAft>
                <a:spcPts val="0"/>
              </a:spcAft>
              <a:buSzPct val="59558"/>
              <a:buChar char="✧"/>
            </a:pPr>
            <a:r>
              <a:rPr lang="en-US" sz="3200">
                <a:solidFill>
                  <a:srgbClr val="000000"/>
                </a:solidFill>
                <a:latin typeface="Arial"/>
                <a:ea typeface="Arial"/>
                <a:cs typeface="Arial"/>
                <a:sym typeface="Arial"/>
              </a:rPr>
              <a:t>Brief overview of the opioid settlement funds</a:t>
            </a:r>
            <a:endParaRPr/>
          </a:p>
        </p:txBody>
      </p:sp>
      <p:sp>
        <p:nvSpPr>
          <p:cNvPr id="79" name="Google Shape;79;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4"/>
          <p:cNvSpPr txBox="1">
            <a:spLocks noGrp="1"/>
          </p:cNvSpPr>
          <p:nvPr>
            <p:ph type="title"/>
          </p:nvPr>
        </p:nvSpPr>
        <p:spPr>
          <a:xfrm>
            <a:off x="778119" y="579775"/>
            <a:ext cx="7737231" cy="1244210"/>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Step 4 - Activating at a higher level</a:t>
            </a:r>
            <a:endParaRPr/>
          </a:p>
        </p:txBody>
      </p:sp>
      <p:sp>
        <p:nvSpPr>
          <p:cNvPr id="560" name="Google Shape;560;p84"/>
          <p:cNvSpPr txBox="1">
            <a:spLocks noGrp="1"/>
          </p:cNvSpPr>
          <p:nvPr>
            <p:ph type="body" idx="1"/>
          </p:nvPr>
        </p:nvSpPr>
        <p:spPr>
          <a:xfrm>
            <a:off x="898281" y="1823985"/>
            <a:ext cx="7617069" cy="326350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200"/>
              </a:spcBef>
              <a:spcAft>
                <a:spcPts val="0"/>
              </a:spcAft>
              <a:buSzPts val="1620"/>
              <a:buNone/>
            </a:pPr>
            <a:r>
              <a:rPr lang="en-US" sz="3600"/>
              <a:t>Addicting substances activate mesolimbic dopamine pathways </a:t>
            </a:r>
            <a:r>
              <a:rPr lang="en-US" sz="3600" b="1"/>
              <a:t>more powerfully </a:t>
            </a:r>
            <a:r>
              <a:rPr lang="en-US" sz="3600"/>
              <a:t>than natural rewards. </a:t>
            </a:r>
            <a:endParaRPr/>
          </a:p>
          <a:p>
            <a:pPr marL="0" lvl="0" indent="0" algn="l" rtl="0">
              <a:lnSpc>
                <a:spcPct val="100000"/>
              </a:lnSpc>
              <a:spcBef>
                <a:spcPts val="1200"/>
              </a:spcBef>
              <a:spcAft>
                <a:spcPts val="0"/>
              </a:spcAft>
              <a:buSzPts val="1620"/>
              <a:buNone/>
            </a:pPr>
            <a:endParaRPr/>
          </a:p>
          <a:p>
            <a:pPr marL="457200" lvl="0" indent="-228600" algn="l" rtl="0">
              <a:lnSpc>
                <a:spcPct val="100000"/>
              </a:lnSpc>
              <a:spcBef>
                <a:spcPts val="1200"/>
              </a:spcBef>
              <a:spcAft>
                <a:spcPts val="0"/>
              </a:spcAft>
              <a:buSzPts val="1620"/>
              <a:buNone/>
            </a:pPr>
            <a:endParaRPr/>
          </a:p>
        </p:txBody>
      </p:sp>
      <p:pic>
        <p:nvPicPr>
          <p:cNvPr id="561" name="Google Shape;561;p84"/>
          <p:cNvPicPr preferRelativeResize="0"/>
          <p:nvPr/>
        </p:nvPicPr>
        <p:blipFill rotWithShape="1">
          <a:blip r:embed="rId3">
            <a:alphaModFix/>
          </a:blip>
          <a:srcRect/>
          <a:stretch/>
        </p:blipFill>
        <p:spPr>
          <a:xfrm>
            <a:off x="1248542" y="3602499"/>
            <a:ext cx="6646915" cy="251669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5"/>
          <p:cNvSpPr txBox="1">
            <a:spLocks noGrp="1"/>
          </p:cNvSpPr>
          <p:nvPr>
            <p:ph type="title"/>
          </p:nvPr>
        </p:nvSpPr>
        <p:spPr>
          <a:xfrm>
            <a:off x="491490" y="773723"/>
            <a:ext cx="3840086" cy="1626967"/>
          </a:xfrm>
          <a:prstGeom prst="rect">
            <a:avLst/>
          </a:prstGeom>
          <a:solidFill>
            <a:schemeClr val="dk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48780"/>
              <a:buNone/>
            </a:pPr>
            <a:r>
              <a:rPr lang="en-US"/>
              <a:t>Step 5:  What goes up, must come down</a:t>
            </a:r>
            <a:endParaRPr/>
          </a:p>
        </p:txBody>
      </p:sp>
      <p:sp>
        <p:nvSpPr>
          <p:cNvPr id="567" name="Google Shape;567;p85"/>
          <p:cNvSpPr txBox="1">
            <a:spLocks noGrp="1"/>
          </p:cNvSpPr>
          <p:nvPr>
            <p:ph type="body" idx="1"/>
          </p:nvPr>
        </p:nvSpPr>
        <p:spPr>
          <a:xfrm>
            <a:off x="371278" y="2483726"/>
            <a:ext cx="4080509" cy="341298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1200"/>
              </a:spcBef>
              <a:spcAft>
                <a:spcPts val="0"/>
              </a:spcAft>
              <a:buSzPts val="1620"/>
              <a:buNone/>
            </a:pPr>
            <a:r>
              <a:rPr lang="en-US" sz="1600"/>
              <a:t>In patients with substance use disorder (SUD) the mesolimbic pathway responds to cues that addictive substances are available…</a:t>
            </a:r>
            <a:endParaRPr/>
          </a:p>
          <a:p>
            <a:pPr marL="0" lvl="0" indent="0" algn="l" rtl="0">
              <a:lnSpc>
                <a:spcPct val="100000"/>
              </a:lnSpc>
              <a:spcBef>
                <a:spcPts val="1200"/>
              </a:spcBef>
              <a:spcAft>
                <a:spcPts val="0"/>
              </a:spcAft>
              <a:buSzPts val="1620"/>
              <a:buNone/>
            </a:pPr>
            <a:endParaRPr sz="1600"/>
          </a:p>
          <a:p>
            <a:pPr marL="0" lvl="0" indent="0" algn="l" rtl="0">
              <a:lnSpc>
                <a:spcPct val="100000"/>
              </a:lnSpc>
              <a:spcBef>
                <a:spcPts val="1200"/>
              </a:spcBef>
              <a:spcAft>
                <a:spcPts val="0"/>
              </a:spcAft>
              <a:buSzPts val="1620"/>
              <a:buNone/>
            </a:pPr>
            <a:r>
              <a:rPr lang="en-US" sz="1600"/>
              <a:t>...while its response to the drug itself and to natural rewards diminishes. </a:t>
            </a:r>
            <a:endParaRPr/>
          </a:p>
          <a:p>
            <a:pPr marL="0" lvl="0" indent="0" algn="l" rtl="0">
              <a:lnSpc>
                <a:spcPct val="100000"/>
              </a:lnSpc>
              <a:spcBef>
                <a:spcPts val="1200"/>
              </a:spcBef>
              <a:spcAft>
                <a:spcPts val="0"/>
              </a:spcAft>
              <a:buSzPts val="1620"/>
              <a:buNone/>
            </a:pPr>
            <a:endParaRPr sz="1600"/>
          </a:p>
          <a:p>
            <a:pPr marL="0" lvl="0" indent="0" algn="l" rtl="0">
              <a:lnSpc>
                <a:spcPct val="100000"/>
              </a:lnSpc>
              <a:spcBef>
                <a:spcPts val="1200"/>
              </a:spcBef>
              <a:spcAft>
                <a:spcPts val="0"/>
              </a:spcAft>
              <a:buSzPts val="1620"/>
              <a:buNone/>
            </a:pPr>
            <a:r>
              <a:rPr lang="en-US" sz="1600"/>
              <a:t>I need more of the drug to activate the same level of reward, brain tissue becomes increasingly damaged</a:t>
            </a:r>
            <a:endParaRPr/>
          </a:p>
        </p:txBody>
      </p:sp>
      <p:pic>
        <p:nvPicPr>
          <p:cNvPr id="568" name="Google Shape;568;p85"/>
          <p:cNvPicPr preferRelativeResize="0"/>
          <p:nvPr/>
        </p:nvPicPr>
        <p:blipFill rotWithShape="1">
          <a:blip r:embed="rId3">
            <a:alphaModFix/>
          </a:blip>
          <a:srcRect r="10476" b="1"/>
          <a:stretch/>
        </p:blipFill>
        <p:spPr>
          <a:xfrm>
            <a:off x="4409137" y="857258"/>
            <a:ext cx="4734863" cy="5143490"/>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6"/>
          <p:cNvSpPr txBox="1">
            <a:spLocks noGrp="1"/>
          </p:cNvSpPr>
          <p:nvPr>
            <p:ph type="title"/>
          </p:nvPr>
        </p:nvSpPr>
        <p:spPr>
          <a:xfrm>
            <a:off x="1138603" y="1854560"/>
            <a:ext cx="7256585" cy="1967749"/>
          </a:xfrm>
          <a:prstGeom prst="rect">
            <a:avLst/>
          </a:prstGeom>
          <a:solidFill>
            <a:schemeClr val="dk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62500"/>
              <a:buNone/>
            </a:pPr>
            <a:r>
              <a:rPr lang="en-US" sz="3200" b="0">
                <a:latin typeface="Arial"/>
                <a:ea typeface="Arial"/>
                <a:cs typeface="Arial"/>
                <a:sym typeface="Arial"/>
              </a:rPr>
              <a:t>Simultaneously, repeated substance use erodes the ability to exert inhibitory control. </a:t>
            </a:r>
            <a:br>
              <a:rPr lang="en-US"/>
            </a:br>
            <a:endParaRPr/>
          </a:p>
        </p:txBody>
      </p:sp>
      <p:sp>
        <p:nvSpPr>
          <p:cNvPr id="574" name="Google Shape;574;p86"/>
          <p:cNvSpPr txBox="1">
            <a:spLocks noGrp="1"/>
          </p:cNvSpPr>
          <p:nvPr>
            <p:ph type="body" idx="1"/>
          </p:nvPr>
        </p:nvSpPr>
        <p:spPr>
          <a:xfrm>
            <a:off x="457200" y="2675865"/>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a:p>
            <a:pPr marL="457200" lvl="0" indent="-228600" algn="l" rtl="0">
              <a:lnSpc>
                <a:spcPct val="100000"/>
              </a:lnSpc>
              <a:spcBef>
                <a:spcPts val="1200"/>
              </a:spcBef>
              <a:spcAft>
                <a:spcPts val="0"/>
              </a:spcAft>
              <a:buSzPts val="1620"/>
              <a:buNone/>
            </a:pPr>
            <a:endParaRPr/>
          </a:p>
        </p:txBody>
      </p:sp>
      <p:pic>
        <p:nvPicPr>
          <p:cNvPr id="575" name="Google Shape;575;p86"/>
          <p:cNvPicPr preferRelativeResize="0"/>
          <p:nvPr/>
        </p:nvPicPr>
        <p:blipFill rotWithShape="1">
          <a:blip r:embed="rId3">
            <a:alphaModFix/>
          </a:blip>
          <a:srcRect/>
          <a:stretch/>
        </p:blipFill>
        <p:spPr>
          <a:xfrm>
            <a:off x="2195145" y="3215159"/>
            <a:ext cx="5143500" cy="2045043"/>
          </a:xfrm>
          <a:prstGeom prst="rect">
            <a:avLst/>
          </a:prstGeom>
          <a:noFill/>
          <a:ln>
            <a:noFill/>
          </a:ln>
        </p:spPr>
      </p:pic>
      <p:sp>
        <p:nvSpPr>
          <p:cNvPr id="576" name="Google Shape;576;p86"/>
          <p:cNvSpPr txBox="1"/>
          <p:nvPr/>
        </p:nvSpPr>
        <p:spPr>
          <a:xfrm>
            <a:off x="1875692" y="839024"/>
            <a:ext cx="5782408"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a:solidFill>
                  <a:srgbClr val="000000"/>
                </a:solidFill>
                <a:latin typeface="Calibri"/>
                <a:ea typeface="Calibri"/>
                <a:cs typeface="Calibri"/>
                <a:sym typeface="Calibri"/>
              </a:rPr>
              <a:t>Step 6 - Erosion of Control</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7"/>
          <p:cNvPicPr preferRelativeResize="0"/>
          <p:nvPr/>
        </p:nvPicPr>
        <p:blipFill rotWithShape="1">
          <a:blip r:embed="rId3">
            <a:alphaModFix/>
          </a:blip>
          <a:srcRect/>
          <a:stretch/>
        </p:blipFill>
        <p:spPr>
          <a:xfrm>
            <a:off x="3785109" y="2878218"/>
            <a:ext cx="3731216" cy="2107976"/>
          </a:xfrm>
          <a:prstGeom prst="rect">
            <a:avLst/>
          </a:prstGeom>
          <a:noFill/>
          <a:ln>
            <a:noFill/>
          </a:ln>
        </p:spPr>
      </p:pic>
      <p:sp>
        <p:nvSpPr>
          <p:cNvPr id="582" name="Google Shape;582;p87"/>
          <p:cNvSpPr txBox="1">
            <a:spLocks noGrp="1"/>
          </p:cNvSpPr>
          <p:nvPr>
            <p:ph type="title"/>
          </p:nvPr>
        </p:nvSpPr>
        <p:spPr>
          <a:xfrm>
            <a:off x="0" y="710011"/>
            <a:ext cx="9144000" cy="73423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8780"/>
              <a:buNone/>
            </a:pPr>
            <a:r>
              <a:rPr lang="en-US" b="1">
                <a:solidFill>
                  <a:srgbClr val="00B050"/>
                </a:solidFill>
              </a:rPr>
              <a:t>Go</a:t>
            </a:r>
            <a:r>
              <a:rPr lang="en-US" b="1">
                <a:solidFill>
                  <a:srgbClr val="7030A0"/>
                </a:solidFill>
              </a:rPr>
              <a:t> and </a:t>
            </a:r>
            <a:r>
              <a:rPr lang="en-US" b="1">
                <a:solidFill>
                  <a:srgbClr val="FF0000"/>
                </a:solidFill>
              </a:rPr>
              <a:t>Stop </a:t>
            </a:r>
            <a:r>
              <a:rPr lang="en-US" b="1">
                <a:solidFill>
                  <a:srgbClr val="7030A0"/>
                </a:solidFill>
              </a:rPr>
              <a:t>Circuits –  </a:t>
            </a:r>
            <a:br>
              <a:rPr lang="en-US" b="1">
                <a:solidFill>
                  <a:srgbClr val="7030A0"/>
                </a:solidFill>
              </a:rPr>
            </a:br>
            <a:r>
              <a:rPr lang="en-US" b="1">
                <a:solidFill>
                  <a:srgbClr val="7030A0"/>
                </a:solidFill>
              </a:rPr>
              <a:t>compulsion that DRIVES behavior</a:t>
            </a:r>
            <a:endParaRPr/>
          </a:p>
        </p:txBody>
      </p:sp>
      <p:sp>
        <p:nvSpPr>
          <p:cNvPr id="583" name="Google Shape;583;p87"/>
          <p:cNvSpPr txBox="1">
            <a:spLocks noGrp="1"/>
          </p:cNvSpPr>
          <p:nvPr>
            <p:ph type="body" idx="1"/>
          </p:nvPr>
        </p:nvSpPr>
        <p:spPr>
          <a:xfrm>
            <a:off x="221285" y="1631376"/>
            <a:ext cx="4690684" cy="594008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200"/>
              </a:spcBef>
              <a:spcAft>
                <a:spcPts val="0"/>
              </a:spcAft>
              <a:buSzPts val="1620"/>
              <a:buNone/>
            </a:pPr>
            <a:r>
              <a:rPr lang="en-US"/>
              <a:t>Reward/Control Pathway = Two Parts – </a:t>
            </a:r>
            <a:r>
              <a:rPr lang="en-US">
                <a:solidFill>
                  <a:srgbClr val="00B050"/>
                </a:solidFill>
              </a:rPr>
              <a:t>Gas</a:t>
            </a:r>
            <a:r>
              <a:rPr lang="en-US"/>
              <a:t> and the </a:t>
            </a:r>
            <a:r>
              <a:rPr lang="en-US">
                <a:solidFill>
                  <a:srgbClr val="FF0000"/>
                </a:solidFill>
              </a:rPr>
              <a:t>Break</a:t>
            </a:r>
            <a:endParaRPr/>
          </a:p>
          <a:p>
            <a:pPr marL="214313" lvl="0" indent="-111443" algn="l" rtl="0">
              <a:lnSpc>
                <a:spcPct val="100000"/>
              </a:lnSpc>
              <a:spcBef>
                <a:spcPts val="1200"/>
              </a:spcBef>
              <a:spcAft>
                <a:spcPts val="0"/>
              </a:spcAft>
              <a:buSzPts val="1620"/>
              <a:buNone/>
            </a:pPr>
            <a:endParaRPr sz="1200"/>
          </a:p>
          <a:p>
            <a:pPr marL="214313" lvl="0" indent="-214313" algn="l" rtl="0">
              <a:lnSpc>
                <a:spcPct val="100000"/>
              </a:lnSpc>
              <a:spcBef>
                <a:spcPts val="0"/>
              </a:spcBef>
              <a:spcAft>
                <a:spcPts val="0"/>
              </a:spcAft>
              <a:buSzPts val="1620"/>
              <a:buChar char="✧"/>
            </a:pPr>
            <a:r>
              <a:rPr lang="en-US" sz="1500">
                <a:solidFill>
                  <a:srgbClr val="00B050"/>
                </a:solidFill>
              </a:rPr>
              <a:t>GO</a:t>
            </a:r>
            <a:r>
              <a:rPr lang="en-US" sz="1500"/>
              <a:t>  - survival driven (old brain) </a:t>
            </a:r>
            <a:endParaRPr/>
          </a:p>
          <a:p>
            <a:pPr marL="214313" lvl="0" indent="-214313" algn="l" rtl="0">
              <a:lnSpc>
                <a:spcPct val="100000"/>
              </a:lnSpc>
              <a:spcBef>
                <a:spcPts val="0"/>
              </a:spcBef>
              <a:spcAft>
                <a:spcPts val="0"/>
              </a:spcAft>
              <a:buSzPts val="1620"/>
              <a:buChar char="✧"/>
            </a:pPr>
            <a:r>
              <a:rPr lang="en-US" sz="1500">
                <a:solidFill>
                  <a:srgbClr val="FF0000"/>
                </a:solidFill>
              </a:rPr>
              <a:t>STOP </a:t>
            </a:r>
            <a:r>
              <a:rPr lang="en-US" sz="1500"/>
              <a:t> - shuts down the do it more messages (new brain)</a:t>
            </a:r>
            <a:endParaRPr/>
          </a:p>
          <a:p>
            <a:pPr marL="0" lvl="0" indent="0" algn="l" rtl="0">
              <a:lnSpc>
                <a:spcPct val="100000"/>
              </a:lnSpc>
              <a:spcBef>
                <a:spcPts val="1200"/>
              </a:spcBef>
              <a:spcAft>
                <a:spcPts val="0"/>
              </a:spcAft>
              <a:buSzPts val="1620"/>
              <a:buNone/>
            </a:pPr>
            <a:endParaRPr sz="1200"/>
          </a:p>
          <a:p>
            <a:pPr marL="0" lvl="0" indent="0" algn="l" rtl="0">
              <a:lnSpc>
                <a:spcPct val="100000"/>
              </a:lnSpc>
              <a:spcBef>
                <a:spcPts val="0"/>
              </a:spcBef>
              <a:spcAft>
                <a:spcPts val="0"/>
              </a:spcAft>
              <a:buSzPts val="1620"/>
              <a:buNone/>
            </a:pPr>
            <a:r>
              <a:rPr lang="en-US" sz="1500"/>
              <a:t>The altered brain chemistry from a SUD </a:t>
            </a:r>
            <a:endParaRPr/>
          </a:p>
          <a:p>
            <a:pPr marL="214313" lvl="0" indent="-214313" algn="l" rtl="0">
              <a:lnSpc>
                <a:spcPct val="100000"/>
              </a:lnSpc>
              <a:spcBef>
                <a:spcPts val="0"/>
              </a:spcBef>
              <a:spcAft>
                <a:spcPts val="0"/>
              </a:spcAft>
              <a:buSzPts val="1620"/>
              <a:buChar char="✧"/>
            </a:pPr>
            <a:r>
              <a:rPr lang="en-US" sz="1500">
                <a:solidFill>
                  <a:srgbClr val="00B050"/>
                </a:solidFill>
              </a:rPr>
              <a:t>the GO circuits become overactive AND</a:t>
            </a:r>
            <a:endParaRPr/>
          </a:p>
          <a:p>
            <a:pPr marL="214313" lvl="0" indent="-214313" algn="l" rtl="0">
              <a:lnSpc>
                <a:spcPct val="100000"/>
              </a:lnSpc>
              <a:spcBef>
                <a:spcPts val="0"/>
              </a:spcBef>
              <a:spcAft>
                <a:spcPts val="0"/>
              </a:spcAft>
              <a:buSzPts val="1620"/>
              <a:buChar char="✧"/>
            </a:pPr>
            <a:r>
              <a:rPr lang="en-US" sz="1500">
                <a:solidFill>
                  <a:srgbClr val="FF0000"/>
                </a:solidFill>
              </a:rPr>
              <a:t>the STOP circuit becomes dysfunctional</a:t>
            </a:r>
            <a:endParaRPr/>
          </a:p>
          <a:p>
            <a:pPr marL="214313" lvl="0" indent="-111443" algn="l" rtl="0">
              <a:lnSpc>
                <a:spcPct val="100000"/>
              </a:lnSpc>
              <a:spcBef>
                <a:spcPts val="1200"/>
              </a:spcBef>
              <a:spcAft>
                <a:spcPts val="0"/>
              </a:spcAft>
              <a:buSzPts val="1620"/>
              <a:buNone/>
            </a:pPr>
            <a:endParaRPr/>
          </a:p>
          <a:p>
            <a:pPr marL="457200" lvl="0" indent="-228600" algn="l" rtl="0">
              <a:lnSpc>
                <a:spcPct val="100000"/>
              </a:lnSpc>
              <a:spcBef>
                <a:spcPts val="1200"/>
              </a:spcBef>
              <a:spcAft>
                <a:spcPts val="0"/>
              </a:spcAft>
              <a:buSzPts val="1620"/>
              <a:buNone/>
            </a:pPr>
            <a:endParaRPr/>
          </a:p>
          <a:p>
            <a:pPr marL="214313" lvl="0" indent="-111443" algn="l" rtl="0">
              <a:lnSpc>
                <a:spcPct val="100000"/>
              </a:lnSpc>
              <a:spcBef>
                <a:spcPts val="1200"/>
              </a:spcBef>
              <a:spcAft>
                <a:spcPts val="0"/>
              </a:spcAft>
              <a:buSzPts val="1620"/>
              <a:buNone/>
            </a:pPr>
            <a:endParaRPr/>
          </a:p>
          <a:p>
            <a:pPr marL="214313" lvl="0" indent="-111443" algn="l" rtl="0">
              <a:lnSpc>
                <a:spcPct val="100000"/>
              </a:lnSpc>
              <a:spcBef>
                <a:spcPts val="1200"/>
              </a:spcBef>
              <a:spcAft>
                <a:spcPts val="0"/>
              </a:spcAft>
              <a:buSzPts val="1620"/>
              <a:buNone/>
            </a:pPr>
            <a:endParaRPr/>
          </a:p>
          <a:p>
            <a:pPr marL="214313" lvl="0" indent="-111443" algn="l" rtl="0">
              <a:lnSpc>
                <a:spcPct val="100000"/>
              </a:lnSpc>
              <a:spcBef>
                <a:spcPts val="1200"/>
              </a:spcBef>
              <a:spcAft>
                <a:spcPts val="0"/>
              </a:spcAft>
              <a:buSzPts val="1620"/>
              <a:buNone/>
            </a:pPr>
            <a:endParaRPr/>
          </a:p>
        </p:txBody>
      </p:sp>
      <p:pic>
        <p:nvPicPr>
          <p:cNvPr id="584" name="Google Shape;584;p87"/>
          <p:cNvPicPr preferRelativeResize="0"/>
          <p:nvPr/>
        </p:nvPicPr>
        <p:blipFill rotWithShape="1">
          <a:blip r:embed="rId4">
            <a:alphaModFix/>
          </a:blip>
          <a:srcRect/>
          <a:stretch/>
        </p:blipFill>
        <p:spPr>
          <a:xfrm>
            <a:off x="7520551" y="4010089"/>
            <a:ext cx="1290236" cy="1396805"/>
          </a:xfrm>
          <a:prstGeom prst="rect">
            <a:avLst/>
          </a:prstGeom>
          <a:noFill/>
          <a:ln>
            <a:noFill/>
          </a:ln>
        </p:spPr>
      </p:pic>
      <p:pic>
        <p:nvPicPr>
          <p:cNvPr id="585" name="Google Shape;585;p87"/>
          <p:cNvPicPr preferRelativeResize="0"/>
          <p:nvPr/>
        </p:nvPicPr>
        <p:blipFill rotWithShape="1">
          <a:blip r:embed="rId5">
            <a:alphaModFix/>
          </a:blip>
          <a:srcRect/>
          <a:stretch/>
        </p:blipFill>
        <p:spPr>
          <a:xfrm>
            <a:off x="7516325" y="1454389"/>
            <a:ext cx="1298336" cy="2545556"/>
          </a:xfrm>
          <a:prstGeom prst="rect">
            <a:avLst/>
          </a:prstGeom>
          <a:noFill/>
          <a:ln>
            <a:noFill/>
          </a:ln>
        </p:spPr>
      </p:pic>
      <p:pic>
        <p:nvPicPr>
          <p:cNvPr id="586" name="Google Shape;586;p87"/>
          <p:cNvPicPr preferRelativeResize="0"/>
          <p:nvPr/>
        </p:nvPicPr>
        <p:blipFill rotWithShape="1">
          <a:blip r:embed="rId6">
            <a:alphaModFix/>
          </a:blip>
          <a:srcRect/>
          <a:stretch/>
        </p:blipFill>
        <p:spPr>
          <a:xfrm>
            <a:off x="221285" y="4908199"/>
            <a:ext cx="3387139" cy="121795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Pre-frontal Cortex</a:t>
            </a:r>
            <a:endParaRPr/>
          </a:p>
        </p:txBody>
      </p:sp>
      <p:sp>
        <p:nvSpPr>
          <p:cNvPr id="592" name="Google Shape;592;p88"/>
          <p:cNvSpPr txBox="1">
            <a:spLocks noGrp="1"/>
          </p:cNvSpPr>
          <p:nvPr>
            <p:ph type="body" idx="1"/>
          </p:nvPr>
        </p:nvSpPr>
        <p:spPr>
          <a:xfrm>
            <a:off x="770140" y="1787887"/>
            <a:ext cx="6746185" cy="3263504"/>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Hijacks, usurps those primary drivers,  belief the need to survive is the drug</a:t>
            </a:r>
            <a:endParaRPr/>
          </a:p>
          <a:p>
            <a:pPr marL="914400" lvl="1" indent="-342900" algn="l" rtl="0">
              <a:lnSpc>
                <a:spcPct val="100000"/>
              </a:lnSpc>
              <a:spcBef>
                <a:spcPts val="600"/>
              </a:spcBef>
              <a:spcAft>
                <a:spcPts val="0"/>
              </a:spcAft>
              <a:buSzPts val="1800"/>
              <a:buChar char="–"/>
            </a:pPr>
            <a:r>
              <a:rPr lang="en-US"/>
              <a:t>Decision making and impulse control part of the brain progressively becomes impaired</a:t>
            </a:r>
            <a:endParaRPr/>
          </a:p>
          <a:p>
            <a:pPr marL="457200" lvl="0" indent="-228600" algn="l" rtl="0">
              <a:lnSpc>
                <a:spcPct val="100000"/>
              </a:lnSpc>
              <a:spcBef>
                <a:spcPts val="1200"/>
              </a:spcBef>
              <a:spcAft>
                <a:spcPts val="0"/>
              </a:spcAft>
              <a:buSzPts val="1620"/>
              <a:buNone/>
            </a:pPr>
            <a:endParaRPr/>
          </a:p>
        </p:txBody>
      </p:sp>
      <p:pic>
        <p:nvPicPr>
          <p:cNvPr id="593" name="Google Shape;593;p88"/>
          <p:cNvPicPr preferRelativeResize="0"/>
          <p:nvPr/>
        </p:nvPicPr>
        <p:blipFill rotWithShape="1">
          <a:blip r:embed="rId3">
            <a:alphaModFix/>
          </a:blip>
          <a:srcRect/>
          <a:stretch/>
        </p:blipFill>
        <p:spPr>
          <a:xfrm>
            <a:off x="7516325" y="4136456"/>
            <a:ext cx="1290236" cy="1396805"/>
          </a:xfrm>
          <a:prstGeom prst="rect">
            <a:avLst/>
          </a:prstGeom>
          <a:noFill/>
          <a:ln>
            <a:noFill/>
          </a:ln>
        </p:spPr>
      </p:pic>
      <p:pic>
        <p:nvPicPr>
          <p:cNvPr id="594" name="Google Shape;594;p88"/>
          <p:cNvPicPr preferRelativeResize="0"/>
          <p:nvPr/>
        </p:nvPicPr>
        <p:blipFill rotWithShape="1">
          <a:blip r:embed="rId4">
            <a:alphaModFix/>
          </a:blip>
          <a:srcRect/>
          <a:stretch/>
        </p:blipFill>
        <p:spPr>
          <a:xfrm>
            <a:off x="7516325" y="1454389"/>
            <a:ext cx="1298336" cy="2545556"/>
          </a:xfrm>
          <a:prstGeom prst="rect">
            <a:avLst/>
          </a:prstGeom>
          <a:noFill/>
          <a:ln>
            <a:noFill/>
          </a:ln>
        </p:spPr>
      </p:pic>
      <p:sp>
        <p:nvSpPr>
          <p:cNvPr id="595" name="Google Shape;595;p88"/>
          <p:cNvSpPr txBox="1"/>
          <p:nvPr/>
        </p:nvSpPr>
        <p:spPr>
          <a:xfrm>
            <a:off x="246114" y="5562922"/>
            <a:ext cx="758496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addictionpolicy.org/addiction-and-the-brain-for-kids?utm_source=hs_email&amp;utm_medium=email&amp;utm_content=73340744&amp;_hsenc=p2ANqtz--erKyv2tDDu0VjJHpZwMl39IyEPrx2cbdW04Ez_qSj1Lg212w2kSgW-3N9VzulNs11XtN-iaAHIqxNv5ud5kmZaaRdV-9ptrM5cTNsvKoaxf60giM&amp;_hsmi=73340744&amp;mkt_tok=eyJpIjoiTm1SaFlqTTRZbUpsTkdaaCIsInQiOiJrTFVwTnFvZSs5VHluYlFWXC9BOElWbTE4SWE1eXpuMFNVbmxKaUNRM1l2Vjh3MWFEK2t1SUJoTVJtcjh0WXZwVnlCdWhGRUhaZDZFZUh4NWRMOXg3OFZ6TVJ3M1I0WEZlUWpxdGp0Y0x5RFd3MEtHb29ZQWF6bXZHTDNlTEdXS1cifQ%3D%3D</a:t>
            </a:r>
            <a:endParaRPr sz="800" b="0" i="0" u="none" strike="noStrike" cap="none">
              <a:solidFill>
                <a:srgbClr val="000000"/>
              </a:solidFill>
              <a:latin typeface="Calibri"/>
              <a:ea typeface="Calibri"/>
              <a:cs typeface="Calibri"/>
              <a:sym typeface="Calibri"/>
            </a:endParaRPr>
          </a:p>
        </p:txBody>
      </p:sp>
      <p:pic>
        <p:nvPicPr>
          <p:cNvPr id="596" name="Google Shape;596;p88"/>
          <p:cNvPicPr preferRelativeResize="0"/>
          <p:nvPr/>
        </p:nvPicPr>
        <p:blipFill rotWithShape="1">
          <a:blip r:embed="rId6">
            <a:alphaModFix/>
          </a:blip>
          <a:srcRect/>
          <a:stretch/>
        </p:blipFill>
        <p:spPr>
          <a:xfrm>
            <a:off x="2532320" y="4136456"/>
            <a:ext cx="3012555" cy="1041167"/>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9"/>
          <p:cNvSpPr txBox="1">
            <a:spLocks noGrp="1"/>
          </p:cNvSpPr>
          <p:nvPr>
            <p:ph type="title"/>
          </p:nvPr>
        </p:nvSpPr>
        <p:spPr>
          <a:xfrm>
            <a:off x="605403" y="544642"/>
            <a:ext cx="7886700" cy="994172"/>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Step 7 - Time Both Increases and Decreases</a:t>
            </a:r>
            <a:endParaRPr/>
          </a:p>
        </p:txBody>
      </p:sp>
      <p:sp>
        <p:nvSpPr>
          <p:cNvPr id="602" name="Google Shape;602;p89"/>
          <p:cNvSpPr txBox="1">
            <a:spLocks noGrp="1"/>
          </p:cNvSpPr>
          <p:nvPr>
            <p:ph type="body" idx="1"/>
          </p:nvPr>
        </p:nvSpPr>
        <p:spPr>
          <a:xfrm>
            <a:off x="768753" y="1703786"/>
            <a:ext cx="7723349" cy="213976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200"/>
              </a:spcBef>
              <a:spcAft>
                <a:spcPts val="0"/>
              </a:spcAft>
              <a:buSzPts val="1620"/>
              <a:buNone/>
            </a:pPr>
            <a:r>
              <a:rPr lang="en-US" sz="1800"/>
              <a:t>Over time…</a:t>
            </a:r>
            <a:endParaRPr/>
          </a:p>
          <a:p>
            <a:pPr marL="457200" lvl="0" indent="-331470" algn="l" rtl="0">
              <a:lnSpc>
                <a:spcPct val="100000"/>
              </a:lnSpc>
              <a:spcBef>
                <a:spcPts val="1200"/>
              </a:spcBef>
              <a:spcAft>
                <a:spcPts val="0"/>
              </a:spcAft>
              <a:buSzPts val="1620"/>
              <a:buFont typeface="Noto Sans Symbols"/>
              <a:buChar char="⮚"/>
            </a:pPr>
            <a:r>
              <a:rPr lang="en-US" sz="1800"/>
              <a:t>substance-related cues become </a:t>
            </a:r>
            <a:r>
              <a:rPr lang="en-US" sz="1800" i="1"/>
              <a:t>more salient</a:t>
            </a:r>
            <a:r>
              <a:rPr lang="en-US" sz="1800"/>
              <a:t>, drug craving becomes </a:t>
            </a:r>
            <a:r>
              <a:rPr lang="en-US" sz="1800" i="1"/>
              <a:t>more compelling</a:t>
            </a:r>
            <a:r>
              <a:rPr lang="en-US" sz="1800"/>
              <a:t> AND</a:t>
            </a:r>
            <a:endParaRPr/>
          </a:p>
          <a:p>
            <a:pPr marL="457200" lvl="0" indent="-331470" algn="l" rtl="0">
              <a:lnSpc>
                <a:spcPct val="100000"/>
              </a:lnSpc>
              <a:spcBef>
                <a:spcPts val="1200"/>
              </a:spcBef>
              <a:spcAft>
                <a:spcPts val="0"/>
              </a:spcAft>
              <a:buSzPts val="1620"/>
              <a:buFont typeface="Noto Sans Symbols"/>
              <a:buChar char="⮚"/>
            </a:pPr>
            <a:r>
              <a:rPr lang="en-US" sz="1800"/>
              <a:t>the individual is </a:t>
            </a:r>
            <a:r>
              <a:rPr lang="en-US" sz="1800" i="1"/>
              <a:t>less able to inhibit impulses </a:t>
            </a:r>
            <a:r>
              <a:rPr lang="en-US" sz="1800"/>
              <a:t>to use substances… </a:t>
            </a:r>
            <a:endParaRPr/>
          </a:p>
          <a:p>
            <a:pPr marL="457200" lvl="0" indent="-331470" algn="l" rtl="0">
              <a:lnSpc>
                <a:spcPct val="100000"/>
              </a:lnSpc>
              <a:spcBef>
                <a:spcPts val="1200"/>
              </a:spcBef>
              <a:spcAft>
                <a:spcPts val="0"/>
              </a:spcAft>
              <a:buSzPts val="1620"/>
              <a:buFont typeface="Noto Sans Symbols"/>
              <a:buChar char="⮚"/>
            </a:pPr>
            <a:r>
              <a:rPr lang="en-US" sz="1800"/>
              <a:t>as the “high” experienced is diminishing</a:t>
            </a:r>
            <a:endParaRPr/>
          </a:p>
          <a:p>
            <a:pPr marL="457200" lvl="0" indent="-228600" algn="l" rtl="0">
              <a:lnSpc>
                <a:spcPct val="100000"/>
              </a:lnSpc>
              <a:spcBef>
                <a:spcPts val="1200"/>
              </a:spcBef>
              <a:spcAft>
                <a:spcPts val="0"/>
              </a:spcAft>
              <a:buSzPts val="1620"/>
              <a:buNone/>
            </a:pPr>
            <a:endParaRPr/>
          </a:p>
        </p:txBody>
      </p:sp>
      <p:grpSp>
        <p:nvGrpSpPr>
          <p:cNvPr id="603" name="Google Shape;603;p89"/>
          <p:cNvGrpSpPr/>
          <p:nvPr/>
        </p:nvGrpSpPr>
        <p:grpSpPr>
          <a:xfrm>
            <a:off x="768753" y="3730675"/>
            <a:ext cx="8143267" cy="2384570"/>
            <a:chOff x="605403" y="3027902"/>
            <a:chExt cx="8143267" cy="2384570"/>
          </a:xfrm>
        </p:grpSpPr>
        <p:sp>
          <p:nvSpPr>
            <p:cNvPr id="604" name="Google Shape;604;p89"/>
            <p:cNvSpPr/>
            <p:nvPr/>
          </p:nvSpPr>
          <p:spPr>
            <a:xfrm>
              <a:off x="605403" y="3027902"/>
              <a:ext cx="8143267" cy="2384570"/>
            </a:xfrm>
            <a:prstGeom prst="rightArrow">
              <a:avLst>
                <a:gd name="adj1" fmla="val 85694"/>
                <a:gd name="adj2" fmla="val 50000"/>
              </a:avLst>
            </a:prstGeom>
            <a:noFill/>
            <a:ln w="5715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grpSp>
          <p:nvGrpSpPr>
            <p:cNvPr id="605" name="Google Shape;605;p89"/>
            <p:cNvGrpSpPr/>
            <p:nvPr/>
          </p:nvGrpSpPr>
          <p:grpSpPr>
            <a:xfrm>
              <a:off x="768754" y="3233555"/>
              <a:ext cx="6079284" cy="1938992"/>
              <a:chOff x="768754" y="3233555"/>
              <a:chExt cx="6079284" cy="1938992"/>
            </a:xfrm>
          </p:grpSpPr>
          <p:sp>
            <p:nvSpPr>
              <p:cNvPr id="606" name="Google Shape;606;p89"/>
              <p:cNvSpPr/>
              <p:nvPr/>
            </p:nvSpPr>
            <p:spPr>
              <a:xfrm>
                <a:off x="1752682" y="3233555"/>
                <a:ext cx="1465976" cy="1807124"/>
              </a:xfrm>
              <a:prstGeom prst="upArrow">
                <a:avLst>
                  <a:gd name="adj1" fmla="val 50000"/>
                  <a:gd name="adj2" fmla="val 50000"/>
                </a:avLst>
              </a:prstGeom>
              <a:solidFill>
                <a:srgbClr val="FABF8E"/>
              </a:solidFill>
              <a:ln w="25400" cap="flat" cmpd="sng">
                <a:solidFill>
                  <a:srgbClr val="1930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07" name="Google Shape;607;p89"/>
              <p:cNvSpPr/>
              <p:nvPr/>
            </p:nvSpPr>
            <p:spPr>
              <a:xfrm rot="10800000">
                <a:off x="5382062" y="3347091"/>
                <a:ext cx="1465976" cy="1807123"/>
              </a:xfrm>
              <a:prstGeom prst="upArrow">
                <a:avLst>
                  <a:gd name="adj1" fmla="val 50000"/>
                  <a:gd name="adj2" fmla="val 50000"/>
                </a:avLst>
              </a:prstGeom>
              <a:solidFill>
                <a:srgbClr val="FF8585"/>
              </a:solidFill>
              <a:ln w="25400" cap="flat" cmpd="sng">
                <a:solidFill>
                  <a:srgbClr val="1930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608" name="Google Shape;608;p89"/>
              <p:cNvSpPr txBox="1"/>
              <p:nvPr/>
            </p:nvSpPr>
            <p:spPr>
              <a:xfrm>
                <a:off x="2096162" y="3998617"/>
                <a:ext cx="749972"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Calibri"/>
                    <a:ea typeface="Calibri"/>
                    <a:cs typeface="Calibri"/>
                    <a:sym typeface="Calibri"/>
                  </a:rPr>
                  <a:t>Cravings</a:t>
                </a:r>
                <a:endParaRPr/>
              </a:p>
            </p:txBody>
          </p:sp>
          <p:sp>
            <p:nvSpPr>
              <p:cNvPr id="609" name="Google Shape;609;p89"/>
              <p:cNvSpPr txBox="1"/>
              <p:nvPr/>
            </p:nvSpPr>
            <p:spPr>
              <a:xfrm>
                <a:off x="5775820" y="3973654"/>
                <a:ext cx="785944"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rgbClr val="000000"/>
                    </a:solidFill>
                    <a:latin typeface="Calibri"/>
                    <a:ea typeface="Calibri"/>
                    <a:cs typeface="Calibri"/>
                    <a:sym typeface="Calibri"/>
                  </a:rPr>
                  <a:t>Control</a:t>
                </a:r>
                <a:endParaRPr/>
              </a:p>
            </p:txBody>
          </p:sp>
          <p:sp>
            <p:nvSpPr>
              <p:cNvPr id="610" name="Google Shape;610;p89"/>
              <p:cNvSpPr txBox="1"/>
              <p:nvPr/>
            </p:nvSpPr>
            <p:spPr>
              <a:xfrm>
                <a:off x="3357955" y="3576261"/>
                <a:ext cx="2024106" cy="1492716"/>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Calibri"/>
                    <a:ea typeface="Calibri"/>
                    <a:cs typeface="Calibri"/>
                    <a:sym typeface="Calibri"/>
                  </a:rPr>
                  <a:t>Feeling Euphoric (High)</a:t>
                </a:r>
                <a:endParaRPr/>
              </a:p>
              <a:p>
                <a:pPr marL="257175" marR="0" lvl="0" indent="-257175"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Calibri"/>
                    <a:ea typeface="Calibri"/>
                    <a:cs typeface="Calibri"/>
                    <a:sym typeface="Calibri"/>
                  </a:rPr>
                  <a:t>Feeling Good</a:t>
                </a:r>
                <a:endParaRPr/>
              </a:p>
              <a:p>
                <a:pPr marL="257175" marR="0" lvl="0" indent="-257175" algn="l" rtl="0">
                  <a:lnSpc>
                    <a:spcPct val="100000"/>
                  </a:lnSpc>
                  <a:spcBef>
                    <a:spcPts val="0"/>
                  </a:spcBef>
                  <a:spcAft>
                    <a:spcPts val="0"/>
                  </a:spcAft>
                  <a:buClr>
                    <a:srgbClr val="000000"/>
                  </a:buClr>
                  <a:buSzPts val="1600"/>
                  <a:buFont typeface="Arial"/>
                  <a:buAutoNum type="arabicPeriod"/>
                </a:pPr>
                <a:r>
                  <a:rPr lang="en-US" sz="1600" b="0" i="0" u="none" strike="noStrike" cap="none">
                    <a:solidFill>
                      <a:srgbClr val="000000"/>
                    </a:solidFill>
                    <a:latin typeface="Calibri"/>
                    <a:ea typeface="Calibri"/>
                    <a:cs typeface="Calibri"/>
                    <a:sym typeface="Calibri"/>
                  </a:rPr>
                  <a:t>Escaping Bad</a:t>
                </a:r>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611" name="Google Shape;611;p89"/>
              <p:cNvSpPr txBox="1"/>
              <p:nvPr/>
            </p:nvSpPr>
            <p:spPr>
              <a:xfrm>
                <a:off x="768754" y="3233555"/>
                <a:ext cx="219050"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030A0"/>
                  </a:buClr>
                  <a:buSzPts val="3000"/>
                  <a:buFont typeface="Arial"/>
                  <a:buNone/>
                </a:pPr>
                <a:r>
                  <a:rPr lang="en-US" sz="3000" b="0" i="0" u="none" strike="noStrike" cap="none">
                    <a:solidFill>
                      <a:srgbClr val="7030A0"/>
                    </a:solidFill>
                    <a:latin typeface="Calibri"/>
                    <a:ea typeface="Calibri"/>
                    <a:cs typeface="Calibri"/>
                    <a:sym typeface="Calibri"/>
                  </a:rPr>
                  <a:t>TIME</a:t>
                </a:r>
                <a:endParaRPr/>
              </a:p>
            </p:txBody>
          </p:sp>
        </p:gr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0"/>
          <p:cNvSpPr txBox="1">
            <a:spLocks noGrp="1"/>
          </p:cNvSpPr>
          <p:nvPr>
            <p:ph type="title"/>
          </p:nvPr>
        </p:nvSpPr>
        <p:spPr>
          <a:xfrm>
            <a:off x="726831" y="857250"/>
            <a:ext cx="8124092" cy="114739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Step 8 - Erosion of Voluntary Control</a:t>
            </a:r>
            <a:endParaRPr/>
          </a:p>
        </p:txBody>
      </p:sp>
      <p:sp>
        <p:nvSpPr>
          <p:cNvPr id="617" name="Google Shape;617;p90"/>
          <p:cNvSpPr txBox="1">
            <a:spLocks noGrp="1"/>
          </p:cNvSpPr>
          <p:nvPr>
            <p:ph type="body" idx="1"/>
          </p:nvPr>
        </p:nvSpPr>
        <p:spPr>
          <a:xfrm>
            <a:off x="926123" y="2195756"/>
            <a:ext cx="7748954" cy="3804994"/>
          </a:xfrm>
          <a:prstGeom prst="rect">
            <a:avLst/>
          </a:prstGeom>
          <a:noFill/>
          <a:ln>
            <a:noFill/>
          </a:ln>
        </p:spPr>
        <p:txBody>
          <a:bodyPr spcFirstLastPara="1" wrap="square" lIns="91425" tIns="45700" rIns="91425" bIns="45700" anchor="t" anchorCtr="0">
            <a:normAutofit fontScale="70000" lnSpcReduction="20000"/>
          </a:bodyPr>
          <a:lstStyle/>
          <a:p>
            <a:pPr marL="457200" lvl="0" indent="-331470" algn="l" rtl="0">
              <a:lnSpc>
                <a:spcPct val="100000"/>
              </a:lnSpc>
              <a:spcBef>
                <a:spcPts val="1200"/>
              </a:spcBef>
              <a:spcAft>
                <a:spcPts val="0"/>
              </a:spcAft>
              <a:buSzPct val="57857"/>
              <a:buChar char="✧"/>
            </a:pPr>
            <a:r>
              <a:rPr lang="en-US" sz="4000"/>
              <a:t>This path leads to progressive impairment in substance-related decision making that leads to many of the DSM-5 symptoms of an SUD.</a:t>
            </a:r>
            <a:endParaRPr/>
          </a:p>
          <a:p>
            <a:pPr marL="457200" lvl="0" indent="-331470" algn="l" rtl="0">
              <a:lnSpc>
                <a:spcPct val="100000"/>
              </a:lnSpc>
              <a:spcBef>
                <a:spcPts val="1200"/>
              </a:spcBef>
              <a:spcAft>
                <a:spcPts val="0"/>
              </a:spcAft>
              <a:buSzPct val="57857"/>
              <a:buChar char="✧"/>
            </a:pPr>
            <a:r>
              <a:rPr lang="en-US" sz="4000"/>
              <a:t>4 C’s</a:t>
            </a:r>
            <a:endParaRPr/>
          </a:p>
          <a:p>
            <a:pPr marL="914400" lvl="1" indent="-342900" algn="l" rtl="0">
              <a:lnSpc>
                <a:spcPct val="100000"/>
              </a:lnSpc>
              <a:spcBef>
                <a:spcPts val="600"/>
              </a:spcBef>
              <a:spcAft>
                <a:spcPts val="0"/>
              </a:spcAft>
              <a:buSzPct val="71428"/>
              <a:buChar char="–"/>
            </a:pPr>
            <a:r>
              <a:rPr lang="en-US" sz="3600" b="1"/>
              <a:t>C</a:t>
            </a:r>
            <a:r>
              <a:rPr lang="en-US" sz="3600"/>
              <a:t>ontrol/Cutdown</a:t>
            </a:r>
            <a:endParaRPr/>
          </a:p>
          <a:p>
            <a:pPr marL="914400" lvl="1" indent="-342900" algn="l" rtl="0">
              <a:lnSpc>
                <a:spcPct val="100000"/>
              </a:lnSpc>
              <a:spcBef>
                <a:spcPts val="600"/>
              </a:spcBef>
              <a:spcAft>
                <a:spcPts val="0"/>
              </a:spcAft>
              <a:buSzPct val="71428"/>
              <a:buChar char="–"/>
            </a:pPr>
            <a:r>
              <a:rPr lang="en-US" sz="3600" b="1"/>
              <a:t>C</a:t>
            </a:r>
            <a:r>
              <a:rPr lang="en-US" sz="3600"/>
              <a:t>onsequences</a:t>
            </a:r>
            <a:endParaRPr/>
          </a:p>
          <a:p>
            <a:pPr marL="914400" lvl="1" indent="-342900" algn="l" rtl="0">
              <a:lnSpc>
                <a:spcPct val="100000"/>
              </a:lnSpc>
              <a:spcBef>
                <a:spcPts val="600"/>
              </a:spcBef>
              <a:spcAft>
                <a:spcPts val="0"/>
              </a:spcAft>
              <a:buSzPct val="71428"/>
              <a:buChar char="–"/>
            </a:pPr>
            <a:r>
              <a:rPr lang="en-US" sz="3600" b="1"/>
              <a:t>C</a:t>
            </a:r>
            <a:r>
              <a:rPr lang="en-US" sz="3600"/>
              <a:t>raving</a:t>
            </a:r>
            <a:endParaRPr/>
          </a:p>
          <a:p>
            <a:pPr marL="914400" lvl="1" indent="-342900" algn="l" rtl="0">
              <a:lnSpc>
                <a:spcPct val="100000"/>
              </a:lnSpc>
              <a:spcBef>
                <a:spcPts val="600"/>
              </a:spcBef>
              <a:spcAft>
                <a:spcPts val="0"/>
              </a:spcAft>
              <a:buSzPct val="71428"/>
              <a:buChar char="–"/>
            </a:pPr>
            <a:r>
              <a:rPr lang="en-US" sz="3600" b="1"/>
              <a:t>C</a:t>
            </a:r>
            <a:r>
              <a:rPr lang="en-US" sz="3600"/>
              <a:t>ompulsive pattern of use</a:t>
            </a:r>
            <a:endParaRPr/>
          </a:p>
          <a:p>
            <a:pPr marL="0" lvl="0" indent="0" algn="l" rtl="0">
              <a:lnSpc>
                <a:spcPct val="100000"/>
              </a:lnSpc>
              <a:spcBef>
                <a:spcPts val="1200"/>
              </a:spcBef>
              <a:spcAft>
                <a:spcPts val="0"/>
              </a:spcAft>
              <a:buSzPct val="57857"/>
              <a:buNone/>
            </a:pPr>
            <a:endParaRPr sz="4000"/>
          </a:p>
          <a:p>
            <a:pPr marL="0" lvl="0" indent="0" algn="l" rtl="0">
              <a:lnSpc>
                <a:spcPct val="100000"/>
              </a:lnSpc>
              <a:spcBef>
                <a:spcPts val="1200"/>
              </a:spcBef>
              <a:spcAft>
                <a:spcPts val="0"/>
              </a:spcAft>
              <a:buSzPct val="82653"/>
              <a:buNone/>
            </a:pPr>
            <a:endParaRPr/>
          </a:p>
          <a:p>
            <a:pPr marL="457200" lvl="0" indent="-228600" algn="l" rtl="0">
              <a:lnSpc>
                <a:spcPct val="100000"/>
              </a:lnSpc>
              <a:spcBef>
                <a:spcPts val="1200"/>
              </a:spcBef>
              <a:spcAft>
                <a:spcPts val="0"/>
              </a:spcAft>
              <a:buSzPct val="82653"/>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Extended Amygdala and Withdrawal/Negative Affect</a:t>
            </a:r>
            <a:endParaRPr/>
          </a:p>
        </p:txBody>
      </p:sp>
      <p:sp>
        <p:nvSpPr>
          <p:cNvPr id="623" name="Google Shape;623;p91"/>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1200"/>
              </a:spcBef>
              <a:spcAft>
                <a:spcPts val="0"/>
              </a:spcAft>
              <a:buSzPts val="1620"/>
              <a:buNone/>
            </a:pPr>
            <a:endParaRPr/>
          </a:p>
        </p:txBody>
      </p:sp>
      <p:sp>
        <p:nvSpPr>
          <p:cNvPr id="624" name="Google Shape;624;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77</a:t>
            </a:fld>
            <a:endParaRPr/>
          </a:p>
        </p:txBody>
      </p:sp>
      <p:pic>
        <p:nvPicPr>
          <p:cNvPr id="625" name="Google Shape;625;p91"/>
          <p:cNvPicPr preferRelativeResize="0"/>
          <p:nvPr/>
        </p:nvPicPr>
        <p:blipFill rotWithShape="1">
          <a:blip r:embed="rId3">
            <a:alphaModFix/>
          </a:blip>
          <a:srcRect/>
          <a:stretch/>
        </p:blipFill>
        <p:spPr>
          <a:xfrm>
            <a:off x="0" y="1422847"/>
            <a:ext cx="9144000" cy="539201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78</a:t>
            </a:fld>
            <a:endParaRPr/>
          </a:p>
        </p:txBody>
      </p:sp>
      <p:sp>
        <p:nvSpPr>
          <p:cNvPr id="631" name="Google Shape;631;p92"/>
          <p:cNvSpPr txBox="1"/>
          <p:nvPr/>
        </p:nvSpPr>
        <p:spPr>
          <a:xfrm>
            <a:off x="309186" y="3276756"/>
            <a:ext cx="9025588"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Treatment strategies and patient’s desires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4 major Component to Outcome in Treating SUD</a:t>
            </a:r>
            <a:endParaRPr/>
          </a:p>
        </p:txBody>
      </p:sp>
      <p:sp>
        <p:nvSpPr>
          <p:cNvPr id="637" name="Google Shape;637;p93"/>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Length of time working in a treatment/recovery program</a:t>
            </a:r>
            <a:endParaRPr/>
          </a:p>
          <a:p>
            <a:pPr marL="457200" lvl="0" indent="-331470" algn="l" rtl="0">
              <a:lnSpc>
                <a:spcPct val="100000"/>
              </a:lnSpc>
              <a:spcBef>
                <a:spcPts val="1200"/>
              </a:spcBef>
              <a:spcAft>
                <a:spcPts val="0"/>
              </a:spcAft>
              <a:buSzPts val="1620"/>
              <a:buChar char="✧"/>
            </a:pPr>
            <a:r>
              <a:rPr lang="en-US"/>
              <a:t>Treatment of Mental Illness/comorbidity</a:t>
            </a:r>
            <a:endParaRPr/>
          </a:p>
          <a:p>
            <a:pPr marL="457200" lvl="0" indent="-331470" algn="l" rtl="0">
              <a:lnSpc>
                <a:spcPct val="100000"/>
              </a:lnSpc>
              <a:spcBef>
                <a:spcPts val="1200"/>
              </a:spcBef>
              <a:spcAft>
                <a:spcPts val="0"/>
              </a:spcAft>
              <a:buSzPts val="1620"/>
              <a:buChar char="✧"/>
            </a:pPr>
            <a:r>
              <a:rPr lang="en-US"/>
              <a:t>Network/support</a:t>
            </a:r>
            <a:endParaRPr/>
          </a:p>
          <a:p>
            <a:pPr marL="457200" lvl="0" indent="-331470" algn="l" rtl="0">
              <a:lnSpc>
                <a:spcPct val="100000"/>
              </a:lnSpc>
              <a:spcBef>
                <a:spcPts val="1200"/>
              </a:spcBef>
              <a:spcAft>
                <a:spcPts val="0"/>
              </a:spcAft>
              <a:buSzPts val="1620"/>
              <a:buChar char="✧"/>
            </a:pPr>
            <a:r>
              <a:rPr lang="en-US"/>
              <a:t>Valued replacement behaviors/activities</a:t>
            </a:r>
            <a:endParaRPr/>
          </a:p>
        </p:txBody>
      </p:sp>
      <p:sp>
        <p:nvSpPr>
          <p:cNvPr id="638" name="Google Shape;638;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85" name="Google Shape;85;p24"/>
          <p:cNvSpPr txBox="1"/>
          <p:nvPr/>
        </p:nvSpPr>
        <p:spPr>
          <a:xfrm>
            <a:off x="1269635" y="3217550"/>
            <a:ext cx="608832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Overview of Addiction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What do Patients Want?</a:t>
            </a:r>
            <a:endParaRPr/>
          </a:p>
        </p:txBody>
      </p:sp>
      <p:sp>
        <p:nvSpPr>
          <p:cNvPr id="644" name="Google Shape;644;p9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Food</a:t>
            </a:r>
            <a:endParaRPr/>
          </a:p>
          <a:p>
            <a:pPr marL="457200" lvl="0" indent="-331470" algn="l" rtl="0">
              <a:lnSpc>
                <a:spcPct val="100000"/>
              </a:lnSpc>
              <a:spcBef>
                <a:spcPts val="1200"/>
              </a:spcBef>
              <a:spcAft>
                <a:spcPts val="0"/>
              </a:spcAft>
              <a:buSzPts val="1620"/>
              <a:buChar char="✧"/>
            </a:pPr>
            <a:r>
              <a:rPr lang="en-US"/>
              <a:t>Clothing</a:t>
            </a:r>
            <a:endParaRPr/>
          </a:p>
          <a:p>
            <a:pPr marL="457200" lvl="0" indent="-331470" algn="l" rtl="0">
              <a:lnSpc>
                <a:spcPct val="100000"/>
              </a:lnSpc>
              <a:spcBef>
                <a:spcPts val="1200"/>
              </a:spcBef>
              <a:spcAft>
                <a:spcPts val="0"/>
              </a:spcAft>
              <a:buSzPts val="1620"/>
              <a:buChar char="✧"/>
            </a:pPr>
            <a:r>
              <a:rPr lang="en-US"/>
              <a:t>Shelter</a:t>
            </a:r>
            <a:endParaRPr/>
          </a:p>
          <a:p>
            <a:pPr marL="457200" lvl="0" indent="-331470" algn="l" rtl="0">
              <a:lnSpc>
                <a:spcPct val="100000"/>
              </a:lnSpc>
              <a:spcBef>
                <a:spcPts val="1200"/>
              </a:spcBef>
              <a:spcAft>
                <a:spcPts val="0"/>
              </a:spcAft>
              <a:buSzPts val="1620"/>
              <a:buChar char="✧"/>
            </a:pPr>
            <a:r>
              <a:rPr lang="en-US"/>
              <a:t>Safety</a:t>
            </a:r>
            <a:endParaRPr/>
          </a:p>
          <a:p>
            <a:pPr marL="457200" lvl="0" indent="-331470" algn="l" rtl="0">
              <a:lnSpc>
                <a:spcPct val="100000"/>
              </a:lnSpc>
              <a:spcBef>
                <a:spcPts val="1200"/>
              </a:spcBef>
              <a:spcAft>
                <a:spcPts val="0"/>
              </a:spcAft>
              <a:buSzPts val="1620"/>
              <a:buChar char="✧"/>
            </a:pPr>
            <a:r>
              <a:rPr lang="en-US"/>
              <a:t>Support/Trust</a:t>
            </a:r>
            <a:endParaRPr/>
          </a:p>
          <a:p>
            <a:pPr marL="125729" lvl="0" indent="0" algn="l" rtl="0">
              <a:lnSpc>
                <a:spcPct val="100000"/>
              </a:lnSpc>
              <a:spcBef>
                <a:spcPts val="1200"/>
              </a:spcBef>
              <a:spcAft>
                <a:spcPts val="0"/>
              </a:spcAft>
              <a:buSzPts val="1620"/>
              <a:buNone/>
            </a:pPr>
            <a:r>
              <a:rPr lang="en-US"/>
              <a:t>……………Then treatment</a:t>
            </a:r>
            <a:endParaRPr/>
          </a:p>
        </p:txBody>
      </p:sp>
      <p:sp>
        <p:nvSpPr>
          <p:cNvPr id="645" name="Google Shape;645;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5"/>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solidFill>
                  <a:schemeClr val="lt1"/>
                </a:solidFill>
              </a:rPr>
              <a:t>Treatment of Co-Occurring</a:t>
            </a:r>
            <a:br>
              <a:rPr lang="en-US">
                <a:solidFill>
                  <a:schemeClr val="lt1"/>
                </a:solidFill>
              </a:rPr>
            </a:br>
            <a:r>
              <a:rPr lang="en-US">
                <a:solidFill>
                  <a:schemeClr val="lt1"/>
                </a:solidFill>
              </a:rPr>
              <a:t>Psychiatric Disorders</a:t>
            </a:r>
            <a:endParaRPr/>
          </a:p>
        </p:txBody>
      </p:sp>
      <p:sp>
        <p:nvSpPr>
          <p:cNvPr id="651" name="Google Shape;651;p95"/>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92500" lnSpcReduction="10000"/>
          </a:bodyPr>
          <a:lstStyle/>
          <a:p>
            <a:pPr marL="317734" lvl="0" indent="-317734" algn="l" rtl="0">
              <a:lnSpc>
                <a:spcPct val="100000"/>
              </a:lnSpc>
              <a:spcBef>
                <a:spcPts val="0"/>
              </a:spcBef>
              <a:spcAft>
                <a:spcPts val="0"/>
              </a:spcAft>
              <a:buSzPct val="77220"/>
              <a:buFont typeface="Noto Sans Symbols"/>
              <a:buChar char="▪"/>
            </a:pPr>
            <a:r>
              <a:rPr lang="en-US">
                <a:solidFill>
                  <a:srgbClr val="343434"/>
                </a:solidFill>
              </a:rPr>
              <a:t>Treatment in an integrated care setting.</a:t>
            </a:r>
            <a:endParaRPr/>
          </a:p>
          <a:p>
            <a:pPr marL="317734" lvl="0" indent="-317734" algn="l" rtl="0">
              <a:lnSpc>
                <a:spcPct val="100000"/>
              </a:lnSpc>
              <a:spcBef>
                <a:spcPts val="600"/>
              </a:spcBef>
              <a:spcAft>
                <a:spcPts val="0"/>
              </a:spcAft>
              <a:buSzPct val="77220"/>
              <a:buFont typeface="Noto Sans Symbols"/>
              <a:buChar char="▪"/>
            </a:pPr>
            <a:r>
              <a:rPr lang="en-US">
                <a:solidFill>
                  <a:srgbClr val="343434"/>
                </a:solidFill>
              </a:rPr>
              <a:t>Treat the co-occurring illnesses as equally important to manage-medical, psychiatric or other SUD.</a:t>
            </a:r>
            <a:endParaRPr/>
          </a:p>
          <a:p>
            <a:pPr marL="317734" lvl="0" indent="-317734" algn="l" rtl="0">
              <a:lnSpc>
                <a:spcPct val="100000"/>
              </a:lnSpc>
              <a:spcBef>
                <a:spcPts val="600"/>
              </a:spcBef>
              <a:spcAft>
                <a:spcPts val="0"/>
              </a:spcAft>
              <a:buSzPct val="77220"/>
              <a:buFont typeface="Noto Sans Symbols"/>
              <a:buChar char="▪"/>
            </a:pPr>
            <a:r>
              <a:rPr lang="en-US">
                <a:solidFill>
                  <a:srgbClr val="343434"/>
                </a:solidFill>
              </a:rPr>
              <a:t>Reduction in use and for many abstinence:</a:t>
            </a:r>
            <a:endParaRPr/>
          </a:p>
          <a:p>
            <a:pPr marL="689291" lvl="1" indent="-263910" algn="l" rtl="0">
              <a:lnSpc>
                <a:spcPct val="100000"/>
              </a:lnSpc>
              <a:spcBef>
                <a:spcPts val="600"/>
              </a:spcBef>
              <a:spcAft>
                <a:spcPts val="0"/>
              </a:spcAft>
              <a:buSzPct val="108108"/>
              <a:buChar char="▪"/>
            </a:pPr>
            <a:r>
              <a:rPr lang="en-US" sz="2000">
                <a:solidFill>
                  <a:srgbClr val="343434"/>
                </a:solidFill>
              </a:rPr>
              <a:t>will be important in establishing improvement of symptoms (neurobiological stabilization) </a:t>
            </a:r>
            <a:endParaRPr/>
          </a:p>
          <a:p>
            <a:pPr marL="689291" lvl="1" indent="-263910" algn="l" rtl="0">
              <a:lnSpc>
                <a:spcPct val="100000"/>
              </a:lnSpc>
              <a:spcBef>
                <a:spcPts val="600"/>
              </a:spcBef>
              <a:spcAft>
                <a:spcPts val="0"/>
              </a:spcAft>
              <a:buSzPct val="108108"/>
              <a:buChar char="▪"/>
            </a:pPr>
            <a:r>
              <a:rPr lang="en-US" sz="2000">
                <a:solidFill>
                  <a:srgbClr val="343434"/>
                </a:solidFill>
              </a:rPr>
              <a:t>will often also improve adherence to psychotherapeutic and medication treatment recommendations.</a:t>
            </a:r>
            <a:endParaRPr/>
          </a:p>
          <a:p>
            <a:pPr marL="232091" lvl="0" indent="-232091" algn="l" rtl="0">
              <a:lnSpc>
                <a:spcPct val="100000"/>
              </a:lnSpc>
              <a:spcBef>
                <a:spcPts val="600"/>
              </a:spcBef>
              <a:spcAft>
                <a:spcPts val="0"/>
              </a:spcAft>
              <a:buSzPct val="87567"/>
              <a:buFont typeface="Arial"/>
              <a:buChar char="▪"/>
            </a:pPr>
            <a:r>
              <a:rPr lang="en-US" sz="2000">
                <a:solidFill>
                  <a:srgbClr val="343434"/>
                </a:solidFill>
              </a:rPr>
              <a:t>With consent, attempt to gain collateral information from other providers, family, and/or friends. </a:t>
            </a:r>
            <a:endParaRPr/>
          </a:p>
          <a:p>
            <a:pPr marL="232091" lvl="0" indent="-232091" algn="l" rtl="0">
              <a:lnSpc>
                <a:spcPct val="100000"/>
              </a:lnSpc>
              <a:spcBef>
                <a:spcPts val="600"/>
              </a:spcBef>
              <a:spcAft>
                <a:spcPts val="0"/>
              </a:spcAft>
              <a:buSzPct val="87567"/>
              <a:buFont typeface="Arial"/>
              <a:buChar char="▪"/>
            </a:pPr>
            <a:r>
              <a:rPr lang="en-US" sz="2000">
                <a:solidFill>
                  <a:srgbClr val="343434"/>
                </a:solidFill>
              </a:rPr>
              <a:t>Screening tools can be used both at treatment entry and to monitor progress (e.g. PHQ9, GAD7)</a:t>
            </a:r>
            <a:endParaRPr/>
          </a:p>
          <a:p>
            <a:pPr marL="457200" lvl="0" indent="-228600" algn="l" rtl="0">
              <a:lnSpc>
                <a:spcPct val="100000"/>
              </a:lnSpc>
              <a:spcBef>
                <a:spcPts val="1200"/>
              </a:spcBef>
              <a:spcAft>
                <a:spcPts val="0"/>
              </a:spcAft>
              <a:buSzPct val="62548"/>
              <a:buNone/>
            </a:pPr>
            <a:endParaRPr/>
          </a:p>
        </p:txBody>
      </p:sp>
      <p:sp>
        <p:nvSpPr>
          <p:cNvPr id="652" name="Google Shape;65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Examples of Treatment of Co-Occurring Psychiatric Disorders</a:t>
            </a:r>
            <a:endParaRPr/>
          </a:p>
        </p:txBody>
      </p:sp>
      <p:sp>
        <p:nvSpPr>
          <p:cNvPr id="658" name="Google Shape;658;p96"/>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600"/>
              </a:spcBef>
              <a:spcAft>
                <a:spcPts val="0"/>
              </a:spcAft>
              <a:buSzPct val="96096"/>
              <a:buNone/>
            </a:pPr>
            <a:endParaRPr sz="1800">
              <a:solidFill>
                <a:srgbClr val="343434"/>
              </a:solidFill>
            </a:endParaRPr>
          </a:p>
          <a:p>
            <a:pPr marL="232091" lvl="0" indent="-232091" algn="l" rtl="0">
              <a:lnSpc>
                <a:spcPct val="100000"/>
              </a:lnSpc>
              <a:spcBef>
                <a:spcPts val="600"/>
              </a:spcBef>
              <a:spcAft>
                <a:spcPts val="0"/>
              </a:spcAft>
              <a:buSzPct val="96096"/>
              <a:buChar char="✧"/>
            </a:pPr>
            <a:r>
              <a:rPr lang="en-US" sz="1800">
                <a:solidFill>
                  <a:srgbClr val="343434"/>
                </a:solidFill>
              </a:rPr>
              <a:t>The first-line treatments for anxiety and depression are:</a:t>
            </a:r>
            <a:endParaRPr/>
          </a:p>
          <a:p>
            <a:pPr marL="1190190" lvl="2" indent="-342900" algn="l" rtl="0">
              <a:lnSpc>
                <a:spcPct val="100000"/>
              </a:lnSpc>
              <a:spcBef>
                <a:spcPts val="600"/>
              </a:spcBef>
              <a:spcAft>
                <a:spcPts val="0"/>
              </a:spcAft>
              <a:buSzPct val="96096"/>
              <a:buChar char="−"/>
            </a:pPr>
            <a:r>
              <a:rPr lang="en-US" sz="1800">
                <a:solidFill>
                  <a:srgbClr val="343434"/>
                </a:solidFill>
              </a:rPr>
              <a:t>Selective serotonin reuptake inhibitors alone or with norepinephrine reuptake inhibitors </a:t>
            </a:r>
            <a:endParaRPr/>
          </a:p>
          <a:p>
            <a:pPr marL="1190190" lvl="2" indent="-342900" algn="l" rtl="0">
              <a:lnSpc>
                <a:spcPct val="100000"/>
              </a:lnSpc>
              <a:spcBef>
                <a:spcPts val="600"/>
              </a:spcBef>
              <a:spcAft>
                <a:spcPts val="0"/>
              </a:spcAft>
              <a:buSzPct val="96096"/>
              <a:buChar char="−"/>
            </a:pPr>
            <a:r>
              <a:rPr lang="en-US" sz="1800">
                <a:solidFill>
                  <a:srgbClr val="343434"/>
                </a:solidFill>
              </a:rPr>
              <a:t>Buprenorphine’s ƙappa antagonist effect has antidepressant properties.</a:t>
            </a:r>
            <a:endParaRPr sz="1800"/>
          </a:p>
          <a:p>
            <a:pPr marL="1190190" lvl="2" indent="-342900" algn="l" rtl="0">
              <a:lnSpc>
                <a:spcPct val="100000"/>
              </a:lnSpc>
              <a:spcBef>
                <a:spcPts val="600"/>
              </a:spcBef>
              <a:spcAft>
                <a:spcPts val="0"/>
              </a:spcAft>
              <a:buSzPct val="96096"/>
              <a:buChar char="−"/>
            </a:pPr>
            <a:r>
              <a:rPr lang="en-US" sz="1800" b="1">
                <a:solidFill>
                  <a:srgbClr val="343434"/>
                </a:solidFill>
              </a:rPr>
              <a:t>Psychotherapy</a:t>
            </a:r>
            <a:r>
              <a:rPr lang="en-US" sz="1800">
                <a:solidFill>
                  <a:srgbClr val="343434"/>
                </a:solidFill>
              </a:rPr>
              <a:t> (e.g.: cognitive behavioral therapy)</a:t>
            </a:r>
            <a:endParaRPr sz="1800"/>
          </a:p>
          <a:p>
            <a:pPr marL="0" lvl="0" indent="0" algn="l" rtl="0">
              <a:lnSpc>
                <a:spcPct val="100000"/>
              </a:lnSpc>
              <a:spcBef>
                <a:spcPts val="600"/>
              </a:spcBef>
              <a:spcAft>
                <a:spcPts val="0"/>
              </a:spcAft>
              <a:buSzPct val="96096"/>
              <a:buNone/>
            </a:pPr>
            <a:endParaRPr sz="1800"/>
          </a:p>
          <a:p>
            <a:pPr marL="232091" lvl="0" indent="-232091" algn="l" rtl="0">
              <a:lnSpc>
                <a:spcPct val="100000"/>
              </a:lnSpc>
              <a:spcBef>
                <a:spcPts val="600"/>
              </a:spcBef>
              <a:spcAft>
                <a:spcPts val="0"/>
              </a:spcAft>
              <a:buSzPct val="101748"/>
              <a:buChar char="✧"/>
            </a:pPr>
            <a:r>
              <a:rPr lang="en-US" sz="1700">
                <a:solidFill>
                  <a:srgbClr val="343434"/>
                </a:solidFill>
              </a:rPr>
              <a:t>Stimulants – Remain the most effective treatment of ADHD/ADD</a:t>
            </a:r>
            <a:endParaRPr sz="1700"/>
          </a:p>
          <a:p>
            <a:pPr marL="689291" lvl="1" indent="-263910" algn="l" rtl="0">
              <a:lnSpc>
                <a:spcPct val="100000"/>
              </a:lnSpc>
              <a:spcBef>
                <a:spcPts val="600"/>
              </a:spcBef>
              <a:spcAft>
                <a:spcPts val="0"/>
              </a:spcAft>
              <a:buSzPct val="96096"/>
              <a:buFont typeface="Arial"/>
              <a:buChar char="•"/>
            </a:pPr>
            <a:r>
              <a:rPr lang="en-US" sz="1800">
                <a:solidFill>
                  <a:srgbClr val="343434"/>
                </a:solidFill>
              </a:rPr>
              <a:t>If considering Attention Deficit Hyperactivity Disorder (ADHD), consider the Adult ADHD Self-Report Scale (ASRS) screen, followed by a diagnostic interview or refer patient for a psychiatric assessment.</a:t>
            </a:r>
            <a:endParaRPr/>
          </a:p>
          <a:p>
            <a:pPr marL="689291" lvl="1" indent="-263910" algn="l" rtl="0">
              <a:lnSpc>
                <a:spcPct val="100000"/>
              </a:lnSpc>
              <a:spcBef>
                <a:spcPts val="600"/>
              </a:spcBef>
              <a:spcAft>
                <a:spcPts val="0"/>
              </a:spcAft>
              <a:buSzPct val="96096"/>
              <a:buFont typeface="Arial"/>
              <a:buChar char="•"/>
            </a:pPr>
            <a:r>
              <a:rPr lang="en-US" sz="1800">
                <a:solidFill>
                  <a:srgbClr val="343434"/>
                </a:solidFill>
              </a:rPr>
              <a:t>Consider non-stimulant medication. (e.g., atomoxetine, viloxazine)</a:t>
            </a:r>
            <a:endParaRPr sz="1800"/>
          </a:p>
          <a:p>
            <a:pPr marL="689291" lvl="1" indent="-263910" algn="l" rtl="0">
              <a:lnSpc>
                <a:spcPct val="100000"/>
              </a:lnSpc>
              <a:spcBef>
                <a:spcPts val="600"/>
              </a:spcBef>
              <a:spcAft>
                <a:spcPts val="0"/>
              </a:spcAft>
              <a:buSzPct val="96096"/>
              <a:buFont typeface="Arial"/>
              <a:buChar char="•"/>
            </a:pPr>
            <a:r>
              <a:rPr lang="en-US" sz="1800">
                <a:solidFill>
                  <a:srgbClr val="343434"/>
                </a:solidFill>
              </a:rPr>
              <a:t>Consider long-acting stimulant formulations if the diagnosis has been definitively established.</a:t>
            </a:r>
            <a:endParaRPr sz="1800"/>
          </a:p>
          <a:p>
            <a:pPr marL="457200" lvl="0" indent="-228600" algn="l" rtl="0">
              <a:lnSpc>
                <a:spcPct val="100000"/>
              </a:lnSpc>
              <a:spcBef>
                <a:spcPts val="1200"/>
              </a:spcBef>
              <a:spcAft>
                <a:spcPts val="0"/>
              </a:spcAft>
              <a:buSzPct val="62548"/>
              <a:buNone/>
            </a:pPr>
            <a:endParaRPr/>
          </a:p>
        </p:txBody>
      </p:sp>
      <p:sp>
        <p:nvSpPr>
          <p:cNvPr id="659" name="Google Shape;659;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83</a:t>
            </a:fld>
            <a:endParaRPr/>
          </a:p>
        </p:txBody>
      </p:sp>
      <p:sp>
        <p:nvSpPr>
          <p:cNvPr id="665" name="Google Shape;665;p97"/>
          <p:cNvSpPr txBox="1"/>
          <p:nvPr/>
        </p:nvSpPr>
        <p:spPr>
          <a:xfrm>
            <a:off x="729982" y="3261644"/>
            <a:ext cx="736898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0" i="0" u="none" strike="noStrike" cap="none">
                <a:solidFill>
                  <a:srgbClr val="000000"/>
                </a:solidFill>
                <a:latin typeface="Arial"/>
                <a:ea typeface="Arial"/>
                <a:cs typeface="Arial"/>
                <a:sym typeface="Arial"/>
              </a:rPr>
              <a:t>Drug testing</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98"/>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General Principles of Drug Testing</a:t>
            </a:r>
            <a:endParaRPr/>
          </a:p>
        </p:txBody>
      </p:sp>
      <p:sp>
        <p:nvSpPr>
          <p:cNvPr id="671" name="Google Shape;671;p98"/>
          <p:cNvSpPr txBox="1">
            <a:spLocks noGrp="1"/>
          </p:cNvSpPr>
          <p:nvPr>
            <p:ph type="body" idx="1"/>
          </p:nvPr>
        </p:nvSpPr>
        <p:spPr>
          <a:xfrm>
            <a:off x="457200" y="2566467"/>
            <a:ext cx="8229600" cy="3559696"/>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Therapeutic tool</a:t>
            </a:r>
            <a:endParaRPr/>
          </a:p>
          <a:p>
            <a:pPr marL="457200" lvl="0" indent="-331470" algn="l" rtl="0">
              <a:lnSpc>
                <a:spcPct val="100000"/>
              </a:lnSpc>
              <a:spcBef>
                <a:spcPts val="1200"/>
              </a:spcBef>
              <a:spcAft>
                <a:spcPts val="0"/>
              </a:spcAft>
              <a:buSzPts val="1620"/>
              <a:buChar char="✧"/>
            </a:pPr>
            <a:r>
              <a:rPr lang="en-US"/>
              <a:t>Assessment</a:t>
            </a:r>
            <a:endParaRPr/>
          </a:p>
          <a:p>
            <a:pPr marL="457200" lvl="0" indent="-331470" algn="l" rtl="0">
              <a:lnSpc>
                <a:spcPct val="100000"/>
              </a:lnSpc>
              <a:spcBef>
                <a:spcPts val="1200"/>
              </a:spcBef>
              <a:spcAft>
                <a:spcPts val="0"/>
              </a:spcAft>
              <a:buSzPts val="1620"/>
              <a:buChar char="✧"/>
            </a:pPr>
            <a:r>
              <a:rPr lang="en-US"/>
              <a:t>Monitoring</a:t>
            </a:r>
            <a:endParaRPr/>
          </a:p>
        </p:txBody>
      </p:sp>
      <p:sp>
        <p:nvSpPr>
          <p:cNvPr id="672" name="Google Shape;672;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Guidance on Performing Drug Testing</a:t>
            </a:r>
            <a:endParaRPr/>
          </a:p>
        </p:txBody>
      </p:sp>
      <p:sp>
        <p:nvSpPr>
          <p:cNvPr id="678" name="Google Shape;678;p99"/>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100000"/>
              </a:lnSpc>
              <a:spcBef>
                <a:spcPts val="1200"/>
              </a:spcBef>
              <a:spcAft>
                <a:spcPts val="0"/>
              </a:spcAft>
              <a:buSzPct val="82653"/>
              <a:buNone/>
            </a:pPr>
            <a:endParaRPr/>
          </a:p>
          <a:p>
            <a:pPr marL="457200" lvl="0" indent="-331470" algn="l" rtl="0">
              <a:lnSpc>
                <a:spcPct val="100000"/>
              </a:lnSpc>
              <a:spcBef>
                <a:spcPts val="1200"/>
              </a:spcBef>
              <a:spcAft>
                <a:spcPts val="0"/>
              </a:spcAft>
              <a:buSzPct val="82653"/>
              <a:buChar char="✧"/>
            </a:pPr>
            <a:r>
              <a:rPr lang="en-US"/>
              <a:t>Justification based on medical necessity, especially for definitive testing: A baseline test to support diagnostic assessment</a:t>
            </a:r>
            <a:endParaRPr/>
          </a:p>
          <a:p>
            <a:pPr marL="457200" lvl="0" indent="-331470" algn="l" rtl="0">
              <a:lnSpc>
                <a:spcPct val="100000"/>
              </a:lnSpc>
              <a:spcBef>
                <a:spcPts val="1200"/>
              </a:spcBef>
              <a:spcAft>
                <a:spcPts val="0"/>
              </a:spcAft>
              <a:buSzPct val="82653"/>
              <a:buChar char="✧"/>
            </a:pPr>
            <a:r>
              <a:rPr lang="en-US"/>
              <a:t>Assess adherence to prescribed medication</a:t>
            </a:r>
            <a:endParaRPr/>
          </a:p>
          <a:p>
            <a:pPr marL="457200" lvl="0" indent="-331470" algn="l" rtl="0">
              <a:lnSpc>
                <a:spcPct val="100000"/>
              </a:lnSpc>
              <a:spcBef>
                <a:spcPts val="1200"/>
              </a:spcBef>
              <a:spcAft>
                <a:spcPts val="0"/>
              </a:spcAft>
              <a:buSzPct val="82653"/>
              <a:buChar char="✧"/>
            </a:pPr>
            <a:r>
              <a:rPr lang="en-US"/>
              <a:t>Assess abstinence from non-prescribed substances</a:t>
            </a:r>
            <a:endParaRPr/>
          </a:p>
          <a:p>
            <a:pPr marL="457200" lvl="0" indent="-331470" algn="l" rtl="0">
              <a:lnSpc>
                <a:spcPct val="100000"/>
              </a:lnSpc>
              <a:spcBef>
                <a:spcPts val="1200"/>
              </a:spcBef>
              <a:spcAft>
                <a:spcPts val="0"/>
              </a:spcAft>
              <a:buSzPct val="82653"/>
              <a:buChar char="✧"/>
            </a:pPr>
            <a:r>
              <a:rPr lang="en-US"/>
              <a:t>Assess absence of non-prescribed substances, especially fentanyl</a:t>
            </a:r>
            <a:endParaRPr/>
          </a:p>
          <a:p>
            <a:pPr marL="457200" lvl="0" indent="-331470" algn="l" rtl="0">
              <a:lnSpc>
                <a:spcPct val="100000"/>
              </a:lnSpc>
              <a:spcBef>
                <a:spcPts val="1200"/>
              </a:spcBef>
              <a:spcAft>
                <a:spcPts val="0"/>
              </a:spcAft>
              <a:buSzPct val="82653"/>
              <a:buChar char="✧"/>
            </a:pPr>
            <a:r>
              <a:rPr lang="en-US"/>
              <a:t>Behavior not matching patient self-report</a:t>
            </a:r>
            <a:endParaRPr/>
          </a:p>
          <a:p>
            <a:pPr marL="457200" lvl="0" indent="-331470" algn="l" rtl="0">
              <a:lnSpc>
                <a:spcPct val="100000"/>
              </a:lnSpc>
              <a:spcBef>
                <a:spcPts val="1200"/>
              </a:spcBef>
              <a:spcAft>
                <a:spcPts val="0"/>
              </a:spcAft>
              <a:buSzPct val="82653"/>
              <a:buChar char="✧"/>
            </a:pPr>
            <a:r>
              <a:rPr lang="en-US"/>
              <a:t>To confirm safety of prescribing</a:t>
            </a:r>
            <a:endParaRPr/>
          </a:p>
          <a:p>
            <a:pPr marL="457200" lvl="0" indent="-331470" algn="l" rtl="0">
              <a:lnSpc>
                <a:spcPct val="100000"/>
              </a:lnSpc>
              <a:spcBef>
                <a:spcPts val="1200"/>
              </a:spcBef>
              <a:spcAft>
                <a:spcPts val="0"/>
              </a:spcAft>
              <a:buSzPct val="82653"/>
              <a:buChar char="✧"/>
            </a:pPr>
            <a:r>
              <a:rPr lang="en-US"/>
              <a:t>Confirm adherence to new medication</a:t>
            </a:r>
            <a:endParaRPr/>
          </a:p>
          <a:p>
            <a:pPr marL="457200" lvl="0" indent="-331470" algn="l" rtl="0">
              <a:lnSpc>
                <a:spcPct val="100000"/>
              </a:lnSpc>
              <a:spcBef>
                <a:spcPts val="1200"/>
              </a:spcBef>
              <a:spcAft>
                <a:spcPts val="0"/>
              </a:spcAft>
              <a:buSzPct val="82653"/>
              <a:buChar char="✧"/>
            </a:pPr>
            <a:r>
              <a:rPr lang="en-US"/>
              <a:t>New life stressors, dangerous situations etc.</a:t>
            </a:r>
            <a:endParaRPr/>
          </a:p>
          <a:p>
            <a:pPr marL="457200" lvl="0" indent="-228600" algn="l" rtl="0">
              <a:lnSpc>
                <a:spcPct val="100000"/>
              </a:lnSpc>
              <a:spcBef>
                <a:spcPts val="1200"/>
              </a:spcBef>
              <a:spcAft>
                <a:spcPts val="0"/>
              </a:spcAft>
              <a:buSzPct val="82653"/>
              <a:buNone/>
            </a:pPr>
            <a:endParaRPr/>
          </a:p>
          <a:p>
            <a:pPr marL="457200" lvl="0" indent="-228600" algn="l" rtl="0">
              <a:lnSpc>
                <a:spcPct val="100000"/>
              </a:lnSpc>
              <a:spcBef>
                <a:spcPts val="1200"/>
              </a:spcBef>
              <a:spcAft>
                <a:spcPts val="0"/>
              </a:spcAft>
              <a:buSzPct val="82653"/>
              <a:buNone/>
            </a:pPr>
            <a:endParaRPr/>
          </a:p>
        </p:txBody>
      </p:sp>
      <p:sp>
        <p:nvSpPr>
          <p:cNvPr id="679" name="Google Shape;67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Drug Testing…</a:t>
            </a:r>
            <a:endParaRPr/>
          </a:p>
        </p:txBody>
      </p:sp>
      <p:sp>
        <p:nvSpPr>
          <p:cNvPr id="685" name="Google Shape;685;p100"/>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92500" lnSpcReduction="10000"/>
          </a:bodyPr>
          <a:lstStyle/>
          <a:p>
            <a:pPr marL="457200" lvl="0" indent="-228600" algn="l" rtl="0">
              <a:lnSpc>
                <a:spcPct val="100000"/>
              </a:lnSpc>
              <a:spcBef>
                <a:spcPts val="1200"/>
              </a:spcBef>
              <a:spcAft>
                <a:spcPts val="0"/>
              </a:spcAft>
              <a:buSzPct val="62548"/>
              <a:buNone/>
            </a:pPr>
            <a:endParaRPr/>
          </a:p>
          <a:p>
            <a:pPr marL="457200" lvl="0" indent="-331470" algn="l" rtl="0">
              <a:lnSpc>
                <a:spcPct val="100000"/>
              </a:lnSpc>
              <a:spcBef>
                <a:spcPts val="1200"/>
              </a:spcBef>
              <a:spcAft>
                <a:spcPts val="0"/>
              </a:spcAft>
              <a:buSzPct val="62548"/>
              <a:buChar char="✧"/>
            </a:pPr>
            <a:r>
              <a:rPr lang="en-US"/>
              <a:t>Clinical: Improve Patient Care and Safety</a:t>
            </a:r>
            <a:endParaRPr/>
          </a:p>
          <a:p>
            <a:pPr marL="125729" lvl="0" indent="0" algn="l" rtl="0">
              <a:lnSpc>
                <a:spcPct val="100000"/>
              </a:lnSpc>
              <a:spcBef>
                <a:spcPts val="1200"/>
              </a:spcBef>
              <a:spcAft>
                <a:spcPts val="0"/>
              </a:spcAft>
              <a:buSzPct val="62548"/>
              <a:buNone/>
            </a:pPr>
            <a:r>
              <a:rPr lang="en-US" i="1"/>
              <a:t>NOT GOTCHA!!!</a:t>
            </a:r>
            <a:endParaRPr/>
          </a:p>
          <a:p>
            <a:pPr marL="457200" lvl="0" indent="-331470" algn="l" rtl="0">
              <a:lnSpc>
                <a:spcPct val="100000"/>
              </a:lnSpc>
              <a:spcBef>
                <a:spcPts val="1200"/>
              </a:spcBef>
              <a:spcAft>
                <a:spcPts val="0"/>
              </a:spcAft>
              <a:buSzPct val="62548"/>
              <a:buChar char="✧"/>
            </a:pPr>
            <a:r>
              <a:rPr lang="en-US"/>
              <a:t>Facilitate clinician-patient communication</a:t>
            </a:r>
            <a:endParaRPr/>
          </a:p>
          <a:p>
            <a:pPr marL="457200" lvl="0" indent="-331470" algn="l" rtl="0">
              <a:lnSpc>
                <a:spcPct val="100000"/>
              </a:lnSpc>
              <a:spcBef>
                <a:spcPts val="1200"/>
              </a:spcBef>
              <a:spcAft>
                <a:spcPts val="0"/>
              </a:spcAft>
              <a:buSzPct val="62548"/>
              <a:buChar char="✧"/>
            </a:pPr>
            <a:r>
              <a:rPr lang="en-US"/>
              <a:t>Provide objective information</a:t>
            </a:r>
            <a:endParaRPr/>
          </a:p>
          <a:p>
            <a:pPr marL="457200" lvl="0" indent="-331470" algn="l" rtl="0">
              <a:lnSpc>
                <a:spcPct val="100000"/>
              </a:lnSpc>
              <a:spcBef>
                <a:spcPts val="1200"/>
              </a:spcBef>
              <a:spcAft>
                <a:spcPts val="0"/>
              </a:spcAft>
              <a:buSzPct val="62548"/>
              <a:buChar char="✧"/>
            </a:pPr>
            <a:r>
              <a:rPr lang="en-US"/>
              <a:t>Confirm use of prescribed medication: Adherence testing</a:t>
            </a:r>
            <a:endParaRPr/>
          </a:p>
          <a:p>
            <a:pPr marL="457200" lvl="0" indent="-331470" algn="l" rtl="0">
              <a:lnSpc>
                <a:spcPct val="100000"/>
              </a:lnSpc>
              <a:spcBef>
                <a:spcPts val="1200"/>
              </a:spcBef>
              <a:spcAft>
                <a:spcPts val="0"/>
              </a:spcAft>
              <a:buSzPct val="62548"/>
              <a:buChar char="✧"/>
            </a:pPr>
            <a:r>
              <a:rPr lang="en-US"/>
              <a:t>Confirm lack of use of non-prescribed medications or illicit </a:t>
            </a:r>
            <a:endParaRPr/>
          </a:p>
          <a:p>
            <a:pPr marL="457200" lvl="0" indent="-228600" algn="l" rtl="0">
              <a:lnSpc>
                <a:spcPct val="100000"/>
              </a:lnSpc>
              <a:spcBef>
                <a:spcPts val="1200"/>
              </a:spcBef>
              <a:spcAft>
                <a:spcPts val="0"/>
              </a:spcAft>
              <a:buSzPct val="62548"/>
              <a:buNone/>
            </a:pPr>
            <a:endParaRPr/>
          </a:p>
        </p:txBody>
      </p:sp>
      <p:sp>
        <p:nvSpPr>
          <p:cNvPr id="686" name="Google Shape;68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UDT Dectection Times</a:t>
            </a:r>
            <a:endParaRPr/>
          </a:p>
        </p:txBody>
      </p:sp>
      <p:sp>
        <p:nvSpPr>
          <p:cNvPr id="692" name="Google Shape;692;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87</a:t>
            </a:fld>
            <a:endParaRPr/>
          </a:p>
        </p:txBody>
      </p:sp>
      <p:pic>
        <p:nvPicPr>
          <p:cNvPr id="693" name="Google Shape;693;p101"/>
          <p:cNvPicPr preferRelativeResize="0"/>
          <p:nvPr/>
        </p:nvPicPr>
        <p:blipFill rotWithShape="1">
          <a:blip r:embed="rId3">
            <a:alphaModFix/>
          </a:blip>
          <a:srcRect/>
          <a:stretch/>
        </p:blipFill>
        <p:spPr>
          <a:xfrm>
            <a:off x="466600" y="1619359"/>
            <a:ext cx="8087854" cy="417253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10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Peer Support Principles</a:t>
            </a:r>
            <a:endParaRPr/>
          </a:p>
        </p:txBody>
      </p:sp>
      <p:sp>
        <p:nvSpPr>
          <p:cNvPr id="699" name="Google Shape;699;p10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RECOVERY-ORIENTED</a:t>
            </a:r>
            <a:endParaRPr/>
          </a:p>
          <a:p>
            <a:pPr marL="457200" lvl="0" indent="-331470" algn="l" rtl="0">
              <a:lnSpc>
                <a:spcPct val="100000"/>
              </a:lnSpc>
              <a:spcBef>
                <a:spcPts val="1200"/>
              </a:spcBef>
              <a:spcAft>
                <a:spcPts val="0"/>
              </a:spcAft>
              <a:buSzPts val="1620"/>
              <a:buChar char="✧"/>
            </a:pPr>
            <a:r>
              <a:rPr lang="en-US"/>
              <a:t>PERSON-CENTERED</a:t>
            </a:r>
            <a:endParaRPr/>
          </a:p>
          <a:p>
            <a:pPr marL="457200" lvl="0" indent="-331470" algn="l" rtl="0">
              <a:lnSpc>
                <a:spcPct val="100000"/>
              </a:lnSpc>
              <a:spcBef>
                <a:spcPts val="1200"/>
              </a:spcBef>
              <a:spcAft>
                <a:spcPts val="0"/>
              </a:spcAft>
              <a:buSzPts val="1620"/>
              <a:buChar char="✧"/>
            </a:pPr>
            <a:r>
              <a:rPr lang="en-US"/>
              <a:t>VOLUNTARY</a:t>
            </a:r>
            <a:endParaRPr/>
          </a:p>
          <a:p>
            <a:pPr marL="457200" lvl="0" indent="-331470" algn="l" rtl="0">
              <a:lnSpc>
                <a:spcPct val="100000"/>
              </a:lnSpc>
              <a:spcBef>
                <a:spcPts val="1200"/>
              </a:spcBef>
              <a:spcAft>
                <a:spcPts val="0"/>
              </a:spcAft>
              <a:buSzPts val="1620"/>
              <a:buChar char="✧"/>
            </a:pPr>
            <a:r>
              <a:rPr lang="en-US"/>
              <a:t> RELATIONSHIP-FOCUSED</a:t>
            </a:r>
            <a:endParaRPr/>
          </a:p>
          <a:p>
            <a:pPr marL="457200" lvl="0" indent="-331470" algn="l" rtl="0">
              <a:lnSpc>
                <a:spcPct val="100000"/>
              </a:lnSpc>
              <a:spcBef>
                <a:spcPts val="1200"/>
              </a:spcBef>
              <a:spcAft>
                <a:spcPts val="0"/>
              </a:spcAft>
              <a:buSzPts val="1620"/>
              <a:buChar char="✧"/>
            </a:pPr>
            <a:r>
              <a:rPr lang="en-US"/>
              <a:t> TRAUMA-INFORMED:</a:t>
            </a:r>
            <a:endParaRPr/>
          </a:p>
        </p:txBody>
      </p:sp>
      <p:sp>
        <p:nvSpPr>
          <p:cNvPr id="700" name="Google Shape;700;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0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What is Peer Support</a:t>
            </a:r>
            <a:endParaRPr/>
          </a:p>
        </p:txBody>
      </p:sp>
      <p:sp>
        <p:nvSpPr>
          <p:cNvPr id="707" name="Google Shape;707;p103"/>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fontScale="92500" lnSpcReduction="10000"/>
          </a:bodyPr>
          <a:lstStyle/>
          <a:p>
            <a:pPr marL="457200" lvl="0" indent="-331470" algn="l" rtl="0">
              <a:lnSpc>
                <a:spcPct val="100000"/>
              </a:lnSpc>
              <a:spcBef>
                <a:spcPts val="1200"/>
              </a:spcBef>
              <a:spcAft>
                <a:spcPts val="0"/>
              </a:spcAft>
              <a:buSzPct val="62548"/>
              <a:buChar char="✧"/>
            </a:pPr>
            <a:r>
              <a:rPr lang="en-US"/>
              <a:t>“A system of giving and receiving help” </a:t>
            </a:r>
            <a:endParaRPr/>
          </a:p>
          <a:p>
            <a:pPr marL="914400" lvl="1" indent="-342900" algn="l" rtl="0">
              <a:lnSpc>
                <a:spcPct val="100000"/>
              </a:lnSpc>
              <a:spcBef>
                <a:spcPts val="600"/>
              </a:spcBef>
              <a:spcAft>
                <a:spcPts val="0"/>
              </a:spcAft>
              <a:buSzPct val="81081"/>
              <a:buChar char="–"/>
            </a:pPr>
            <a:r>
              <a:rPr lang="en-US"/>
              <a:t>“shared responsibility, and mutual agreement”</a:t>
            </a:r>
            <a:endParaRPr/>
          </a:p>
          <a:p>
            <a:pPr marL="914400" lvl="1" indent="-342900" algn="l" rtl="0">
              <a:lnSpc>
                <a:spcPct val="100000"/>
              </a:lnSpc>
              <a:spcBef>
                <a:spcPts val="600"/>
              </a:spcBef>
              <a:spcAft>
                <a:spcPts val="0"/>
              </a:spcAft>
              <a:buSzPct val="81081"/>
              <a:buChar char="–"/>
            </a:pPr>
            <a:r>
              <a:rPr lang="en-US"/>
              <a:t>advocacy </a:t>
            </a:r>
            <a:endParaRPr/>
          </a:p>
          <a:p>
            <a:pPr marL="914400" lvl="1" indent="-342900" algn="l" rtl="0">
              <a:lnSpc>
                <a:spcPct val="100000"/>
              </a:lnSpc>
              <a:spcBef>
                <a:spcPts val="600"/>
              </a:spcBef>
              <a:spcAft>
                <a:spcPts val="0"/>
              </a:spcAft>
              <a:buSzPct val="81081"/>
              <a:buChar char="–"/>
            </a:pPr>
            <a:r>
              <a:rPr lang="en-US"/>
              <a:t>linkage to resources</a:t>
            </a:r>
            <a:endParaRPr/>
          </a:p>
          <a:p>
            <a:pPr marL="914400" lvl="1" indent="-342900" algn="l" rtl="0">
              <a:lnSpc>
                <a:spcPct val="100000"/>
              </a:lnSpc>
              <a:spcBef>
                <a:spcPts val="600"/>
              </a:spcBef>
              <a:spcAft>
                <a:spcPts val="0"/>
              </a:spcAft>
              <a:buSzPct val="81081"/>
              <a:buChar char="–"/>
            </a:pPr>
            <a:r>
              <a:rPr lang="en-US"/>
              <a:t>sharing of experience</a:t>
            </a:r>
            <a:endParaRPr/>
          </a:p>
          <a:p>
            <a:pPr marL="914400" lvl="1" indent="-342900" algn="l" rtl="0">
              <a:lnSpc>
                <a:spcPct val="100000"/>
              </a:lnSpc>
              <a:spcBef>
                <a:spcPts val="600"/>
              </a:spcBef>
              <a:spcAft>
                <a:spcPts val="0"/>
              </a:spcAft>
              <a:buSzPct val="81081"/>
              <a:buChar char="–"/>
            </a:pPr>
            <a:r>
              <a:rPr lang="en-US"/>
              <a:t>community and relationship building</a:t>
            </a:r>
            <a:endParaRPr/>
          </a:p>
          <a:p>
            <a:pPr marL="914400" lvl="1" indent="-342900" algn="l" rtl="0">
              <a:lnSpc>
                <a:spcPct val="100000"/>
              </a:lnSpc>
              <a:spcBef>
                <a:spcPts val="600"/>
              </a:spcBef>
              <a:spcAft>
                <a:spcPts val="0"/>
              </a:spcAft>
              <a:buSzPct val="81081"/>
              <a:buChar char="–"/>
            </a:pPr>
            <a:r>
              <a:rPr lang="en-US"/>
              <a:t>group facilitation</a:t>
            </a:r>
            <a:endParaRPr/>
          </a:p>
          <a:p>
            <a:pPr marL="914400" lvl="1" indent="-342900" algn="l" rtl="0">
              <a:lnSpc>
                <a:spcPct val="100000"/>
              </a:lnSpc>
              <a:spcBef>
                <a:spcPts val="600"/>
              </a:spcBef>
              <a:spcAft>
                <a:spcPts val="0"/>
              </a:spcAft>
              <a:buSzPct val="81081"/>
              <a:buChar char="–"/>
            </a:pPr>
            <a:r>
              <a:rPr lang="en-US"/>
              <a:t>skill building, mentoring</a:t>
            </a:r>
            <a:endParaRPr/>
          </a:p>
          <a:p>
            <a:pPr marL="914400" lvl="1" indent="-342900" algn="l" rtl="0">
              <a:lnSpc>
                <a:spcPct val="100000"/>
              </a:lnSpc>
              <a:spcBef>
                <a:spcPts val="600"/>
              </a:spcBef>
              <a:spcAft>
                <a:spcPts val="0"/>
              </a:spcAft>
              <a:buSzPct val="81081"/>
              <a:buChar char="–"/>
            </a:pPr>
            <a:r>
              <a:rPr lang="en-US"/>
              <a:t>goal setting</a:t>
            </a:r>
            <a:endParaRPr/>
          </a:p>
          <a:p>
            <a:pPr marL="914400" lvl="1" indent="-342900" algn="l" rtl="0">
              <a:lnSpc>
                <a:spcPct val="100000"/>
              </a:lnSpc>
              <a:spcBef>
                <a:spcPts val="600"/>
              </a:spcBef>
              <a:spcAft>
                <a:spcPts val="0"/>
              </a:spcAft>
              <a:buSzPct val="81081"/>
              <a:buChar char="–"/>
            </a:pPr>
            <a:r>
              <a:rPr lang="en-US"/>
              <a:t>training</a:t>
            </a:r>
            <a:endParaRPr/>
          </a:p>
          <a:p>
            <a:pPr marL="914400" lvl="1" indent="-342900" algn="l" rtl="0">
              <a:lnSpc>
                <a:spcPct val="100000"/>
              </a:lnSpc>
              <a:spcBef>
                <a:spcPts val="600"/>
              </a:spcBef>
              <a:spcAft>
                <a:spcPts val="0"/>
              </a:spcAft>
              <a:buSzPct val="81081"/>
              <a:buChar char="–"/>
            </a:pPr>
            <a:r>
              <a:rPr lang="en-US"/>
              <a:t>gather information on resources</a:t>
            </a:r>
            <a:endParaRPr/>
          </a:p>
        </p:txBody>
      </p:sp>
      <p:sp>
        <p:nvSpPr>
          <p:cNvPr id="708" name="Google Shape;708;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5"/>
          <p:cNvSpPr txBox="1">
            <a:spLocks noGrp="1"/>
          </p:cNvSpPr>
          <p:nvPr>
            <p:ph type="title"/>
          </p:nvPr>
        </p:nvSpPr>
        <p:spPr>
          <a:xfrm>
            <a:off x="0" y="1"/>
            <a:ext cx="9144000" cy="624114"/>
          </a:xfrm>
          <a:prstGeom prst="rect">
            <a:avLst/>
          </a:prstGeom>
          <a:solidFill>
            <a:schemeClr val="dk2"/>
          </a:solid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48780"/>
              <a:buNone/>
            </a:pPr>
            <a:r>
              <a:rPr lang="en-US"/>
              <a:t>Continuum/Spectrum of Drug Use</a:t>
            </a:r>
            <a:endParaRPr/>
          </a:p>
        </p:txBody>
      </p:sp>
      <p:pic>
        <p:nvPicPr>
          <p:cNvPr id="92" name="Google Shape;92;p25"/>
          <p:cNvPicPr preferRelativeResize="0"/>
          <p:nvPr/>
        </p:nvPicPr>
        <p:blipFill rotWithShape="1">
          <a:blip r:embed="rId3">
            <a:alphaModFix/>
          </a:blip>
          <a:srcRect l="4763" r="9023" b="10719"/>
          <a:stretch/>
        </p:blipFill>
        <p:spPr>
          <a:xfrm>
            <a:off x="560504" y="825277"/>
            <a:ext cx="8187347" cy="2098478"/>
          </a:xfrm>
          <a:prstGeom prst="roundRect">
            <a:avLst>
              <a:gd name="adj" fmla="val 3876"/>
            </a:avLst>
          </a:prstGeom>
          <a:noFill/>
          <a:ln w="57150" cap="flat" cmpd="sng">
            <a:solidFill>
              <a:srgbClr val="782F15"/>
            </a:solidFill>
            <a:prstDash val="solid"/>
            <a:round/>
            <a:headEnd type="none" w="sm" len="sm"/>
            <a:tailEnd type="none" w="sm" len="sm"/>
          </a:ln>
        </p:spPr>
      </p:pic>
      <p:pic>
        <p:nvPicPr>
          <p:cNvPr id="93" name="Google Shape;93;p25"/>
          <p:cNvPicPr preferRelativeResize="0"/>
          <p:nvPr/>
        </p:nvPicPr>
        <p:blipFill rotWithShape="1">
          <a:blip r:embed="rId4">
            <a:alphaModFix/>
          </a:blip>
          <a:srcRect/>
          <a:stretch/>
        </p:blipFill>
        <p:spPr>
          <a:xfrm>
            <a:off x="0" y="3429000"/>
            <a:ext cx="9144000" cy="2696987"/>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a:t>Opioid Settlement Funds in Nebraska</a:t>
            </a:r>
            <a:endParaRPr/>
          </a:p>
        </p:txBody>
      </p:sp>
      <p:sp>
        <p:nvSpPr>
          <p:cNvPr id="714" name="Google Shape;714;p10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p>
            <a:pPr marL="457200" lvl="0" indent="-331470" algn="l" rtl="0">
              <a:lnSpc>
                <a:spcPct val="100000"/>
              </a:lnSpc>
              <a:spcBef>
                <a:spcPts val="1200"/>
              </a:spcBef>
              <a:spcAft>
                <a:spcPts val="0"/>
              </a:spcAft>
              <a:buSzPts val="1620"/>
              <a:buChar char="✧"/>
            </a:pPr>
            <a:r>
              <a:rPr lang="en-US"/>
              <a:t>Cities &amp; Counties</a:t>
            </a:r>
            <a:endParaRPr/>
          </a:p>
          <a:p>
            <a:pPr marL="457200" lvl="0" indent="-331470" algn="l" rtl="0">
              <a:lnSpc>
                <a:spcPct val="100000"/>
              </a:lnSpc>
              <a:spcBef>
                <a:spcPts val="1200"/>
              </a:spcBef>
              <a:spcAft>
                <a:spcPts val="0"/>
              </a:spcAft>
              <a:buSzPts val="1620"/>
              <a:buChar char="✧"/>
            </a:pPr>
            <a:r>
              <a:rPr lang="en-US"/>
              <a:t>Regions 1-6</a:t>
            </a:r>
            <a:endParaRPr/>
          </a:p>
          <a:p>
            <a:pPr marL="457200" lvl="0" indent="-331470" algn="l" rtl="0">
              <a:lnSpc>
                <a:spcPct val="100000"/>
              </a:lnSpc>
              <a:spcBef>
                <a:spcPts val="1200"/>
              </a:spcBef>
              <a:spcAft>
                <a:spcPts val="0"/>
              </a:spcAft>
              <a:buSzPts val="1620"/>
              <a:buChar char="✧"/>
            </a:pPr>
            <a:r>
              <a:rPr lang="en-US"/>
              <a:t>DHHS-DBH	</a:t>
            </a:r>
            <a:endParaRPr/>
          </a:p>
          <a:p>
            <a:pPr marL="914400" lvl="1" indent="-342900" algn="l" rtl="0">
              <a:lnSpc>
                <a:spcPct val="100000"/>
              </a:lnSpc>
              <a:spcBef>
                <a:spcPts val="600"/>
              </a:spcBef>
              <a:spcAft>
                <a:spcPts val="0"/>
              </a:spcAft>
              <a:buSzPts val="1800"/>
              <a:buChar char="–"/>
            </a:pPr>
            <a:r>
              <a:rPr lang="en-US"/>
              <a:t>LB 1355</a:t>
            </a:r>
            <a:endParaRPr/>
          </a:p>
        </p:txBody>
      </p:sp>
      <p:sp>
        <p:nvSpPr>
          <p:cNvPr id="715" name="Google Shape;715;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91</a:t>
            </a:fld>
            <a:endParaRPr/>
          </a:p>
        </p:txBody>
      </p:sp>
      <p:pic>
        <p:nvPicPr>
          <p:cNvPr id="721" name="Google Shape;721;p105" descr="A sandy beach with blue water and clouds"/>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2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ORN Evaluation Survey Link</a:t>
            </a:r>
            <a:endParaRPr/>
          </a:p>
        </p:txBody>
      </p:sp>
      <p:sp>
        <p:nvSpPr>
          <p:cNvPr id="727" name="Google Shape;727;p29"/>
          <p:cNvSpPr txBox="1">
            <a:spLocks noGrp="1"/>
          </p:cNvSpPr>
          <p:nvPr>
            <p:ph type="body" idx="1"/>
          </p:nvPr>
        </p:nvSpPr>
        <p:spPr>
          <a:xfrm>
            <a:off x="311426" y="1684534"/>
            <a:ext cx="8521147" cy="2609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20"/>
              <a:buNone/>
            </a:pPr>
            <a:r>
              <a:rPr lang="en-US" sz="2000"/>
              <a:t>The grant that provided funding for this training requires that we request you to complete the brief survey linked below. Your feedback is important and provides support for this type of work to continue. Scan the QR Code to access the SAMHSA feedback survey.</a:t>
            </a:r>
            <a:endParaRPr/>
          </a:p>
        </p:txBody>
      </p:sp>
      <p:sp>
        <p:nvSpPr>
          <p:cNvPr id="728" name="Google Shape;728;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92</a:t>
            </a:fld>
            <a:endParaRPr/>
          </a:p>
        </p:txBody>
      </p:sp>
      <p:sp>
        <p:nvSpPr>
          <p:cNvPr id="729" name="Google Shape;729;p29"/>
          <p:cNvSpPr txBox="1"/>
          <p:nvPr/>
        </p:nvSpPr>
        <p:spPr>
          <a:xfrm>
            <a:off x="457200" y="5663595"/>
            <a:ext cx="8521147" cy="260913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2520"/>
              <a:buFont typeface="Noto Sans Symbols"/>
              <a:buNone/>
            </a:pPr>
            <a:r>
              <a:rPr lang="en-US" sz="1200" b="0" i="0" u="none" strike="noStrike" cap="none">
                <a:solidFill>
                  <a:schemeClr val="dk1"/>
                </a:solidFill>
                <a:latin typeface="Arial"/>
                <a:ea typeface="Arial"/>
                <a:cs typeface="Arial"/>
                <a:sym typeface="Arial"/>
              </a:rPr>
              <a:t>The survey will ask about your satisfaction with the training program you just completed as well as some basic demographic information. Your responses will help the Opioid Response Network improve the services they provide.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accent2"/>
              </a:buClr>
              <a:buSzPts val="2520"/>
              <a:buFont typeface="Noto Sans Symbols"/>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accent2"/>
              </a:buClr>
              <a:buSzPts val="2520"/>
              <a:buFont typeface="Noto Sans Symbols"/>
              <a:buNone/>
            </a:pPr>
            <a:r>
              <a:rPr lang="en-US" sz="1200" b="0" i="0" u="none" strike="noStrike" cap="none">
                <a:solidFill>
                  <a:schemeClr val="dk1"/>
                </a:solidFill>
                <a:latin typeface="Arial"/>
                <a:ea typeface="Arial"/>
                <a:cs typeface="Arial"/>
                <a:sym typeface="Arial"/>
              </a:rPr>
              <a:t>Thank you in advance for completing this survey!</a:t>
            </a:r>
            <a:endParaRPr sz="1400" b="0" i="0" u="none" strike="noStrike" cap="none">
              <a:solidFill>
                <a:srgbClr val="000000"/>
              </a:solidFill>
              <a:latin typeface="Arial"/>
              <a:ea typeface="Arial"/>
              <a:cs typeface="Arial"/>
              <a:sym typeface="Arial"/>
            </a:endParaRPr>
          </a:p>
        </p:txBody>
      </p:sp>
      <p:sp>
        <p:nvSpPr>
          <p:cNvPr id="730" name="Google Shape;730;p29"/>
          <p:cNvSpPr txBox="1"/>
          <p:nvPr/>
        </p:nvSpPr>
        <p:spPr>
          <a:xfrm>
            <a:off x="411225" y="4989981"/>
            <a:ext cx="8521200" cy="424800"/>
          </a:xfrm>
          <a:prstGeom prst="rect">
            <a:avLst/>
          </a:prstGeom>
          <a:noFill/>
          <a:ln>
            <a:noFill/>
          </a:ln>
        </p:spPr>
        <p:txBody>
          <a:bodyPr spcFirstLastPara="1" wrap="square" lIns="91425" tIns="45700" rIns="91425" bIns="45700" anchor="t" anchorCtr="0">
            <a:noAutofit/>
          </a:bodyPr>
          <a:lstStyle/>
          <a:p>
            <a:pPr lvl="0" algn="ctr">
              <a:buClr>
                <a:schemeClr val="accent2"/>
              </a:buClr>
              <a:buSzPts val="2520"/>
            </a:pPr>
            <a:r>
              <a:rPr lang="en-US" sz="1200" b="0" i="0" u="none" strike="noStrike" cap="none" dirty="0">
                <a:solidFill>
                  <a:schemeClr val="dk1"/>
                </a:solidFill>
                <a:latin typeface="Arial"/>
                <a:ea typeface="Arial"/>
                <a:cs typeface="Arial"/>
                <a:sym typeface="Arial"/>
              </a:rPr>
              <a:t>Link to Survey: </a:t>
            </a:r>
            <a:r>
              <a:rPr lang="en-US" dirty="0">
                <a:hlinkClick r:id="rId3"/>
              </a:rPr>
              <a:t>https://lanitek.com/P?s=996606</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8121AED-678D-2E23-0EBB-08C416B07B9A}"/>
              </a:ext>
            </a:extLst>
          </p:cNvPr>
          <p:cNvPicPr>
            <a:picLocks noChangeAspect="1"/>
          </p:cNvPicPr>
          <p:nvPr/>
        </p:nvPicPr>
        <p:blipFill>
          <a:blip r:embed="rId4"/>
          <a:stretch>
            <a:fillRect/>
          </a:stretch>
        </p:blipFill>
        <p:spPr>
          <a:xfrm>
            <a:off x="3807303" y="3116974"/>
            <a:ext cx="1820939" cy="1808999"/>
          </a:xfrm>
          <a:prstGeom prst="rect">
            <a:avLst/>
          </a:prstGeom>
        </p:spPr>
      </p:pic>
    </p:spTree>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165C7D"/>
      </a:dk2>
      <a:lt2>
        <a:srgbClr val="EEECE1"/>
      </a:lt2>
      <a:accent1>
        <a:srgbClr val="234264"/>
      </a:accent1>
      <a:accent2>
        <a:srgbClr val="A13F1D"/>
      </a:accent2>
      <a:accent3>
        <a:srgbClr val="34672C"/>
      </a:accent3>
      <a:accent4>
        <a:srgbClr val="C19421"/>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C6E7F13EA85046A771A3D221282E59" ma:contentTypeVersion="13" ma:contentTypeDescription="Create a new document." ma:contentTypeScope="" ma:versionID="0a1371b9acc125b74614d0dea7fbde5b">
  <xsd:schema xmlns:xsd="http://www.w3.org/2001/XMLSchema" xmlns:xs="http://www.w3.org/2001/XMLSchema" xmlns:p="http://schemas.microsoft.com/office/2006/metadata/properties" xmlns:ns2="998eb8c0-55ab-43a5-b91f-8b1b3af7a1de" xmlns:ns3="369010f5-c140-4df5-b747-cf01612f7f5a" targetNamespace="http://schemas.microsoft.com/office/2006/metadata/properties" ma:root="true" ma:fieldsID="3035b5884e73d9d3757b342919efb8c0" ns2:_="" ns3:_="">
    <xsd:import namespace="998eb8c0-55ab-43a5-b91f-8b1b3af7a1de"/>
    <xsd:import namespace="369010f5-c140-4df5-b747-cf01612f7f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8eb8c0-55ab-43a5-b91f-8b1b3af7a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a9d533b-2006-471a-be92-08f3dc1c646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010f5-c140-4df5-b747-cf01612f7f5a"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2ffe9c3-463e-4d7e-a165-5ce4411bc3e3}" ma:internalName="TaxCatchAll" ma:showField="CatchAllData" ma:web="369010f5-c140-4df5-b747-cf01612f7f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8eb8c0-55ab-43a5-b91f-8b1b3af7a1de">
      <Terms xmlns="http://schemas.microsoft.com/office/infopath/2007/PartnerControls"/>
    </lcf76f155ced4ddcb4097134ff3c332f>
    <TaxCatchAll xmlns="369010f5-c140-4df5-b747-cf01612f7f5a" xsi:nil="true"/>
  </documentManagement>
</p:properties>
</file>

<file path=customXml/itemProps1.xml><?xml version="1.0" encoding="utf-8"?>
<ds:datastoreItem xmlns:ds="http://schemas.openxmlformats.org/officeDocument/2006/customXml" ds:itemID="{893F3BA7-0C1D-49C7-AAEF-E859E2D25D14}"/>
</file>

<file path=customXml/itemProps2.xml><?xml version="1.0" encoding="utf-8"?>
<ds:datastoreItem xmlns:ds="http://schemas.openxmlformats.org/officeDocument/2006/customXml" ds:itemID="{ECCD8500-E227-4CD8-891B-C94A654C0DB0}"/>
</file>

<file path=customXml/itemProps3.xml><?xml version="1.0" encoding="utf-8"?>
<ds:datastoreItem xmlns:ds="http://schemas.openxmlformats.org/officeDocument/2006/customXml" ds:itemID="{9F8D21A8-5C02-4E92-AD46-6B379DEB0A23}"/>
</file>

<file path=docProps/app.xml><?xml version="1.0" encoding="utf-8"?>
<Properties xmlns="http://schemas.openxmlformats.org/officeDocument/2006/extended-properties" xmlns:vt="http://schemas.openxmlformats.org/officeDocument/2006/docPropsVTypes">
  <TotalTime>2</TotalTime>
  <Words>4749</Words>
  <Application>Microsoft Office PowerPoint</Application>
  <PresentationFormat>On-screen Show (4:3)</PresentationFormat>
  <Paragraphs>622</Paragraphs>
  <Slides>92</Slides>
  <Notes>92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92</vt:i4>
      </vt:variant>
    </vt:vector>
  </HeadingPairs>
  <TitlesOfParts>
    <vt:vector size="105" baseType="lpstr">
      <vt:lpstr>Calibri</vt:lpstr>
      <vt:lpstr>Arial</vt:lpstr>
      <vt:lpstr>Lato Light</vt:lpstr>
      <vt:lpstr>Montserrat</vt:lpstr>
      <vt:lpstr>Lato</vt:lpstr>
      <vt:lpstr>Roboto</vt:lpstr>
      <vt:lpstr>Noto Sans Symbols</vt:lpstr>
      <vt:lpstr>Aptos</vt:lpstr>
      <vt:lpstr>Cabin</vt:lpstr>
      <vt:lpstr>Arial </vt:lpstr>
      <vt:lpstr>Office Theme</vt:lpstr>
      <vt:lpstr>1_Office Theme</vt:lpstr>
      <vt:lpstr>Microsoft Word 97 - 2003 Document</vt:lpstr>
      <vt:lpstr>Opioid Response Network</vt:lpstr>
      <vt:lpstr>Working with communities.</vt:lpstr>
      <vt:lpstr>Contact the  Opioid Response Network</vt:lpstr>
      <vt:lpstr>Substance Abuse and Mental Health  Services Administration (SAMHSA)</vt:lpstr>
      <vt:lpstr>Approach: To build on existing efforts, enhance, refine and fill in gaps when needed while avoiding duplication and not  “recreating the wheel.” </vt:lpstr>
      <vt:lpstr>Overall Mission</vt:lpstr>
      <vt:lpstr>Objectives</vt:lpstr>
      <vt:lpstr>PowerPoint Presentation</vt:lpstr>
      <vt:lpstr>Continuum/Spectrum of Drug Use</vt:lpstr>
      <vt:lpstr>Substance Use Disorder (SUD) Severity Level for Specific Substances in the Past Year: Among People Aged 12 or Older with a Specific SUD; 2024</vt:lpstr>
      <vt:lpstr>PowerPoint Presentation</vt:lpstr>
      <vt:lpstr>. Past Year Initiates of Substances: Among People Aged 12 or Older; 2024</vt:lpstr>
      <vt:lpstr>Substance Use Disorder</vt:lpstr>
      <vt:lpstr>Substance Use Disorder</vt:lpstr>
      <vt:lpstr>Definition of Addiction</vt:lpstr>
      <vt:lpstr>Addiction</vt:lpstr>
      <vt:lpstr>Individual Vulnerability to SUDs</vt:lpstr>
      <vt:lpstr>Substance Use Disorders </vt:lpstr>
      <vt:lpstr>Past Year Illicit Drug Use: Among People Aged 12 or Older; 2024</vt:lpstr>
      <vt:lpstr>Past Month Substance Use: Among People Aged 12 or Older; 2024</vt:lpstr>
      <vt:lpstr>Substance Use Disorders (SUD) and Health</vt:lpstr>
      <vt:lpstr>Causes of Mortality</vt:lpstr>
      <vt:lpstr>PowerPoint Presentation</vt:lpstr>
      <vt:lpstr>Mental Illness and Substance Use Disorders in the United States</vt:lpstr>
      <vt:lpstr>1.1 B Smokers &amp; 7.7 M Deaths annually</vt:lpstr>
      <vt:lpstr>Cigarettes… ~ 12.5% of US Adults</vt:lpstr>
      <vt:lpstr>Past Month Tobacco Product Use or Nicotine Vaping: Among People Aged 12 or Older; 2024</vt:lpstr>
      <vt:lpstr>Lancet public health 2021</vt:lpstr>
      <vt:lpstr>PowerPoint Presentation</vt:lpstr>
      <vt:lpstr>Smoking and Comorbidity</vt:lpstr>
      <vt:lpstr>Cannabis Routes of Administration &amp; THC Content</vt:lpstr>
      <vt:lpstr>Type of Past Month Marijuana Use: Among Past Month Marijuana Users Aged 12 or Older; 2024</vt:lpstr>
      <vt:lpstr>Smoking</vt:lpstr>
      <vt:lpstr>Hashish</vt:lpstr>
      <vt:lpstr>Edibles</vt:lpstr>
      <vt:lpstr>Concentrates</vt:lpstr>
      <vt:lpstr>Shatter</vt:lpstr>
      <vt:lpstr>Onset and Length of Action</vt:lpstr>
      <vt:lpstr>Short-Term Pleasurable Effects   </vt:lpstr>
      <vt:lpstr>PowerPoint Presentation</vt:lpstr>
      <vt:lpstr>Alcohol Use, Binge Alcohol Use, or Heavy Alcohol Use in the Past Month: Among People Aged 12 or Older; 2024</vt:lpstr>
      <vt:lpstr>2020-2025 US Dietary GuidelinesDietary22</vt:lpstr>
      <vt:lpstr>Four Main Neurotransmitters &amp; Alcohol  Effects</vt:lpstr>
      <vt:lpstr>Past Year Central Nervous System (CNS) Stimulant Misuse: Among People Aged 12 or Older; 2024</vt:lpstr>
      <vt:lpstr>Past Year Methamphetamine (MA) Use: Among People Aged 12 or Older; 2021‑2024</vt:lpstr>
      <vt:lpstr>Meth vs Coke</vt:lpstr>
      <vt:lpstr> Patterns of Use</vt:lpstr>
      <vt:lpstr>Patterns of Use</vt:lpstr>
      <vt:lpstr>Stimulant Induced Effects</vt:lpstr>
      <vt:lpstr>Short-term Effects of Methamphetamines</vt:lpstr>
      <vt:lpstr>Short Term Effects….</vt:lpstr>
      <vt:lpstr>Long-term Effects of Methamphetamine use</vt:lpstr>
      <vt:lpstr> Health Dangers of MA Use Include:</vt:lpstr>
      <vt:lpstr> CO-OCCURRING ANXIETY DISORDERS</vt:lpstr>
      <vt:lpstr> CO-OCCURRING ANXIETY DISORDERS with SUD Percentage of adults aged 18 and over who experienced symptoms of anxiety in the past 2 weeks, by symptom severity and age group: United States, 2019</vt:lpstr>
      <vt:lpstr> CO-OCCURRING DEPRESSIVE DISORDERS</vt:lpstr>
      <vt:lpstr> CO-OCCURRING BIPOLAR DISORDERS</vt:lpstr>
      <vt:lpstr> CO-OCCURRING PSYCHOTIC DISORDERS</vt:lpstr>
      <vt:lpstr> CO-OCCURRING POST-TRAUMATIC STRESS DISORDER</vt:lpstr>
      <vt:lpstr>Trauma and Substance Use D/O</vt:lpstr>
      <vt:lpstr> CO-OCCURRING POST-TRAUMATIC STRESS DISORDER</vt:lpstr>
      <vt:lpstr> CO-OCCURRING PERSONALITY DISORDERS</vt:lpstr>
      <vt:lpstr>PowerPoint Presentation</vt:lpstr>
      <vt:lpstr>Dopamine Release and the  Hedonic (pleasure) Threshold</vt:lpstr>
      <vt:lpstr>Step 1 - Disruption</vt:lpstr>
      <vt:lpstr>All that and a bag of chips……</vt:lpstr>
      <vt:lpstr>Step 2 – Changes in the Systems</vt:lpstr>
      <vt:lpstr>Step 3 - Changes to Cues and Triggers </vt:lpstr>
      <vt:lpstr>What are you thinking, feeling, experiencing, noticing, seeing?  What is happening?</vt:lpstr>
      <vt:lpstr>Step 4 - Activating at a higher level</vt:lpstr>
      <vt:lpstr>Step 5:  What goes up, must come down</vt:lpstr>
      <vt:lpstr>Simultaneously, repeated substance use erodes the ability to exert inhibitory control.  </vt:lpstr>
      <vt:lpstr>Go and Stop Circuits –   compulsion that DRIVES behavior</vt:lpstr>
      <vt:lpstr>Pre-frontal Cortex</vt:lpstr>
      <vt:lpstr>Step 7 - Time Both Increases and Decreases</vt:lpstr>
      <vt:lpstr>Step 8 - Erosion of Voluntary Control</vt:lpstr>
      <vt:lpstr>Extended Amygdala and Withdrawal/Negative Affect</vt:lpstr>
      <vt:lpstr>PowerPoint Presentation</vt:lpstr>
      <vt:lpstr>4 major Component to Outcome in Treating SUD</vt:lpstr>
      <vt:lpstr>What do Patients Want?</vt:lpstr>
      <vt:lpstr>Treatment of Co-Occurring Psychiatric Disorders</vt:lpstr>
      <vt:lpstr>Examples of Treatment of Co-Occurring Psychiatric Disorders</vt:lpstr>
      <vt:lpstr>PowerPoint Presentation</vt:lpstr>
      <vt:lpstr>General Principles of Drug Testing</vt:lpstr>
      <vt:lpstr>Guidance on Performing Drug Testing</vt:lpstr>
      <vt:lpstr>Drug Testing…</vt:lpstr>
      <vt:lpstr>UDT Dectection Times</vt:lpstr>
      <vt:lpstr>Peer Support Principles</vt:lpstr>
      <vt:lpstr>What is Peer Support</vt:lpstr>
      <vt:lpstr>Opioid Settlement Funds in Nebraska</vt:lpstr>
      <vt:lpstr>PowerPoint Presentation</vt:lpstr>
      <vt:lpstr>ORN Evaluation Survey Link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Joy Alexander</dc:creator>
  <cp:lastModifiedBy>Jenny Ho</cp:lastModifiedBy>
  <cp:revision>3</cp:revision>
  <dcterms:created xsi:type="dcterms:W3CDTF">2018-03-29T21:30:21Z</dcterms:created>
  <dcterms:modified xsi:type="dcterms:W3CDTF">2025-09-22T15:37:32Z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0x01010034C6E7F13EA85046A771A3D221282E59</vt:lpwstr>
  </property>
  <property fmtid="{D5CDD505-2E9C-101B-9397-08002B2CF9AE}" pid="3" name="MediaServiceImageTags">
    <vt:lpwstr/>
  </property>
</Properties>
</file>