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1" r:id="rId4"/>
    <p:sldMasterId id="2147483803" r:id="rId5"/>
  </p:sldMasterIdLst>
  <p:notesMasterIdLst>
    <p:notesMasterId r:id="rId27"/>
  </p:notesMasterIdLst>
  <p:handoutMasterIdLst>
    <p:handoutMasterId r:id="rId28"/>
  </p:handoutMasterIdLst>
  <p:sldIdLst>
    <p:sldId id="265" r:id="rId6"/>
    <p:sldId id="336" r:id="rId7"/>
    <p:sldId id="272" r:id="rId8"/>
    <p:sldId id="270" r:id="rId9"/>
    <p:sldId id="274" r:id="rId10"/>
    <p:sldId id="329" r:id="rId11"/>
    <p:sldId id="324" r:id="rId12"/>
    <p:sldId id="328" r:id="rId13"/>
    <p:sldId id="337" r:id="rId14"/>
    <p:sldId id="331" r:id="rId15"/>
    <p:sldId id="325" r:id="rId16"/>
    <p:sldId id="276" r:id="rId17"/>
    <p:sldId id="301" r:id="rId18"/>
    <p:sldId id="306" r:id="rId19"/>
    <p:sldId id="334" r:id="rId20"/>
    <p:sldId id="340" r:id="rId21"/>
    <p:sldId id="326" r:id="rId22"/>
    <p:sldId id="327" r:id="rId23"/>
    <p:sldId id="339" r:id="rId24"/>
    <p:sldId id="333" r:id="rId25"/>
    <p:sldId id="315" r:id="rId26"/>
  </p:sldIdLst>
  <p:sldSz cx="12192000" cy="6858000"/>
  <p:notesSz cx="7010400" cy="9223375"/>
  <p:embeddedFontLst>
    <p:embeddedFont>
      <p:font typeface="Arial Bold" panose="020B0704020202020204" pitchFamily="34" charset="0"/>
      <p:bold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Gisha" panose="020B0502040204020203" pitchFamily="34" charset="-79"/>
      <p:regular r:id="rId34"/>
      <p:bold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Black" panose="00000A00000000000000" pitchFamily="2" charset="0"/>
      <p:bold r:id="rId40"/>
      <p:boldItalic r:id="rId41"/>
    </p:embeddedFont>
    <p:embeddedFont>
      <p:font typeface="Montserrat Semi Bold" panose="020B0604020202020204" charset="0"/>
      <p:bold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6080"/>
    <a:srgbClr val="7E99A9"/>
    <a:srgbClr val="FFC843"/>
    <a:srgbClr val="B9C8D3"/>
    <a:srgbClr val="BABF33"/>
    <a:srgbClr val="BB2054"/>
    <a:srgbClr val="0036C9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47034" autoAdjust="0"/>
  </p:normalViewPr>
  <p:slideViewPr>
    <p:cSldViewPr snapToGrid="0">
      <p:cViewPr varScale="1">
        <p:scale>
          <a:sx n="30" d="100"/>
          <a:sy n="30" d="100"/>
        </p:scale>
        <p:origin x="153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1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3.xml"/><Relationship Id="rId51" Type="http://schemas.openxmlformats.org/officeDocument/2006/relationships/font" Target="fonts/font2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5.xml"/><Relationship Id="rId41" Type="http://schemas.openxmlformats.org/officeDocument/2006/relationships/font" Target="fonts/font13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v>2020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Sheet1!$B$3:$B$14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Sheet1!$E$3:$E$14</c:f>
              <c:numCache>
                <c:formatCode>General</c:formatCode>
                <c:ptCount val="12"/>
                <c:pt idx="0">
                  <c:v>6565</c:v>
                </c:pt>
                <c:pt idx="1">
                  <c:v>6962</c:v>
                </c:pt>
                <c:pt idx="2">
                  <c:v>5574</c:v>
                </c:pt>
                <c:pt idx="3">
                  <c:v>4393</c:v>
                </c:pt>
                <c:pt idx="4">
                  <c:v>4653</c:v>
                </c:pt>
                <c:pt idx="5">
                  <c:v>4655</c:v>
                </c:pt>
                <c:pt idx="6">
                  <c:v>5311</c:v>
                </c:pt>
                <c:pt idx="7">
                  <c:v>6001</c:v>
                </c:pt>
                <c:pt idx="8">
                  <c:v>6721</c:v>
                </c:pt>
                <c:pt idx="9">
                  <c:v>6259</c:v>
                </c:pt>
                <c:pt idx="10">
                  <c:v>5193</c:v>
                </c:pt>
                <c:pt idx="11">
                  <c:v>5387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C-4C3F-9D60-AA9202470D5D}"/>
            </c:ext>
          </c:extLst>
        </c:ser>
        <c:ser>
          <c:idx val="5"/>
          <c:order val="1"/>
          <c:tx>
            <c:v>2023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4.2265046722320655E-2"/>
                  <c:y val="0.133219877499500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8AC-4C3F-9D60-AA9202470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Sheet1!$H$3:$H$14</c:f>
              <c:numCache>
                <c:formatCode>General</c:formatCode>
                <c:ptCount val="12"/>
                <c:pt idx="0">
                  <c:v>7597</c:v>
                </c:pt>
                <c:pt idx="1">
                  <c:v>6958</c:v>
                </c:pt>
                <c:pt idx="2">
                  <c:v>8237</c:v>
                </c:pt>
                <c:pt idx="3">
                  <c:v>7294</c:v>
                </c:pt>
                <c:pt idx="4">
                  <c:v>7801</c:v>
                </c:pt>
                <c:pt idx="5">
                  <c:v>6091</c:v>
                </c:pt>
                <c:pt idx="6">
                  <c:v>5878</c:v>
                </c:pt>
                <c:pt idx="7">
                  <c:v>7263</c:v>
                </c:pt>
                <c:pt idx="8">
                  <c:v>7424</c:v>
                </c:pt>
                <c:pt idx="9">
                  <c:v>7515</c:v>
                </c:pt>
                <c:pt idx="10">
                  <c:v>7121</c:v>
                </c:pt>
                <c:pt idx="11">
                  <c:v>6577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AC-4C3F-9D60-AA9202470D5D}"/>
            </c:ext>
          </c:extLst>
        </c:ser>
        <c:ser>
          <c:idx val="6"/>
          <c:order val="2"/>
          <c:tx>
            <c:v>2024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1153851346892208E-2"/>
                  <c:y val="0.1988848965779455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8AC-4C3F-9D60-AA9202470D5D}"/>
                </c:ext>
              </c:extLst>
            </c:dLbl>
            <c:dLbl>
              <c:idx val="11"/>
              <c:layout>
                <c:manualLayout>
                  <c:x val="-2.087598688622903E-2"/>
                  <c:y val="0.156884725412095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8AC-4C3F-9D60-AA9202470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Sheet1!$I$3:$I$14</c:f>
              <c:numCache>
                <c:formatCode>0</c:formatCode>
                <c:ptCount val="12"/>
                <c:pt idx="0">
                  <c:v>6956</c:v>
                </c:pt>
                <c:pt idx="1">
                  <c:v>7277</c:v>
                </c:pt>
                <c:pt idx="2">
                  <c:v>6868</c:v>
                </c:pt>
                <c:pt idx="3">
                  <c:v>8172</c:v>
                </c:pt>
                <c:pt idx="4">
                  <c:v>7123</c:v>
                </c:pt>
                <c:pt idx="5">
                  <c:v>5708</c:v>
                </c:pt>
                <c:pt idx="6">
                  <c:v>5775</c:v>
                </c:pt>
                <c:pt idx="7">
                  <c:v>6708</c:v>
                </c:pt>
                <c:pt idx="8">
                  <c:v>7211</c:v>
                </c:pt>
                <c:pt idx="9">
                  <c:v>7538</c:v>
                </c:pt>
                <c:pt idx="10">
                  <c:v>6543</c:v>
                </c:pt>
                <c:pt idx="11">
                  <c:v>6315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8AC-4C3F-9D60-AA9202470D5D}"/>
            </c:ext>
          </c:extLst>
        </c:ser>
        <c:ser>
          <c:idx val="7"/>
          <c:order val="3"/>
          <c:tx>
            <c:v>2025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153851346892208E-2"/>
                  <c:y val="0.262885959115680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8AC-4C3F-9D60-AA9202470D5D}"/>
                </c:ext>
              </c:extLst>
            </c:dLbl>
            <c:dLbl>
              <c:idx val="1"/>
              <c:layout>
                <c:manualLayout>
                  <c:x val="-3.9015470596394396E-2"/>
                  <c:y val="0.1186490765070732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8AC-4C3F-9D60-AA9202470D5D}"/>
                </c:ext>
              </c:extLst>
            </c:dLbl>
            <c:dLbl>
              <c:idx val="2"/>
              <c:layout>
                <c:manualLayout>
                  <c:x val="-3.5299065629298611E-2"/>
                  <c:y val="0.2557683125245232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6776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8AC-4C3F-9D60-AA9202470D5D}"/>
                </c:ext>
              </c:extLst>
            </c:dLbl>
            <c:dLbl>
              <c:idx val="3"/>
              <c:layout>
                <c:manualLayout>
                  <c:x val="-4.2265046722320655E-2"/>
                  <c:y val="0.236550970711465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6872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8AC-4C3F-9D60-AA9202470D5D}"/>
                </c:ext>
              </c:extLst>
            </c:dLbl>
            <c:dLbl>
              <c:idx val="4"/>
              <c:layout>
                <c:manualLayout>
                  <c:x val="-4.2222151796321057E-2"/>
                  <c:y val="0.17470018995701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>
                        <a:solidFill>
                          <a:srgbClr val="FF0000"/>
                        </a:solidFill>
                      </a:rPr>
                      <a:t>6584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153831030919526E-2"/>
                      <c:h val="3.731789660553800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18AC-4C3F-9D60-AA9202470D5D}"/>
                </c:ext>
              </c:extLst>
            </c:dLbl>
            <c:dLbl>
              <c:idx val="5"/>
              <c:layout>
                <c:manualLayout>
                  <c:x val="-4.1691672897080333E-2"/>
                  <c:y val="7.06758054783218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5522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8AC-4C3F-9D60-AA9202470D5D}"/>
                </c:ext>
              </c:extLst>
            </c:dLbl>
            <c:dLbl>
              <c:idx val="6"/>
              <c:layout>
                <c:manualLayout>
                  <c:x val="-4.3891995638146594E-2"/>
                  <c:y val="0.218468808243453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8AC-4C3F-9D60-AA9202470D5D}"/>
                </c:ext>
              </c:extLst>
            </c:dLbl>
            <c:dLbl>
              <c:idx val="7"/>
              <c:layout>
                <c:manualLayout>
                  <c:x val="-3.7116575832310074E-2"/>
                  <c:y val="0.209719638928778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8AC-4C3F-9D60-AA9202470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 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Sheet1!$J$3:$J$14</c:f>
              <c:numCache>
                <c:formatCode>General</c:formatCode>
                <c:ptCount val="12"/>
                <c:pt idx="0" formatCode="0">
                  <c:v>6763</c:v>
                </c:pt>
                <c:pt idx="1">
                  <c:v>5986</c:v>
                </c:pt>
                <c:pt idx="2">
                  <c:v>6615</c:v>
                </c:pt>
                <c:pt idx="3" formatCode="0">
                  <c:v>7493</c:v>
                </c:pt>
                <c:pt idx="4">
                  <c:v>6702</c:v>
                </c:pt>
                <c:pt idx="5">
                  <c:v>5282</c:v>
                </c:pt>
                <c:pt idx="6">
                  <c:v>5852</c:v>
                </c:pt>
                <c:pt idx="7" formatCode="0">
                  <c:v>6712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8AC-4C3F-9D60-AA9202470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0390256"/>
        <c:axId val="1800394096"/>
      </c:lineChart>
      <c:catAx>
        <c:axId val="180039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394096"/>
        <c:crosses val="autoZero"/>
        <c:auto val="1"/>
        <c:lblAlgn val="ctr"/>
        <c:lblOffset val="100"/>
        <c:noMultiLvlLbl val="0"/>
      </c:catAx>
      <c:valAx>
        <c:axId val="1800394096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39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351158591305758"/>
          <c:y val="7.2501832082559933E-2"/>
          <c:w val="8.8429750710396562E-2"/>
          <c:h val="0.86053490731088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7672087389201E-2"/>
          <c:y val="0.17634262663266112"/>
          <c:w val="0.89030796150481195"/>
          <c:h val="0.61535469524642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cps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222222222222235E-2"/>
                  <c:y val="-5.092592592592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33-4F94-8063-B26F77BE837D}"/>
                </c:ext>
              </c:extLst>
            </c:dLbl>
            <c:dLbl>
              <c:idx val="1"/>
              <c:layout>
                <c:manualLayout>
                  <c:x val="-2.2222222222222223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33-4F94-8063-B26F77BE837D}"/>
                </c:ext>
              </c:extLst>
            </c:dLbl>
            <c:dLbl>
              <c:idx val="2"/>
              <c:layout>
                <c:manualLayout>
                  <c:x val="-5.5555555555555558E-3"/>
                  <c:y val="2.314814814814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33-4F94-8063-B26F77BE837D}"/>
                </c:ext>
              </c:extLst>
            </c:dLbl>
            <c:dLbl>
              <c:idx val="3"/>
              <c:layout>
                <c:manualLayout>
                  <c:x val="-1.6666666666666666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33-4F94-8063-B26F77BE837D}"/>
                </c:ext>
              </c:extLst>
            </c:dLbl>
            <c:dLbl>
              <c:idx val="4"/>
              <c:layout>
                <c:manualLayout>
                  <c:x val="-2.500000000000000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33-4F94-8063-B26F77BE837D}"/>
                </c:ext>
              </c:extLst>
            </c:dLbl>
            <c:dLbl>
              <c:idx val="5"/>
              <c:layout>
                <c:manualLayout>
                  <c:x val="-1.9444444444444445E-2"/>
                  <c:y val="-1.851851851851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33-4F94-8063-B26F77BE837D}"/>
                </c:ext>
              </c:extLst>
            </c:dLbl>
            <c:dLbl>
              <c:idx val="6"/>
              <c:layout>
                <c:manualLayout>
                  <c:x val="-2.5000000000000001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33-4F94-8063-B26F77BE837D}"/>
                </c:ext>
              </c:extLst>
            </c:dLbl>
            <c:dLbl>
              <c:idx val="7"/>
              <c:layout>
                <c:manualLayout>
                  <c:x val="-1.3888888888888888E-2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33-4F94-8063-B26F77BE837D}"/>
                </c:ext>
              </c:extLst>
            </c:dLbl>
            <c:dLbl>
              <c:idx val="8"/>
              <c:layout>
                <c:manualLayout>
                  <c:x val="-5.5555555555556572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33-4F94-8063-B26F77BE837D}"/>
                </c:ext>
              </c:extLst>
            </c:dLbl>
            <c:dLbl>
              <c:idx val="9"/>
              <c:layout>
                <c:manualLayout>
                  <c:x val="-4.722222222222222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33-4F94-8063-B26F77BE837D}"/>
                </c:ext>
              </c:extLst>
            </c:dLbl>
            <c:dLbl>
              <c:idx val="13"/>
              <c:layout>
                <c:manualLayout>
                  <c:x val="-1.6666666666666666E-2"/>
                  <c:y val="1.851851851851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33-4F94-8063-B26F77BE837D}"/>
                </c:ext>
              </c:extLst>
            </c:dLbl>
            <c:dLbl>
              <c:idx val="14"/>
              <c:layout>
                <c:manualLayout>
                  <c:x val="-5.5555555555555558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33-4F94-8063-B26F77BE8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Sheet1!$A$3:$A$17</c:f>
              <c:strCache>
                <c:ptCount val="15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  <c:pt idx="13">
                  <c:v>Jul</c:v>
                </c:pt>
                <c:pt idx="14">
                  <c:v>Aug</c:v>
                </c:pt>
              </c:strCache>
            </c:strRef>
          </c:cat>
          <c:val>
            <c:numRef>
              <c:f>Sheet1!$B$3:$B$17</c:f>
              <c:numCache>
                <c:formatCode>General</c:formatCode>
                <c:ptCount val="15"/>
                <c:pt idx="0">
                  <c:v>14</c:v>
                </c:pt>
                <c:pt idx="1">
                  <c:v>210</c:v>
                </c:pt>
                <c:pt idx="2">
                  <c:v>230</c:v>
                </c:pt>
                <c:pt idx="3">
                  <c:v>329</c:v>
                </c:pt>
                <c:pt idx="4">
                  <c:v>380</c:v>
                </c:pt>
                <c:pt idx="5">
                  <c:v>291</c:v>
                </c:pt>
                <c:pt idx="6">
                  <c:v>251</c:v>
                </c:pt>
                <c:pt idx="7">
                  <c:v>305</c:v>
                </c:pt>
                <c:pt idx="8">
                  <c:v>286</c:v>
                </c:pt>
                <c:pt idx="9">
                  <c:v>331</c:v>
                </c:pt>
                <c:pt idx="10">
                  <c:v>375</c:v>
                </c:pt>
                <c:pt idx="11">
                  <c:v>321</c:v>
                </c:pt>
                <c:pt idx="12">
                  <c:v>233</c:v>
                </c:pt>
                <c:pt idx="13">
                  <c:v>320</c:v>
                </c:pt>
                <c:pt idx="14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A33-4F94-8063-B26F77BE837D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aps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7779E-3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33-4F94-8063-B26F77BE837D}"/>
                </c:ext>
              </c:extLst>
            </c:dLbl>
            <c:dLbl>
              <c:idx val="1"/>
              <c:layout>
                <c:manualLayout>
                  <c:x val="-1.9444444444444469E-2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A33-4F94-8063-B26F77BE837D}"/>
                </c:ext>
              </c:extLst>
            </c:dLbl>
            <c:dLbl>
              <c:idx val="2"/>
              <c:layout>
                <c:manualLayout>
                  <c:x val="-8.3333333333333332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A33-4F94-8063-B26F77BE837D}"/>
                </c:ext>
              </c:extLst>
            </c:dLbl>
            <c:dLbl>
              <c:idx val="3"/>
              <c:layout>
                <c:manualLayout>
                  <c:x val="-8.3333333333333332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A33-4F94-8063-B26F77BE837D}"/>
                </c:ext>
              </c:extLst>
            </c:dLbl>
            <c:dLbl>
              <c:idx val="4"/>
              <c:layout>
                <c:manualLayout>
                  <c:x val="-2.7777777777777779E-3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A33-4F94-8063-B26F77BE837D}"/>
                </c:ext>
              </c:extLst>
            </c:dLbl>
            <c:dLbl>
              <c:idx val="5"/>
              <c:layout>
                <c:manualLayout>
                  <c:x val="-2.7777777777777779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A33-4F94-8063-B26F77BE837D}"/>
                </c:ext>
              </c:extLst>
            </c:dLbl>
            <c:dLbl>
              <c:idx val="6"/>
              <c:layout>
                <c:manualLayout>
                  <c:x val="-2.7777777777777779E-3"/>
                  <c:y val="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33-4F94-8063-B26F77BE837D}"/>
                </c:ext>
              </c:extLst>
            </c:dLbl>
            <c:dLbl>
              <c:idx val="7"/>
              <c:layout>
                <c:manualLayout>
                  <c:x val="-1.3888888888888888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A33-4F94-8063-B26F77BE837D}"/>
                </c:ext>
              </c:extLst>
            </c:dLbl>
            <c:dLbl>
              <c:idx val="8"/>
              <c:layout>
                <c:manualLayout>
                  <c:x val="-1.666666666666666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A33-4F94-8063-B26F77BE837D}"/>
                </c:ext>
              </c:extLst>
            </c:dLbl>
            <c:dLbl>
              <c:idx val="9"/>
              <c:layout>
                <c:manualLayout>
                  <c:x val="-5.5555555555556572E-3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A33-4F94-8063-B26F77BE837D}"/>
                </c:ext>
              </c:extLst>
            </c:dLbl>
            <c:dLbl>
              <c:idx val="10"/>
              <c:layout>
                <c:manualLayout>
                  <c:x val="-1.38888888888889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A33-4F94-8063-B26F77BE837D}"/>
                </c:ext>
              </c:extLst>
            </c:dLbl>
            <c:dLbl>
              <c:idx val="11"/>
              <c:layout>
                <c:manualLayout>
                  <c:x val="-5.5555555555556572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A33-4F94-8063-B26F77BE837D}"/>
                </c:ext>
              </c:extLst>
            </c:dLbl>
            <c:dLbl>
              <c:idx val="12"/>
              <c:layout>
                <c:manualLayout>
                  <c:x val="-5.5555555555554534E-3"/>
                  <c:y val="2.314814814814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A33-4F94-8063-B26F77BE837D}"/>
                </c:ext>
              </c:extLst>
            </c:dLbl>
            <c:dLbl>
              <c:idx val="13"/>
              <c:layout>
                <c:manualLayout>
                  <c:x val="-1.388888888888899E-2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A33-4F94-8063-B26F77BE8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Sheet1!$A$3:$A$17</c:f>
              <c:strCache>
                <c:ptCount val="15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  <c:pt idx="12">
                  <c:v>Jun</c:v>
                </c:pt>
                <c:pt idx="13">
                  <c:v>Jul</c:v>
                </c:pt>
                <c:pt idx="14">
                  <c:v>Aug</c:v>
                </c:pt>
              </c:strCache>
            </c:strRef>
          </c:cat>
          <c:val>
            <c:numRef>
              <c:f>Sheet1!$C$3:$C$17</c:f>
              <c:numCache>
                <c:formatCode>General</c:formatCode>
                <c:ptCount val="15"/>
                <c:pt idx="0">
                  <c:v>2</c:v>
                </c:pt>
                <c:pt idx="1">
                  <c:v>81</c:v>
                </c:pt>
                <c:pt idx="2">
                  <c:v>90</c:v>
                </c:pt>
                <c:pt idx="3">
                  <c:v>102</c:v>
                </c:pt>
                <c:pt idx="4">
                  <c:v>101</c:v>
                </c:pt>
                <c:pt idx="5">
                  <c:v>93</c:v>
                </c:pt>
                <c:pt idx="6">
                  <c:v>102</c:v>
                </c:pt>
                <c:pt idx="7">
                  <c:v>115</c:v>
                </c:pt>
                <c:pt idx="8">
                  <c:v>119</c:v>
                </c:pt>
                <c:pt idx="9">
                  <c:v>103</c:v>
                </c:pt>
                <c:pt idx="10">
                  <c:v>118</c:v>
                </c:pt>
                <c:pt idx="11">
                  <c:v>119</c:v>
                </c:pt>
                <c:pt idx="12">
                  <c:v>130</c:v>
                </c:pt>
                <c:pt idx="13">
                  <c:v>152</c:v>
                </c:pt>
                <c:pt idx="14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A33-4F94-8063-B26F77BE8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4641359"/>
        <c:axId val="844645679"/>
      </c:lineChart>
      <c:catAx>
        <c:axId val="84464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645679"/>
        <c:crosses val="autoZero"/>
        <c:auto val="1"/>
        <c:lblAlgn val="ctr"/>
        <c:lblOffset val="100"/>
        <c:noMultiLvlLbl val="0"/>
      </c:catAx>
      <c:valAx>
        <c:axId val="84464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641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13427531080906"/>
          <c:y val="0.9043463277442928"/>
          <c:w val="0.66772744549054874"/>
          <c:h val="7.7667402718948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3A56C-D69B-446F-A051-44B8F2428200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12DBFAD-52D0-4410-A445-6006C2C685D0}">
      <dgm:prSet phldrT="[Text]" custT="1"/>
      <dgm:spPr/>
      <dgm:t>
        <a:bodyPr/>
        <a:lstStyle/>
        <a:p>
          <a:r>
            <a:rPr lang="en-US" sz="1200" b="1" dirty="0"/>
            <a:t>Evidence-Based</a:t>
          </a:r>
        </a:p>
        <a:p>
          <a:r>
            <a:rPr lang="en-US" sz="1200" b="1" dirty="0"/>
            <a:t>Trauma-Informed</a:t>
          </a:r>
        </a:p>
      </dgm:t>
    </dgm:pt>
    <dgm:pt modelId="{F7C9B4A1-CEE8-4338-9E0B-669E1490527D}" type="parTrans" cxnId="{40652945-6C9A-4E89-9092-656F452745C7}">
      <dgm:prSet/>
      <dgm:spPr/>
      <dgm:t>
        <a:bodyPr/>
        <a:lstStyle/>
        <a:p>
          <a:endParaRPr lang="en-US"/>
        </a:p>
      </dgm:t>
    </dgm:pt>
    <dgm:pt modelId="{CA9C6E44-B9BF-48B8-9E1E-45707304CF4B}" type="sibTrans" cxnId="{40652945-6C9A-4E89-9092-656F452745C7}">
      <dgm:prSet/>
      <dgm:spPr/>
      <dgm:t>
        <a:bodyPr/>
        <a:lstStyle/>
        <a:p>
          <a:endParaRPr lang="en-US"/>
        </a:p>
      </dgm:t>
    </dgm:pt>
    <dgm:pt modelId="{9C18E209-72A1-454B-B5FD-17B6EC118143}">
      <dgm:prSet phldrT="[Text]" custT="1"/>
      <dgm:spPr/>
      <dgm:t>
        <a:bodyPr/>
        <a:lstStyle/>
        <a:p>
          <a:r>
            <a:rPr lang="en-US" sz="1200" dirty="0"/>
            <a:t>Substance Use Prevention &amp; Treatment</a:t>
          </a:r>
        </a:p>
      </dgm:t>
    </dgm:pt>
    <dgm:pt modelId="{3C693A4F-C37A-46E3-9394-E01C846E0C8D}" type="parTrans" cxnId="{36ABE782-A7BD-48BE-B199-AFFB248D7FD0}">
      <dgm:prSet/>
      <dgm:spPr/>
      <dgm:t>
        <a:bodyPr/>
        <a:lstStyle/>
        <a:p>
          <a:endParaRPr lang="en-US"/>
        </a:p>
      </dgm:t>
    </dgm:pt>
    <dgm:pt modelId="{9AF51E5E-0417-446D-848A-53DFD5F8FD75}" type="sibTrans" cxnId="{36ABE782-A7BD-48BE-B199-AFFB248D7FD0}">
      <dgm:prSet/>
      <dgm:spPr/>
      <dgm:t>
        <a:bodyPr/>
        <a:lstStyle/>
        <a:p>
          <a:endParaRPr lang="en-US"/>
        </a:p>
      </dgm:t>
    </dgm:pt>
    <dgm:pt modelId="{74685E6F-05EE-4DC3-B963-752FB4D98CC3}">
      <dgm:prSet phldrT="[Text]" custT="1"/>
      <dgm:spPr/>
      <dgm:t>
        <a:bodyPr/>
        <a:lstStyle/>
        <a:p>
          <a:r>
            <a:rPr lang="en-US" sz="1400" dirty="0"/>
            <a:t>Mental Health Services</a:t>
          </a:r>
        </a:p>
      </dgm:t>
    </dgm:pt>
    <dgm:pt modelId="{93094566-8ACA-4798-BBA8-26B21D2AFD49}" type="parTrans" cxnId="{9B9CEFE5-28B3-4A58-BC77-580B9A98149A}">
      <dgm:prSet/>
      <dgm:spPr/>
      <dgm:t>
        <a:bodyPr/>
        <a:lstStyle/>
        <a:p>
          <a:endParaRPr lang="en-US"/>
        </a:p>
      </dgm:t>
    </dgm:pt>
    <dgm:pt modelId="{5C018EEB-A0A6-456E-8881-9FF798A55CE2}" type="sibTrans" cxnId="{9B9CEFE5-28B3-4A58-BC77-580B9A98149A}">
      <dgm:prSet/>
      <dgm:spPr/>
      <dgm:t>
        <a:bodyPr/>
        <a:lstStyle/>
        <a:p>
          <a:endParaRPr lang="en-US"/>
        </a:p>
      </dgm:t>
    </dgm:pt>
    <dgm:pt modelId="{3236EB45-E9BF-4ADF-8F40-8B25B112D012}">
      <dgm:prSet phldrT="[Text]" custT="1"/>
      <dgm:spPr/>
      <dgm:t>
        <a:bodyPr/>
        <a:lstStyle/>
        <a:p>
          <a:r>
            <a:rPr lang="en-US" sz="1400" dirty="0"/>
            <a:t>In-home Parent  Skill-Based Program</a:t>
          </a:r>
        </a:p>
      </dgm:t>
    </dgm:pt>
    <dgm:pt modelId="{B84A6825-C31F-4774-9060-7CD9F24E0F18}" type="parTrans" cxnId="{BFAAB429-A66F-4E90-A8D4-114EBA9DAB14}">
      <dgm:prSet/>
      <dgm:spPr/>
      <dgm:t>
        <a:bodyPr/>
        <a:lstStyle/>
        <a:p>
          <a:endParaRPr lang="en-US"/>
        </a:p>
      </dgm:t>
    </dgm:pt>
    <dgm:pt modelId="{51637CC6-1A75-4B63-BE35-3B739167761A}" type="sibTrans" cxnId="{BFAAB429-A66F-4E90-A8D4-114EBA9DAB14}">
      <dgm:prSet/>
      <dgm:spPr/>
      <dgm:t>
        <a:bodyPr/>
        <a:lstStyle/>
        <a:p>
          <a:endParaRPr lang="en-US"/>
        </a:p>
      </dgm:t>
    </dgm:pt>
    <dgm:pt modelId="{C67D76F0-DBCD-4D5C-9C12-5EC949AC12B2}" type="pres">
      <dgm:prSet presAssocID="{F833A56C-D69B-446F-A051-44B8F24282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69C721-1470-4A0B-9050-017437529C5D}" type="pres">
      <dgm:prSet presAssocID="{012DBFAD-52D0-4410-A445-6006C2C685D0}" presName="centerShape" presStyleLbl="node0" presStyleIdx="0" presStyleCnt="1" custLinFactNeighborY="-3033"/>
      <dgm:spPr/>
    </dgm:pt>
    <dgm:pt modelId="{85619A72-D656-42FB-8AB6-2A55AF799C27}" type="pres">
      <dgm:prSet presAssocID="{3C693A4F-C37A-46E3-9394-E01C846E0C8D}" presName="parTrans" presStyleLbl="bgSibTrans2D1" presStyleIdx="0" presStyleCnt="3"/>
      <dgm:spPr/>
    </dgm:pt>
    <dgm:pt modelId="{EBA326D0-8920-494C-BE83-E6B5720CCAA2}" type="pres">
      <dgm:prSet presAssocID="{9C18E209-72A1-454B-B5FD-17B6EC118143}" presName="node" presStyleLbl="node1" presStyleIdx="0" presStyleCnt="3" custRadScaleRad="116016" custRadScaleInc="-11395">
        <dgm:presLayoutVars>
          <dgm:bulletEnabled val="1"/>
        </dgm:presLayoutVars>
      </dgm:prSet>
      <dgm:spPr/>
    </dgm:pt>
    <dgm:pt modelId="{E554D2F5-ECE4-4A32-BF73-30B81DF6918D}" type="pres">
      <dgm:prSet presAssocID="{93094566-8ACA-4798-BBA8-26B21D2AFD49}" presName="parTrans" presStyleLbl="bgSibTrans2D1" presStyleIdx="1" presStyleCnt="3"/>
      <dgm:spPr/>
    </dgm:pt>
    <dgm:pt modelId="{4EB5DA73-4E6D-4527-8332-237DDC025405}" type="pres">
      <dgm:prSet presAssocID="{74685E6F-05EE-4DC3-B963-752FB4D98CC3}" presName="node" presStyleLbl="node1" presStyleIdx="1" presStyleCnt="3" custRadScaleRad="93978" custRadScaleInc="-637">
        <dgm:presLayoutVars>
          <dgm:bulletEnabled val="1"/>
        </dgm:presLayoutVars>
      </dgm:prSet>
      <dgm:spPr/>
    </dgm:pt>
    <dgm:pt modelId="{6D810ACB-0A8D-40C4-8039-EF45A98C80E7}" type="pres">
      <dgm:prSet presAssocID="{B84A6825-C31F-4774-9060-7CD9F24E0F18}" presName="parTrans" presStyleLbl="bgSibTrans2D1" presStyleIdx="2" presStyleCnt="3"/>
      <dgm:spPr/>
    </dgm:pt>
    <dgm:pt modelId="{039C1866-3266-4B7A-8675-6DAFC548114E}" type="pres">
      <dgm:prSet presAssocID="{3236EB45-E9BF-4ADF-8F40-8B25B112D012}" presName="node" presStyleLbl="node1" presStyleIdx="2" presStyleCnt="3" custRadScaleRad="112972" custRadScaleInc="10012">
        <dgm:presLayoutVars>
          <dgm:bulletEnabled val="1"/>
        </dgm:presLayoutVars>
      </dgm:prSet>
      <dgm:spPr/>
    </dgm:pt>
  </dgm:ptLst>
  <dgm:cxnLst>
    <dgm:cxn modelId="{D0BE0914-AC5A-4D6C-AB57-088C8B4BEA4E}" type="presOf" srcId="{B84A6825-C31F-4774-9060-7CD9F24E0F18}" destId="{6D810ACB-0A8D-40C4-8039-EF45A98C80E7}" srcOrd="0" destOrd="0" presId="urn:microsoft.com/office/officeart/2005/8/layout/radial4"/>
    <dgm:cxn modelId="{BFAAB429-A66F-4E90-A8D4-114EBA9DAB14}" srcId="{012DBFAD-52D0-4410-A445-6006C2C685D0}" destId="{3236EB45-E9BF-4ADF-8F40-8B25B112D012}" srcOrd="2" destOrd="0" parTransId="{B84A6825-C31F-4774-9060-7CD9F24E0F18}" sibTransId="{51637CC6-1A75-4B63-BE35-3B739167761A}"/>
    <dgm:cxn modelId="{2AB2FB36-D60E-4F67-955F-D8498C2A6725}" type="presOf" srcId="{93094566-8ACA-4798-BBA8-26B21D2AFD49}" destId="{E554D2F5-ECE4-4A32-BF73-30B81DF6918D}" srcOrd="0" destOrd="0" presId="urn:microsoft.com/office/officeart/2005/8/layout/radial4"/>
    <dgm:cxn modelId="{40652945-6C9A-4E89-9092-656F452745C7}" srcId="{F833A56C-D69B-446F-A051-44B8F2428200}" destId="{012DBFAD-52D0-4410-A445-6006C2C685D0}" srcOrd="0" destOrd="0" parTransId="{F7C9B4A1-CEE8-4338-9E0B-669E1490527D}" sibTransId="{CA9C6E44-B9BF-48B8-9E1E-45707304CF4B}"/>
    <dgm:cxn modelId="{05867F52-5832-4B77-8D6E-BA23FCC41538}" type="presOf" srcId="{F833A56C-D69B-446F-A051-44B8F2428200}" destId="{C67D76F0-DBCD-4D5C-9C12-5EC949AC12B2}" srcOrd="0" destOrd="0" presId="urn:microsoft.com/office/officeart/2005/8/layout/radial4"/>
    <dgm:cxn modelId="{2693007F-692C-4129-A0D6-606DB7D2E040}" type="presOf" srcId="{9C18E209-72A1-454B-B5FD-17B6EC118143}" destId="{EBA326D0-8920-494C-BE83-E6B5720CCAA2}" srcOrd="0" destOrd="0" presId="urn:microsoft.com/office/officeart/2005/8/layout/radial4"/>
    <dgm:cxn modelId="{36ABE782-A7BD-48BE-B199-AFFB248D7FD0}" srcId="{012DBFAD-52D0-4410-A445-6006C2C685D0}" destId="{9C18E209-72A1-454B-B5FD-17B6EC118143}" srcOrd="0" destOrd="0" parTransId="{3C693A4F-C37A-46E3-9394-E01C846E0C8D}" sibTransId="{9AF51E5E-0417-446D-848A-53DFD5F8FD75}"/>
    <dgm:cxn modelId="{64ED24A8-E52E-4BC2-B1A6-18FBD9421DC6}" type="presOf" srcId="{3C693A4F-C37A-46E3-9394-E01C846E0C8D}" destId="{85619A72-D656-42FB-8AB6-2A55AF799C27}" srcOrd="0" destOrd="0" presId="urn:microsoft.com/office/officeart/2005/8/layout/radial4"/>
    <dgm:cxn modelId="{6FAFDEB7-9F4A-410B-AFFB-BCF41ED33CB6}" type="presOf" srcId="{3236EB45-E9BF-4ADF-8F40-8B25B112D012}" destId="{039C1866-3266-4B7A-8675-6DAFC548114E}" srcOrd="0" destOrd="0" presId="urn:microsoft.com/office/officeart/2005/8/layout/radial4"/>
    <dgm:cxn modelId="{9B9CEFE5-28B3-4A58-BC77-580B9A98149A}" srcId="{012DBFAD-52D0-4410-A445-6006C2C685D0}" destId="{74685E6F-05EE-4DC3-B963-752FB4D98CC3}" srcOrd="1" destOrd="0" parTransId="{93094566-8ACA-4798-BBA8-26B21D2AFD49}" sibTransId="{5C018EEB-A0A6-456E-8881-9FF798A55CE2}"/>
    <dgm:cxn modelId="{FEA69DE8-ED37-4F64-9ECB-E1F0A16AF27A}" type="presOf" srcId="{74685E6F-05EE-4DC3-B963-752FB4D98CC3}" destId="{4EB5DA73-4E6D-4527-8332-237DDC025405}" srcOrd="0" destOrd="0" presId="urn:microsoft.com/office/officeart/2005/8/layout/radial4"/>
    <dgm:cxn modelId="{4ED55AEE-A8F6-4F24-8FE3-28E9DF6BCE65}" type="presOf" srcId="{012DBFAD-52D0-4410-A445-6006C2C685D0}" destId="{7E69C721-1470-4A0B-9050-017437529C5D}" srcOrd="0" destOrd="0" presId="urn:microsoft.com/office/officeart/2005/8/layout/radial4"/>
    <dgm:cxn modelId="{3F5A4D76-7DA4-4E78-A7FE-C267FA863C87}" type="presParOf" srcId="{C67D76F0-DBCD-4D5C-9C12-5EC949AC12B2}" destId="{7E69C721-1470-4A0B-9050-017437529C5D}" srcOrd="0" destOrd="0" presId="urn:microsoft.com/office/officeart/2005/8/layout/radial4"/>
    <dgm:cxn modelId="{AEA7AB2F-E1C8-4483-A80D-226363FD61C7}" type="presParOf" srcId="{C67D76F0-DBCD-4D5C-9C12-5EC949AC12B2}" destId="{85619A72-D656-42FB-8AB6-2A55AF799C27}" srcOrd="1" destOrd="0" presId="urn:microsoft.com/office/officeart/2005/8/layout/radial4"/>
    <dgm:cxn modelId="{97B1A661-320D-4E47-8167-0C0B7E5BFB31}" type="presParOf" srcId="{C67D76F0-DBCD-4D5C-9C12-5EC949AC12B2}" destId="{EBA326D0-8920-494C-BE83-E6B5720CCAA2}" srcOrd="2" destOrd="0" presId="urn:microsoft.com/office/officeart/2005/8/layout/radial4"/>
    <dgm:cxn modelId="{DBDEACA4-CBBB-4D5A-B2CA-9E2BBCAE59DB}" type="presParOf" srcId="{C67D76F0-DBCD-4D5C-9C12-5EC949AC12B2}" destId="{E554D2F5-ECE4-4A32-BF73-30B81DF6918D}" srcOrd="3" destOrd="0" presId="urn:microsoft.com/office/officeart/2005/8/layout/radial4"/>
    <dgm:cxn modelId="{CE789C0E-E1FD-4A89-84B0-1DEF0F7D3CAE}" type="presParOf" srcId="{C67D76F0-DBCD-4D5C-9C12-5EC949AC12B2}" destId="{4EB5DA73-4E6D-4527-8332-237DDC025405}" srcOrd="4" destOrd="0" presId="urn:microsoft.com/office/officeart/2005/8/layout/radial4"/>
    <dgm:cxn modelId="{C357FE7E-E50F-42E8-9D3F-8C169AB753EF}" type="presParOf" srcId="{C67D76F0-DBCD-4D5C-9C12-5EC949AC12B2}" destId="{6D810ACB-0A8D-40C4-8039-EF45A98C80E7}" srcOrd="5" destOrd="0" presId="urn:microsoft.com/office/officeart/2005/8/layout/radial4"/>
    <dgm:cxn modelId="{12B799EE-BAA1-46B1-8A64-1E98931F6024}" type="presParOf" srcId="{C67D76F0-DBCD-4D5C-9C12-5EC949AC12B2}" destId="{039C1866-3266-4B7A-8675-6DAFC548114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9C721-1470-4A0B-9050-017437529C5D}">
      <dsp:nvSpPr>
        <dsp:cNvPr id="0" name=""/>
        <dsp:cNvSpPr/>
      </dsp:nvSpPr>
      <dsp:spPr>
        <a:xfrm>
          <a:off x="1207582" y="1451834"/>
          <a:ext cx="1113842" cy="11138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Evidence-Based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Trauma-Informed</a:t>
          </a:r>
        </a:p>
      </dsp:txBody>
      <dsp:txXfrm>
        <a:off x="1370700" y="1614952"/>
        <a:ext cx="787606" cy="787606"/>
      </dsp:txXfrm>
    </dsp:sp>
    <dsp:sp modelId="{85619A72-D656-42FB-8AB6-2A55AF799C27}">
      <dsp:nvSpPr>
        <dsp:cNvPr id="0" name=""/>
        <dsp:cNvSpPr/>
      </dsp:nvSpPr>
      <dsp:spPr>
        <a:xfrm rot="12643572">
          <a:off x="470687" y="1328235"/>
          <a:ext cx="831845" cy="3174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326D0-8920-494C-BE83-E6B5720CCAA2}">
      <dsp:nvSpPr>
        <dsp:cNvPr id="0" name=""/>
        <dsp:cNvSpPr/>
      </dsp:nvSpPr>
      <dsp:spPr>
        <a:xfrm>
          <a:off x="0" y="851187"/>
          <a:ext cx="1058150" cy="846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Substance Use Prevention &amp; Treatment</a:t>
          </a:r>
        </a:p>
      </dsp:txBody>
      <dsp:txXfrm>
        <a:off x="24794" y="875981"/>
        <a:ext cx="1008562" cy="796932"/>
      </dsp:txXfrm>
    </dsp:sp>
    <dsp:sp modelId="{E554D2F5-ECE4-4A32-BF73-30B81DF6918D}">
      <dsp:nvSpPr>
        <dsp:cNvPr id="0" name=""/>
        <dsp:cNvSpPr/>
      </dsp:nvSpPr>
      <dsp:spPr>
        <a:xfrm rot="16175486">
          <a:off x="1394349" y="887558"/>
          <a:ext cx="726580" cy="3174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00773"/>
                <a:satOff val="36308"/>
                <a:lumOff val="-25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00773"/>
                <a:satOff val="36308"/>
                <a:lumOff val="-25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00773"/>
                <a:satOff val="36308"/>
                <a:lumOff val="-25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5DA73-4E6D-4527-8332-237DDC025405}">
      <dsp:nvSpPr>
        <dsp:cNvPr id="0" name=""/>
        <dsp:cNvSpPr/>
      </dsp:nvSpPr>
      <dsp:spPr>
        <a:xfrm>
          <a:off x="1225974" y="259739"/>
          <a:ext cx="1058150" cy="846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00773"/>
                <a:satOff val="36308"/>
                <a:lumOff val="-25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00773"/>
                <a:satOff val="36308"/>
                <a:lumOff val="-25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00773"/>
                <a:satOff val="36308"/>
                <a:lumOff val="-25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Mental Health Services</a:t>
          </a:r>
        </a:p>
      </dsp:txBody>
      <dsp:txXfrm>
        <a:off x="1250768" y="284533"/>
        <a:ext cx="1008562" cy="796932"/>
      </dsp:txXfrm>
    </dsp:sp>
    <dsp:sp modelId="{6D810ACB-0A8D-40C4-8039-EF45A98C80E7}">
      <dsp:nvSpPr>
        <dsp:cNvPr id="0" name=""/>
        <dsp:cNvSpPr/>
      </dsp:nvSpPr>
      <dsp:spPr>
        <a:xfrm rot="19756426">
          <a:off x="2226473" y="1328234"/>
          <a:ext cx="831846" cy="3174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01546"/>
                <a:satOff val="72615"/>
                <a:lumOff val="-5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601546"/>
                <a:satOff val="72615"/>
                <a:lumOff val="-5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601546"/>
                <a:satOff val="72615"/>
                <a:lumOff val="-5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C1866-3266-4B7A-8675-6DAFC548114E}">
      <dsp:nvSpPr>
        <dsp:cNvPr id="0" name=""/>
        <dsp:cNvSpPr/>
      </dsp:nvSpPr>
      <dsp:spPr>
        <a:xfrm>
          <a:off x="2470856" y="851186"/>
          <a:ext cx="1058150" cy="846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01546"/>
                <a:satOff val="72615"/>
                <a:lumOff val="-5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601546"/>
                <a:satOff val="72615"/>
                <a:lumOff val="-5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601546"/>
                <a:satOff val="72615"/>
                <a:lumOff val="-5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In-home Parent  Skill-Based Program</a:t>
          </a:r>
        </a:p>
      </dsp:txBody>
      <dsp:txXfrm>
        <a:off x="2495650" y="875980"/>
        <a:ext cx="1008562" cy="796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37840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6"/>
            <a:ext cx="3037840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57D6-E5BC-4EEE-9B53-1F84CEA62985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319"/>
            <a:ext cx="3037840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319"/>
            <a:ext cx="3037840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D82DA-5D93-4F01-ABBC-625518272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965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4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73510-9A33-4C2D-814F-062FEB88BA13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Helping People Live better Lives.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4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937D5-D888-482B-A8AA-31593E913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318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57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Broadening the base of working with others and collaborating with a wider lens to assist families with finding support within their communities.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1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1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06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4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rgbClr val="036080"/>
                </a:solidFill>
                <a:effectLst/>
                <a:latin typeface="+mn-lt"/>
              </a:rPr>
              <a:t>FFPSA-</a:t>
            </a:r>
            <a:r>
              <a:rPr lang="en-US" sz="1800" baseline="0" dirty="0"/>
              <a:t>Federal legislation that promotes innovation and flexibility via prevention services reimbursement to support early prevention and evidence-based practices under a broader array of support and funding opportunities that help keep families together.</a:t>
            </a:r>
            <a:endParaRPr lang="en-US" sz="1800" dirty="0"/>
          </a:p>
          <a:p>
            <a:pPr>
              <a:lnSpc>
                <a:spcPts val="2900"/>
              </a:lnSpc>
            </a:pPr>
            <a:endParaRPr lang="en-US" sz="1800" b="0" i="0" dirty="0">
              <a:solidFill>
                <a:srgbClr val="036080"/>
              </a:solidFill>
              <a:effectLst/>
              <a:latin typeface="+mn-lt"/>
            </a:endParaRPr>
          </a:p>
          <a:p>
            <a:pPr>
              <a:lnSpc>
                <a:spcPts val="2900"/>
              </a:lnSpc>
            </a:pPr>
            <a:endParaRPr lang="en-US" sz="1800" b="0" i="0" dirty="0">
              <a:solidFill>
                <a:srgbClr val="036080"/>
              </a:solidFill>
              <a:effectLst/>
              <a:latin typeface="+mn-lt"/>
            </a:endParaRPr>
          </a:p>
          <a:p>
            <a:pPr>
              <a:lnSpc>
                <a:spcPts val="2900"/>
              </a:lnSpc>
            </a:pPr>
            <a:r>
              <a:rPr lang="en-US" sz="1800" b="0" i="0" dirty="0">
                <a:solidFill>
                  <a:srgbClr val="036080"/>
                </a:solidFill>
                <a:effectLst/>
                <a:latin typeface="+mn-lt"/>
              </a:rPr>
              <a:t>All Bring Up Nebraska collaboratives have a community response (CR) program of formal and informal supports (e.g., churches, public health, child care, schools) committed to keeping families safely together in their homes and out of public systems</a:t>
            </a:r>
          </a:p>
          <a:p>
            <a:pPr lvl="1">
              <a:lnSpc>
                <a:spcPts val="2900"/>
              </a:lnSpc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036080"/>
                </a:solidFill>
                <a:effectLst/>
                <a:latin typeface="+mn-lt"/>
              </a:rPr>
              <a:t>CR relies on family engagement and practices such as  </a:t>
            </a:r>
            <a:r>
              <a:rPr lang="en-US" sz="1800" b="1" i="0" dirty="0">
                <a:solidFill>
                  <a:srgbClr val="036080"/>
                </a:solidFill>
                <a:effectLst/>
                <a:latin typeface="+mn-lt"/>
              </a:rPr>
              <a:t>navigation, coaching &amp; flexible funding to meet concrete needs </a:t>
            </a:r>
          </a:p>
          <a:p>
            <a:pPr>
              <a:lnSpc>
                <a:spcPts val="2900"/>
              </a:lnSpc>
            </a:pPr>
            <a:r>
              <a:rPr lang="en-US" sz="1800" b="0" i="0" dirty="0">
                <a:solidFill>
                  <a:srgbClr val="036080"/>
                </a:solidFill>
                <a:effectLst/>
                <a:latin typeface="+mn-lt"/>
              </a:rPr>
              <a:t>Since 2007, Nebraska has seen a </a:t>
            </a:r>
            <a:r>
              <a:rPr lang="en-US" sz="1800" b="1" i="0" dirty="0">
                <a:solidFill>
                  <a:srgbClr val="036080"/>
                </a:solidFill>
                <a:effectLst/>
                <a:latin typeface="+mn-lt"/>
              </a:rPr>
              <a:t>50% reduction in substantiated maltreatment rates</a:t>
            </a:r>
            <a:r>
              <a:rPr lang="en-US" sz="1800" i="0" dirty="0">
                <a:solidFill>
                  <a:srgbClr val="036080"/>
                </a:solidFill>
                <a:effectLst/>
                <a:latin typeface="+mn-lt"/>
              </a:rPr>
              <a:t>, </a:t>
            </a:r>
            <a:r>
              <a:rPr lang="en-US" sz="1800" b="0" i="0" dirty="0">
                <a:solidFill>
                  <a:srgbClr val="036080"/>
                </a:solidFill>
                <a:effectLst/>
                <a:latin typeface="+mn-lt"/>
              </a:rPr>
              <a:t>attributed in part to prevention supports, increased protective factors &amp; authentically involving communities.</a:t>
            </a:r>
            <a:endParaRPr lang="en-US" sz="1800" dirty="0">
              <a:solidFill>
                <a:srgbClr val="03608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62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71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0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9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9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Helping People Live better Lives.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37D5-D888-482B-A8AA-31593E913E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hyperlink" Target="dhhs.ne.gov" TargetMode="External"/><Relationship Id="rId5" Type="http://schemas.openxmlformats.org/officeDocument/2006/relationships/hyperlink" Target="mailto:First.Last@nebraska.gov" TargetMode="External"/><Relationship Id="rId4" Type="http://schemas.openxmlformats.org/officeDocument/2006/relationships/image" Target="../media/image8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dhhs.ne.gov" TargetMode="External"/><Relationship Id="rId2" Type="http://schemas.openxmlformats.org/officeDocument/2006/relationships/hyperlink" Target="mailto:First.Last@nebraska.gov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905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1-column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456174" y="6356350"/>
            <a:ext cx="2283542" cy="365125"/>
          </a:xfrm>
          <a:prstGeom prst="rect">
            <a:avLst/>
          </a:prstGeom>
        </p:spPr>
        <p:txBody>
          <a:bodyPr/>
          <a:lstStyle/>
          <a:p>
            <a:fld id="{07E7C557-6977-4010-A8B0-973A074F99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081210"/>
            <a:ext cx="11560739" cy="4716953"/>
          </a:xfrm>
          <a:prstGeom prst="rect">
            <a:avLst/>
          </a:prstGeom>
        </p:spPr>
        <p:txBody>
          <a:bodyPr spcCol="274320"/>
          <a:lstStyle>
            <a:lvl2pPr marL="685800" indent="-228600"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1"/>
            <a:r>
              <a:rPr lang="en-US" dirty="0"/>
              <a:t>Bulleted</a:t>
            </a:r>
          </a:p>
          <a:p>
            <a:pPr lvl="2"/>
            <a:r>
              <a:rPr lang="en-US" dirty="0"/>
              <a:t>Bulleted</a:t>
            </a:r>
          </a:p>
          <a:p>
            <a:pPr lvl="3"/>
            <a:r>
              <a:rPr lang="en-US" dirty="0"/>
              <a:t>Bulleted</a:t>
            </a:r>
          </a:p>
          <a:p>
            <a:pPr lvl="4"/>
            <a:r>
              <a:rPr lang="en-US" dirty="0"/>
              <a:t>Bulleted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0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1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10983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itle Page Rule Line"/>
          <p:cNvCxnSpPr/>
          <p:nvPr/>
        </p:nvCxnSpPr>
        <p:spPr>
          <a:xfrm>
            <a:off x="838200" y="3558784"/>
            <a:ext cx="1051560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ster Title"/>
          <p:cNvSpPr>
            <a:spLocks noGrp="1"/>
          </p:cNvSpPr>
          <p:nvPr>
            <p:ph type="title" hasCustomPrompt="1"/>
          </p:nvPr>
        </p:nvSpPr>
        <p:spPr>
          <a:xfrm>
            <a:off x="838200" y="1122363"/>
            <a:ext cx="10515600" cy="24179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>
                <a:solidFill>
                  <a:srgbClr val="03608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838200" y="3703120"/>
            <a:ext cx="10515600" cy="192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>
                <a:solidFill>
                  <a:srgbClr val="BABF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73487" y="1197393"/>
            <a:ext cx="11552349" cy="43906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Title Page Rule Line"/>
          <p:cNvCxnSpPr/>
          <p:nvPr/>
        </p:nvCxnSpPr>
        <p:spPr>
          <a:xfrm>
            <a:off x="373487" y="106481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5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2-Co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7" y="1200087"/>
            <a:ext cx="11552349" cy="4424858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2-column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Title Page Rule Line"/>
          <p:cNvCxnSpPr/>
          <p:nvPr/>
        </p:nvCxnSpPr>
        <p:spPr>
          <a:xfrm>
            <a:off x="373487" y="106154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Subhead Layout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lleted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8" y="1787178"/>
            <a:ext cx="11552349" cy="3819295"/>
          </a:xfrm>
          <a:prstGeom prst="rect">
            <a:avLst/>
          </a:prstGeom>
        </p:spPr>
        <p:txBody>
          <a:bodyPr>
            <a:normAutofit/>
          </a:bodyPr>
          <a:lstStyle>
            <a:lvl1pPr marL="525780" indent="-342900" algn="l">
              <a:buClr>
                <a:srgbClr val="0036C9"/>
              </a:buClr>
              <a:buFont typeface="Wingdings 3" panose="05040102010807070707" pitchFamily="18" charset="2"/>
              <a:buChar char=""/>
              <a:defRPr lang="en-US" sz="240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213888"/>
            <a:ext cx="11552349" cy="559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BABF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bold subhead</a:t>
            </a:r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107534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7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Bulle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Bulleted Text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8" y="1206627"/>
            <a:ext cx="11552349" cy="4362900"/>
          </a:xfrm>
          <a:prstGeom prst="rect">
            <a:avLst/>
          </a:prstGeom>
        </p:spPr>
        <p:txBody>
          <a:bodyPr lIns="0" tIns="45720" rIns="91440"/>
          <a:lstStyle>
            <a:lvl1pPr marL="457200" indent="-274320" algn="l">
              <a:lnSpc>
                <a:spcPct val="150000"/>
              </a:lnSpc>
              <a:spcBef>
                <a:spcPts val="0"/>
              </a:spcBef>
              <a:buClr>
                <a:srgbClr val="B9C8D3"/>
              </a:buClr>
              <a:buFont typeface="Wingdings 3" panose="05040102010807070707" pitchFamily="18" charset="2"/>
              <a:buChar char=""/>
              <a:defRPr lang="en-US" sz="200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bulleted text</a:t>
            </a:r>
          </a:p>
        </p:txBody>
      </p:sp>
      <p:cxnSp>
        <p:nvCxnSpPr>
          <p:cNvPr id="10" name="Title Page Rule Line"/>
          <p:cNvCxnSpPr/>
          <p:nvPr/>
        </p:nvCxnSpPr>
        <p:spPr>
          <a:xfrm>
            <a:off x="373487" y="106481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Ind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200087"/>
            <a:ext cx="11552349" cy="573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BABF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bold subhead</a:t>
            </a:r>
          </a:p>
        </p:txBody>
      </p:sp>
      <p:sp>
        <p:nvSpPr>
          <p:cNvPr id="10" name="Bulleted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365098" y="2364502"/>
            <a:ext cx="11552349" cy="3230755"/>
          </a:xfrm>
          <a:prstGeom prst="rect">
            <a:avLst/>
          </a:prstGeom>
        </p:spPr>
        <p:txBody>
          <a:bodyPr/>
          <a:lstStyle>
            <a:lvl1pPr marL="914400" indent="-274320" algn="l">
              <a:buClr>
                <a:srgbClr val="BABF33"/>
              </a:buClr>
              <a:buFont typeface="Wingdings 3" panose="05040102010807070707" pitchFamily="18" charset="2"/>
              <a:buChar char=""/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Title Page Rule Line"/>
          <p:cNvCxnSpPr/>
          <p:nvPr/>
        </p:nvCxnSpPr>
        <p:spPr>
          <a:xfrm>
            <a:off x="365097" y="1061546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801085"/>
            <a:ext cx="11560739" cy="554181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3-column text</a:t>
            </a:r>
          </a:p>
        </p:txBody>
      </p:sp>
    </p:spTree>
    <p:extLst>
      <p:ext uri="{BB962C8B-B14F-4D97-AF65-F5344CB8AC3E}">
        <p14:creationId xmlns:p14="http://schemas.microsoft.com/office/powerpoint/2010/main" val="14897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Indent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lleted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365098" y="1740925"/>
            <a:ext cx="11552349" cy="3810789"/>
          </a:xfrm>
          <a:prstGeom prst="rect">
            <a:avLst/>
          </a:prstGeom>
        </p:spPr>
        <p:txBody>
          <a:bodyPr/>
          <a:lstStyle>
            <a:lvl1pPr marL="914400" indent="-274320" algn="l">
              <a:buClr>
                <a:srgbClr val="BABF33"/>
              </a:buClr>
              <a:buFont typeface="Wingdings 3" panose="05040102010807070707" pitchFamily="18" charset="2"/>
              <a:buChar char=""/>
              <a:tabLst>
                <a:tab pos="182880" algn="l"/>
              </a:tabLst>
              <a:defRPr sz="2800">
                <a:solidFill>
                  <a:schemeClr val="tx1"/>
                </a:solidFill>
              </a:defRPr>
            </a:lvl1pPr>
            <a:lvl2pPr defTabSz="1828800">
              <a:defRPr sz="2000"/>
            </a:lvl2pPr>
            <a:lvl4pPr marL="1371600" indent="-274320">
              <a:spcBef>
                <a:spcPts val="1000"/>
              </a:spcBef>
              <a:buClr>
                <a:srgbClr val="BABF33"/>
              </a:buClr>
              <a:defRPr/>
            </a:lvl4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097" y="365126"/>
            <a:ext cx="11552349" cy="69642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1159110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234450"/>
            <a:ext cx="11560739" cy="486552"/>
          </a:xfrm>
          <a:prstGeom prst="rect">
            <a:avLst/>
          </a:prstGeom>
        </p:spPr>
        <p:txBody>
          <a:bodyPr wrap="none" numCol="2" spcCol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2-column</a:t>
            </a:r>
          </a:p>
        </p:txBody>
      </p:sp>
    </p:spTree>
    <p:extLst>
      <p:ext uri="{BB962C8B-B14F-4D97-AF65-F5344CB8AC3E}">
        <p14:creationId xmlns:p14="http://schemas.microsoft.com/office/powerpoint/2010/main" val="32049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ller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8" y="1238132"/>
            <a:ext cx="4178022" cy="4907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043895" y="1238132"/>
            <a:ext cx="4808380" cy="39882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732338" y="1238132"/>
            <a:ext cx="2130729" cy="19665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732338" y="3374906"/>
            <a:ext cx="2160587" cy="18514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3488" y="365126"/>
            <a:ext cx="11478084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Title Page Rule Line"/>
          <p:cNvCxnSpPr/>
          <p:nvPr/>
        </p:nvCxnSpPr>
        <p:spPr>
          <a:xfrm>
            <a:off x="373487" y="107534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/ Subhead / 3-column /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081211"/>
            <a:ext cx="11552349" cy="5630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7E99A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657903"/>
            <a:ext cx="11560739" cy="4329942"/>
          </a:xfrm>
          <a:prstGeom prst="rect">
            <a:avLst/>
          </a:prstGeom>
        </p:spPr>
        <p:txBody>
          <a:bodyPr wrap="none" numCol="3" spcCol="27432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3-column text</a:t>
            </a:r>
          </a:p>
          <a:p>
            <a:pPr lvl="1"/>
            <a:r>
              <a:rPr lang="en-US" dirty="0"/>
              <a:t>Bulleted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0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d DHHS 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head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55761"/>
            <a:ext cx="10478729" cy="774839"/>
          </a:xfrm>
          <a:prstGeom prst="rect">
            <a:avLst/>
          </a:prstGeom>
          <a:noFill/>
        </p:spPr>
        <p:txBody>
          <a:bodyPr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rgbClr val="5690E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Department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8289" y="6065378"/>
            <a:ext cx="1675916" cy="438850"/>
            <a:chOff x="4913982" y="5342258"/>
            <a:chExt cx="1675916" cy="463617"/>
          </a:xfrm>
          <a:effectLst>
            <a:reflection stA="41000" endPos="65000" dist="50800" dir="5400000" sy="-100000" algn="bl" rotWithShape="0"/>
          </a:effectLst>
        </p:grpSpPr>
        <p:pic>
          <p:nvPicPr>
            <p:cNvPr id="5" name="Twitte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982" y="5342258"/>
              <a:ext cx="467498" cy="457200"/>
            </a:xfrm>
            <a:prstGeom prst="rect">
              <a:avLst/>
            </a:prstGeom>
          </p:spPr>
        </p:pic>
        <p:pic>
          <p:nvPicPr>
            <p:cNvPr id="6" name="You Tub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001" y="5348675"/>
              <a:ext cx="457200" cy="457200"/>
            </a:xfrm>
            <a:prstGeom prst="rect">
              <a:avLst/>
            </a:prstGeom>
          </p:spPr>
        </p:pic>
        <p:pic>
          <p:nvPicPr>
            <p:cNvPr id="7" name="Facebook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698" y="5342258"/>
              <a:ext cx="457200" cy="457200"/>
            </a:xfrm>
            <a:prstGeom prst="rect">
              <a:avLst/>
            </a:prstGeom>
          </p:spPr>
        </p:pic>
      </p:grpSp>
      <p:sp>
        <p:nvSpPr>
          <p:cNvPr id="11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0666"/>
            <a:ext cx="10478729" cy="469563"/>
          </a:xfrm>
          <a:prstGeom prst="rect">
            <a:avLst/>
          </a:prstGeom>
          <a:solidFill>
            <a:srgbClr val="BABF3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marL="0" indent="0" algn="ctr">
              <a:buClr>
                <a:srgbClr val="0036C9"/>
              </a:buClr>
              <a:buFont typeface="Wingdings 3" panose="05040102010807070707" pitchFamily="18" charset="2"/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Contact Name</a:t>
            </a:r>
          </a:p>
        </p:txBody>
      </p:sp>
      <p:sp>
        <p:nvSpPr>
          <p:cNvPr id="13" name="Additonal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840085" y="4628162"/>
            <a:ext cx="10478729" cy="6575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sz="1200" baseline="0">
                <a:solidFill>
                  <a:schemeClr val="tx1"/>
                </a:solidFill>
                <a:latin typeface="+mn-lt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/>
              <a:t>Click to add additional text</a:t>
            </a:r>
          </a:p>
        </p:txBody>
      </p:sp>
      <p:sp>
        <p:nvSpPr>
          <p:cNvPr id="14" name="Email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846764" y="3644144"/>
            <a:ext cx="10478729" cy="405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lang="en-US" sz="1600" b="0" kern="1200" baseline="0" dirty="0" smtClean="0">
                <a:solidFill>
                  <a:srgbClr val="036080"/>
                </a:solidFill>
                <a:latin typeface="+mn-lt"/>
                <a:ea typeface="+mn-ea"/>
                <a:cs typeface="+mn-cs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5"/>
              </a:rPr>
              <a:t>First.Last@nebraska.gov</a:t>
            </a:r>
            <a:endParaRPr lang="en-US" dirty="0"/>
          </a:p>
        </p:txBody>
      </p:sp>
      <p:sp>
        <p:nvSpPr>
          <p:cNvPr id="16" name="Website"/>
          <p:cNvSpPr txBox="1">
            <a:spLocks/>
          </p:cNvSpPr>
          <p:nvPr/>
        </p:nvSpPr>
        <p:spPr>
          <a:xfrm>
            <a:off x="2318151" y="6123375"/>
            <a:ext cx="2148581" cy="427153"/>
          </a:xfrm>
          <a:prstGeom prst="rect">
            <a:avLst/>
          </a:prstGeom>
          <a:noFill/>
          <a:ln>
            <a:solidFill>
              <a:srgbClr val="5690E2"/>
            </a:solidFill>
          </a:ln>
          <a:effectLst>
            <a:softEdge rad="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36080"/>
                </a:solidFill>
                <a:latin typeface="Gisha" panose="020B0502040204020203" pitchFamily="34" charset="-79"/>
                <a:cs typeface="Gisha" panose="020B0502040204020203" pitchFamily="34" charset="-79"/>
                <a:hlinkClick r:id="rId6"/>
              </a:rPr>
              <a:t>dhhs.ne.gov</a:t>
            </a:r>
            <a:endParaRPr lang="en-US" sz="2400" b="1" dirty="0">
              <a:solidFill>
                <a:srgbClr val="03608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Website"/>
          <p:cNvSpPr txBox="1">
            <a:spLocks/>
          </p:cNvSpPr>
          <p:nvPr/>
        </p:nvSpPr>
        <p:spPr>
          <a:xfrm>
            <a:off x="5012550" y="5402453"/>
            <a:ext cx="2148581" cy="43885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400" b="1" dirty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DHHS Helpline:</a:t>
            </a:r>
          </a:p>
          <a:p>
            <a:pPr>
              <a:lnSpc>
                <a:spcPts val="1200"/>
              </a:lnSpc>
            </a:pPr>
            <a:r>
              <a:rPr lang="en-US" sz="1050" b="0" dirty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800-254-4202</a:t>
            </a:r>
          </a:p>
          <a:p>
            <a:pPr>
              <a:lnSpc>
                <a:spcPts val="1200"/>
              </a:lnSpc>
            </a:pPr>
            <a:r>
              <a:rPr lang="en-US" sz="1050" b="0" dirty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DHHS.helpline@Nebraska.gov</a:t>
            </a:r>
          </a:p>
        </p:txBody>
      </p:sp>
      <p:sp>
        <p:nvSpPr>
          <p:cNvPr id="15" name="Phone"/>
          <p:cNvSpPr txBox="1"/>
          <p:nvPr/>
        </p:nvSpPr>
        <p:spPr>
          <a:xfrm>
            <a:off x="846763" y="4109007"/>
            <a:ext cx="1047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Montserrat Black" panose="00000A00000000000000" pitchFamily="50" charset="0"/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30663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495192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/ Subhead / 3-column /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081211"/>
            <a:ext cx="11552349" cy="5630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7E99A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657903"/>
            <a:ext cx="11560739" cy="4329942"/>
          </a:xfrm>
          <a:prstGeom prst="rect">
            <a:avLst/>
          </a:prstGeom>
        </p:spPr>
        <p:txBody>
          <a:bodyPr wrap="none" numCol="3" spcCol="27432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3-column text</a:t>
            </a:r>
          </a:p>
          <a:p>
            <a:pPr lvl="1"/>
            <a:r>
              <a:rPr lang="en-US" dirty="0"/>
              <a:t>Bulleted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0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/ 2-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7" y="1073568"/>
            <a:ext cx="11552349" cy="5060532"/>
          </a:xfrm>
          <a:prstGeom prst="rect">
            <a:avLst/>
          </a:prstGeom>
        </p:spPr>
        <p:txBody>
          <a:bodyPr numCol="2" spcCol="274320"/>
          <a:lstStyle>
            <a:lvl1pPr marL="171450" indent="-171450" algn="l">
              <a:buClr>
                <a:srgbClr val="7E99A9"/>
              </a:buClr>
              <a:buFont typeface="Wingdings 3" panose="05040102010807070707" pitchFamily="18" charset="2"/>
              <a:buChar char=""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2-column</a:t>
            </a:r>
          </a:p>
        </p:txBody>
      </p:sp>
      <p:cxnSp>
        <p:nvCxnSpPr>
          <p:cNvPr id="8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head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55761"/>
            <a:ext cx="10478729" cy="774839"/>
          </a:xfrm>
          <a:prstGeom prst="rect">
            <a:avLst/>
          </a:prstGeom>
          <a:noFill/>
        </p:spPr>
        <p:txBody>
          <a:bodyPr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rgbClr val="036080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1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0666"/>
            <a:ext cx="10478729" cy="469563"/>
          </a:xfrm>
          <a:prstGeom prst="rect">
            <a:avLst/>
          </a:prstGeom>
          <a:solidFill>
            <a:srgbClr val="03608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marL="0" indent="0" algn="ctr">
              <a:buClr>
                <a:srgbClr val="0036C9"/>
              </a:buClr>
              <a:buFont typeface="Wingdings 3" panose="05040102010807070707" pitchFamily="18" charset="2"/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Contact Name</a:t>
            </a:r>
          </a:p>
        </p:txBody>
      </p:sp>
      <p:sp>
        <p:nvSpPr>
          <p:cNvPr id="13" name="Additonal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840085" y="4610335"/>
            <a:ext cx="10478729" cy="765965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sz="1200" baseline="0">
                <a:solidFill>
                  <a:schemeClr val="tx1"/>
                </a:solidFill>
                <a:latin typeface="+mn-lt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/>
              <a:t>Click to add additional text</a:t>
            </a:r>
          </a:p>
        </p:txBody>
      </p:sp>
      <p:sp>
        <p:nvSpPr>
          <p:cNvPr id="14" name="Email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846764" y="3585624"/>
            <a:ext cx="10478729" cy="463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lang="en-US" sz="1600" b="0" kern="1200" baseline="0" dirty="0" smtClean="0">
                <a:solidFill>
                  <a:srgbClr val="7E99A9"/>
                </a:solidFill>
                <a:latin typeface="+mn-lt"/>
                <a:ea typeface="+mn-ea"/>
                <a:cs typeface="+mn-cs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First.Last@nebraska.gov</a:t>
            </a:r>
            <a:endParaRPr lang="en-US" dirty="0"/>
          </a:p>
        </p:txBody>
      </p:sp>
      <p:sp>
        <p:nvSpPr>
          <p:cNvPr id="16" name="Website"/>
          <p:cNvSpPr txBox="1">
            <a:spLocks/>
          </p:cNvSpPr>
          <p:nvPr/>
        </p:nvSpPr>
        <p:spPr>
          <a:xfrm>
            <a:off x="5194998" y="5431323"/>
            <a:ext cx="1788606" cy="361538"/>
          </a:xfrm>
          <a:prstGeom prst="rect">
            <a:avLst/>
          </a:prstGeom>
          <a:noFill/>
          <a:ln>
            <a:solidFill>
              <a:srgbClr val="FFC843"/>
            </a:solidFill>
          </a:ln>
          <a:effectLst>
            <a:softEdge rad="0"/>
          </a:effec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70" baseline="0" dirty="0">
                <a:solidFill>
                  <a:srgbClr val="036080"/>
                </a:solidFill>
                <a:latin typeface="+mj-lt"/>
                <a:cs typeface="Gisha" panose="020B0502040204020203" pitchFamily="34" charset="-79"/>
                <a:hlinkClick r:id="rId3"/>
              </a:rPr>
              <a:t>dhhs.ne.gov</a:t>
            </a:r>
            <a:endParaRPr lang="en-US" sz="1600" b="1" spc="70" baseline="0" dirty="0">
              <a:solidFill>
                <a:srgbClr val="036080"/>
              </a:solidFill>
              <a:latin typeface="+mj-lt"/>
              <a:cs typeface="Gisha" panose="020B0502040204020203" pitchFamily="34" charset="-79"/>
            </a:endParaRPr>
          </a:p>
        </p:txBody>
      </p:sp>
      <p:pic>
        <p:nvPicPr>
          <p:cNvPr id="7" name="Faceboo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89" y="5360085"/>
            <a:ext cx="457200" cy="432776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 userDrawn="1"/>
        </p:nvSpPr>
        <p:spPr>
          <a:xfrm>
            <a:off x="2064425" y="5834088"/>
            <a:ext cx="76927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@NEDHHS</a:t>
            </a:r>
            <a:endParaRPr lang="en-US" sz="850" dirty="0"/>
          </a:p>
        </p:txBody>
      </p:sp>
      <p:pic>
        <p:nvPicPr>
          <p:cNvPr id="5" name="Twitter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6" y="5360085"/>
            <a:ext cx="467498" cy="43277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7907" y="5834088"/>
            <a:ext cx="76927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@NEDHHS</a:t>
            </a:r>
            <a:endParaRPr lang="en-US" sz="850" dirty="0"/>
          </a:p>
        </p:txBody>
      </p:sp>
      <p:pic>
        <p:nvPicPr>
          <p:cNvPr id="6" name="You Tube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25" y="5366159"/>
            <a:ext cx="457200" cy="43277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956618" y="5834088"/>
            <a:ext cx="1213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NebraskaDHHS</a:t>
            </a:r>
            <a:endParaRPr lang="en-US" sz="850" dirty="0"/>
          </a:p>
        </p:txBody>
      </p:sp>
      <p:sp>
        <p:nvSpPr>
          <p:cNvPr id="18" name="Email Text"/>
          <p:cNvSpPr>
            <a:spLocks noGrp="1"/>
          </p:cNvSpPr>
          <p:nvPr>
            <p:ph type="body" sz="quarter" idx="15" hasCustomPrompt="1"/>
          </p:nvPr>
        </p:nvSpPr>
        <p:spPr>
          <a:xfrm>
            <a:off x="846764" y="4049200"/>
            <a:ext cx="10478729" cy="5259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0036C9"/>
              </a:buClr>
              <a:buFontTx/>
              <a:buNone/>
              <a:tabLst>
                <a:tab pos="182880" algn="l"/>
              </a:tabLst>
              <a:defRPr lang="en-US" sz="2400" b="0" kern="1200" baseline="0" dirty="0" smtClean="0">
                <a:solidFill>
                  <a:srgbClr val="7E99A9"/>
                </a:solidFill>
                <a:latin typeface="+mn-lt"/>
                <a:ea typeface="+mn-ea"/>
                <a:cs typeface="+mn-cs"/>
              </a:defRPr>
            </a:lvl1pPr>
            <a:lvl2pPr defTabSz="1828800">
              <a:defRPr/>
            </a:lvl2pPr>
            <a:lvl4pPr marL="1097280" indent="0">
              <a:spcBef>
                <a:spcPts val="1000"/>
              </a:spcBef>
              <a:buClr>
                <a:schemeClr val="accent1"/>
              </a:buClr>
              <a:buFontTx/>
              <a:buNone/>
              <a:defRPr/>
            </a:lvl4pPr>
          </a:lstStyle>
          <a:p>
            <a:pPr lvl="0"/>
            <a:r>
              <a:rPr lang="en-US" dirty="0"/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28568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/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6191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Headline</a:t>
            </a:r>
          </a:p>
        </p:txBody>
      </p:sp>
    </p:spTree>
    <p:extLst>
      <p:ext uri="{BB962C8B-B14F-4D97-AF65-F5344CB8AC3E}">
        <p14:creationId xmlns:p14="http://schemas.microsoft.com/office/powerpoint/2010/main" val="32709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Title Page Rule Line"/>
          <p:cNvCxnSpPr/>
          <p:nvPr userDrawn="1"/>
        </p:nvCxnSpPr>
        <p:spPr>
          <a:xfrm>
            <a:off x="838200" y="2443431"/>
            <a:ext cx="1051560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ster Title"/>
          <p:cNvSpPr>
            <a:spLocks noGrp="1"/>
          </p:cNvSpPr>
          <p:nvPr>
            <p:ph type="title" hasCustomPrompt="1"/>
          </p:nvPr>
        </p:nvSpPr>
        <p:spPr>
          <a:xfrm>
            <a:off x="838200" y="7010"/>
            <a:ext cx="10515600" cy="24179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>
                <a:solidFill>
                  <a:srgbClr val="036080"/>
                </a:solidFill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idx="1" hasCustomPrompt="1"/>
          </p:nvPr>
        </p:nvSpPr>
        <p:spPr>
          <a:xfrm>
            <a:off x="838200" y="2587767"/>
            <a:ext cx="10515600" cy="192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>
                <a:solidFill>
                  <a:srgbClr val="7E99A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8995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7" y="1073568"/>
            <a:ext cx="11552349" cy="50605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1-column</a:t>
            </a:r>
          </a:p>
        </p:txBody>
      </p:sp>
      <p:cxnSp>
        <p:nvCxnSpPr>
          <p:cNvPr id="6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7126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1-column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ulleted Text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8" y="1073276"/>
            <a:ext cx="11552349" cy="5060823"/>
          </a:xfrm>
          <a:prstGeom prst="rect">
            <a:avLst/>
          </a:prstGeom>
        </p:spPr>
        <p:txBody>
          <a:bodyPr lIns="0" tIns="45720" rIns="91440" spcCol="274320"/>
          <a:lstStyle>
            <a:lvl1pPr marL="457200" indent="-274320" algn="l">
              <a:lnSpc>
                <a:spcPct val="150000"/>
              </a:lnSpc>
              <a:spcBef>
                <a:spcPts val="0"/>
              </a:spcBef>
              <a:buClr>
                <a:srgbClr val="B9C8D3"/>
              </a:buClr>
              <a:buFont typeface="Wingdings 3" panose="05040102010807070707" pitchFamily="18" charset="2"/>
              <a:buChar char="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1-column bulleted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1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Subhead /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ted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8" y="1653828"/>
            <a:ext cx="11552349" cy="4480272"/>
          </a:xfrm>
          <a:prstGeom prst="rect">
            <a:avLst/>
          </a:prstGeom>
        </p:spPr>
        <p:txBody>
          <a:bodyPr spcCol="274320">
            <a:normAutofit/>
          </a:bodyPr>
          <a:lstStyle>
            <a:lvl1pPr marL="525780" indent="-342900" algn="l">
              <a:buClr>
                <a:srgbClr val="0036C9"/>
              </a:buClr>
              <a:buFont typeface="Wingdings 3" panose="05040102010807070707" pitchFamily="18" charset="2"/>
              <a:buChar char=""/>
              <a:defRPr lang="en-US" sz="240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US" dirty="0"/>
              <a:t>Bulleted</a:t>
            </a:r>
          </a:p>
          <a:p>
            <a:pPr lvl="2"/>
            <a:r>
              <a:rPr lang="en-US" dirty="0"/>
              <a:t>Bulleted</a:t>
            </a:r>
          </a:p>
          <a:p>
            <a:pPr lvl="3"/>
            <a:r>
              <a:rPr lang="en-US" dirty="0"/>
              <a:t>Bulleted</a:t>
            </a:r>
          </a:p>
          <a:p>
            <a:pPr lvl="4"/>
            <a:r>
              <a:rPr lang="en-US" dirty="0"/>
              <a:t>Bulleted</a:t>
            </a:r>
          </a:p>
        </p:txBody>
      </p:sp>
      <p:sp>
        <p:nvSpPr>
          <p:cNvPr id="6" name="Page Subhead Bold"/>
          <p:cNvSpPr>
            <a:spLocks noGrp="1"/>
          </p:cNvSpPr>
          <p:nvPr>
            <p:ph type="body" sz="quarter" idx="12" hasCustomPrompt="1"/>
          </p:nvPr>
        </p:nvSpPr>
        <p:spPr>
          <a:xfrm>
            <a:off x="365097" y="1080538"/>
            <a:ext cx="11552349" cy="559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Clr>
                <a:srgbClr val="0036C9"/>
              </a:buClr>
              <a:buFont typeface="Wingdings 3" panose="05040102010807070707" pitchFamily="18" charset="2"/>
              <a:buNone/>
              <a:defRPr sz="2400" b="0">
                <a:solidFill>
                  <a:srgbClr val="7E99A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9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87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-column /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Text 3-col"/>
          <p:cNvSpPr>
            <a:spLocks noGrp="1"/>
          </p:cNvSpPr>
          <p:nvPr>
            <p:ph type="body" sz="quarter" idx="11" hasCustomPrompt="1"/>
          </p:nvPr>
        </p:nvSpPr>
        <p:spPr>
          <a:xfrm>
            <a:off x="365097" y="1081210"/>
            <a:ext cx="11560739" cy="4936131"/>
          </a:xfrm>
          <a:prstGeom prst="rect">
            <a:avLst/>
          </a:prstGeom>
        </p:spPr>
        <p:txBody>
          <a:bodyPr wrap="none" numCol="2" spcCol="27432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2-column text</a:t>
            </a:r>
          </a:p>
          <a:p>
            <a:pPr lvl="1"/>
            <a:r>
              <a:rPr lang="en-US" dirty="0"/>
              <a:t>Bulleted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3487" y="365126"/>
            <a:ext cx="11552349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0" name="Title Page Rule Line"/>
          <p:cNvCxnSpPr/>
          <p:nvPr userDrawn="1"/>
        </p:nvCxnSpPr>
        <p:spPr>
          <a:xfrm>
            <a:off x="373487" y="940992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1-column 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ller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373488" y="1081210"/>
            <a:ext cx="4178022" cy="4955448"/>
          </a:xfrm>
          <a:prstGeom prst="rect">
            <a:avLst/>
          </a:prstGeom>
        </p:spPr>
        <p:txBody>
          <a:bodyPr spcCol="27432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1-column text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7043895" y="1085118"/>
            <a:ext cx="4808380" cy="38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  <a:latin typeface="+mn-lt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732338" y="1085118"/>
            <a:ext cx="2130729" cy="1819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  <a:latin typeface="+mn-lt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4732338" y="3094901"/>
            <a:ext cx="2160587" cy="1809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843"/>
                </a:solidFill>
                <a:latin typeface="+mn-lt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3488" y="365126"/>
            <a:ext cx="11478084" cy="6964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9" name="Title Page Rule Line"/>
          <p:cNvCxnSpPr/>
          <p:nvPr userDrawn="1"/>
        </p:nvCxnSpPr>
        <p:spPr>
          <a:xfrm>
            <a:off x="373487" y="941997"/>
            <a:ext cx="11552349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69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" y="10049"/>
            <a:ext cx="12170664" cy="6839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89" y="4845428"/>
            <a:ext cx="2360315" cy="97145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852230" y="6055600"/>
            <a:ext cx="2885379" cy="276999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20" normalizeH="0" baseline="0" noProof="0" dirty="0">
                <a:ln>
                  <a:noFill/>
                </a:ln>
                <a:solidFill>
                  <a:srgbClr val="036080"/>
                </a:solidFill>
                <a:effectLst/>
                <a:uLnTx/>
                <a:uFillTx/>
                <a:latin typeface="Montserrat"/>
              </a:rPr>
              <a:t>Helping People Live Better Lives.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9456174" y="6356350"/>
            <a:ext cx="2283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7C557-6977-4010-A8B0-973A074F99DE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11207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800" r:id="rId2"/>
    <p:sldLayoutId id="2147483789" r:id="rId3"/>
    <p:sldLayoutId id="2147483798" r:id="rId4"/>
    <p:sldLayoutId id="2147483790" r:id="rId5"/>
    <p:sldLayoutId id="2147483792" r:id="rId6"/>
    <p:sldLayoutId id="2147483793" r:id="rId7"/>
    <p:sldLayoutId id="2147483795" r:id="rId8"/>
    <p:sldLayoutId id="2147483796" r:id="rId9"/>
    <p:sldLayoutId id="2147483797" r:id="rId10"/>
    <p:sldLayoutId id="214748379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360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31" y="5659880"/>
            <a:ext cx="3101912" cy="8215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77503" y="6278948"/>
            <a:ext cx="2644790" cy="27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36080"/>
                </a:solidFill>
              </a:rPr>
              <a:t>Helping People Live better Lives.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31" y="5659880"/>
            <a:ext cx="3101912" cy="821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" y="10049"/>
            <a:ext cx="12170664" cy="6839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89" y="4845428"/>
            <a:ext cx="2360315" cy="97145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52230" y="6055600"/>
            <a:ext cx="2885379" cy="276999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20" normalizeH="0" baseline="0" noProof="0" dirty="0">
                <a:ln>
                  <a:noFill/>
                </a:ln>
                <a:solidFill>
                  <a:srgbClr val="036080"/>
                </a:solidFill>
                <a:effectLst/>
                <a:uLnTx/>
                <a:uFillTx/>
                <a:latin typeface="Montserrat"/>
              </a:rPr>
              <a:t>Helping People Live Better Lives.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9456174" y="6356350"/>
            <a:ext cx="2283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7C557-6977-4010-A8B0-973A074F99DE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628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ln>
            <a:noFill/>
          </a:ln>
          <a:solidFill>
            <a:srgbClr val="036080"/>
          </a:solidFill>
          <a:latin typeface="Montserrat Semi Bold" panose="00000700000000000000" pitchFamily="50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200" kern="1200" baseline="0">
          <a:solidFill>
            <a:srgbClr val="BABF33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C8D3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HHS.ChildAdultANHotline@nebrask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abusehotline-dhhs.ne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C64A0-A6A6-AD45-1C6B-255764D08A4F}"/>
              </a:ext>
            </a:extLst>
          </p:cNvPr>
          <p:cNvSpPr txBox="1"/>
          <p:nvPr/>
        </p:nvSpPr>
        <p:spPr>
          <a:xfrm>
            <a:off x="2322757" y="4524098"/>
            <a:ext cx="2654893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</a:rPr>
              <a:t>Amanda Nawrocki-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</a:rPr>
              <a:t> CFS Administrator II</a:t>
            </a: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90746-1D2C-6BE1-0898-42512B5A7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476" y="3832375"/>
            <a:ext cx="1416990" cy="1340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502A97-F02C-34B4-5B08-630CBB6D4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39" y="3845615"/>
            <a:ext cx="1416990" cy="13527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091AD2-6C30-AFF0-D467-8541AF003037}"/>
              </a:ext>
            </a:extLst>
          </p:cNvPr>
          <p:cNvSpPr txBox="1"/>
          <p:nvPr/>
        </p:nvSpPr>
        <p:spPr>
          <a:xfrm>
            <a:off x="6636322" y="4521976"/>
            <a:ext cx="2380314" cy="233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</a:rPr>
              <a:t>Justin Carter- 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</a:rPr>
              <a:t>CFS Administrator I</a:t>
            </a: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  <a:p>
            <a:pPr algn="r">
              <a:lnSpc>
                <a:spcPct val="90000"/>
              </a:lnSpc>
            </a:pPr>
            <a:endParaRPr lang="en-US" dirty="0">
              <a:solidFill>
                <a:srgbClr val="005392"/>
              </a:solidFill>
              <a:latin typeface="Century Gothic" panose="020B0502020202020204"/>
            </a:endParaRP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32991B46-5C59-E626-618C-8671D0E63069}"/>
              </a:ext>
            </a:extLst>
          </p:cNvPr>
          <p:cNvSpPr txBox="1">
            <a:spLocks/>
          </p:cNvSpPr>
          <p:nvPr/>
        </p:nvSpPr>
        <p:spPr>
          <a:xfrm>
            <a:off x="525295" y="764472"/>
            <a:ext cx="11167352" cy="3515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36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Nebraska Department of Health and Human Services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Division of Children and Family Services</a:t>
            </a:r>
          </a:p>
          <a:p>
            <a:endParaRPr lang="en-US" sz="3200" dirty="0"/>
          </a:p>
          <a:p>
            <a:endParaRPr lang="en-US" sz="5800" dirty="0"/>
          </a:p>
          <a:p>
            <a:r>
              <a:rPr lang="en-US" sz="6200" dirty="0"/>
              <a:t>Nebraska Abuse and Neglect Hotline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B3E304-879E-DFD1-B4AF-155DAFF52E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2013" y="1098389"/>
            <a:ext cx="11552349" cy="56307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0A3A93-F38F-CF87-E810-1F563EFE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5392"/>
                </a:solidFill>
              </a:rPr>
              <a:t>Hotline Collaborative Efforts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5F1283-5300-B80C-374B-13516269CF7B}"/>
              </a:ext>
            </a:extLst>
          </p:cNvPr>
          <p:cNvSpPr txBox="1">
            <a:spLocks/>
          </p:cNvSpPr>
          <p:nvPr/>
        </p:nvSpPr>
        <p:spPr>
          <a:xfrm>
            <a:off x="677334" y="1661459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Clr>
                <a:srgbClr val="0046AD"/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/>
              </a:rPr>
              <a:t>Douglas and Sarpy Investigative MDT</a:t>
            </a:r>
          </a:p>
          <a:p>
            <a:pPr lvl="1" indent="-342900">
              <a:buClr>
                <a:srgbClr val="0046AD"/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/>
              </a:rPr>
              <a:t>Educational Neglect MDT</a:t>
            </a:r>
          </a:p>
          <a:p>
            <a:pPr lvl="1" indent="-342900">
              <a:buClr>
                <a:srgbClr val="0046AD"/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/>
              </a:rPr>
              <a:t>NE Dept of Education Attendance Workgroup</a:t>
            </a:r>
          </a:p>
          <a:p>
            <a:pPr lvl="1" indent="-342900">
              <a:buClr>
                <a:srgbClr val="0046AD"/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/>
              </a:rPr>
              <a:t>Douglas County Threat Assessment Team</a:t>
            </a:r>
          </a:p>
          <a:p>
            <a:pPr lvl="1" indent="-342900">
              <a:buClr>
                <a:srgbClr val="0046AD"/>
              </a:buClr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Trebuchet MS" panose="020B0603020202020204"/>
            </a:endParaRPr>
          </a:p>
          <a:p>
            <a:pPr lvl="1" indent="-342900">
              <a:buClr>
                <a:srgbClr val="0046AD"/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rebuchet MS" panose="020B0603020202020204"/>
              </a:rPr>
              <a:t>Sex Trafficking Prevention Sub Committee</a:t>
            </a:r>
          </a:p>
          <a:p>
            <a:pPr lvl="1" indent="-342900">
              <a:buClr>
                <a:srgbClr val="90C226"/>
              </a:buCl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1" indent="-342900">
              <a:buClr>
                <a:srgbClr val="90C226"/>
              </a:buCl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1" indent="-342900">
              <a:buClr>
                <a:srgbClr val="90C226"/>
              </a:buClr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8E3485-9CEB-5322-4F2E-CC22E5D5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607" y="1315768"/>
            <a:ext cx="3583059" cy="28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807F3B-0122-44CA-18BF-19A5E146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CARE | Nebraska Mandatory Reporting</a:t>
            </a:r>
          </a:p>
        </p:txBody>
      </p:sp>
      <p:pic>
        <p:nvPicPr>
          <p:cNvPr id="6" name="Picture 5" descr="A family sitting on a couch&#10;&#10;AI-generated content may be incorrect.">
            <a:extLst>
              <a:ext uri="{FF2B5EF4-FFF2-40B4-BE49-F238E27FC236}">
                <a16:creationId xmlns:a16="http://schemas.microsoft.com/office/drawing/2014/main" id="{B37FD88F-0DF1-1D78-AEBD-9FC961A7F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63" y="1061546"/>
            <a:ext cx="6977271" cy="42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11F751-91DE-A7A7-D641-DCFEC0611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report child abuse and neglect?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8EFA018-4E20-73FE-7FE5-38707339B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488" y="1239346"/>
            <a:ext cx="9754186" cy="47550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Mandatory Reporter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is “anyone” who has reasonable cause to believe that a child has been subjected to abuse or neglect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Reports can be made Anonymously to the Hotline, but it is helpful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a worker can contact you for additional information.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097" y="261274"/>
            <a:ext cx="11552349" cy="696420"/>
          </a:xfrm>
        </p:spPr>
        <p:txBody>
          <a:bodyPr>
            <a:normAutofit/>
          </a:bodyPr>
          <a:lstStyle/>
          <a:p>
            <a:r>
              <a:rPr lang="en-US" dirty="0"/>
              <a:t>What to expect before reporting to the Hotline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5096" y="957694"/>
            <a:ext cx="11552349" cy="526879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Per the statute, the State will maintain a hotline 24/7 to accept reports of abuse and neglect.  The information needed is as follows:</a:t>
            </a:r>
          </a:p>
          <a:p>
            <a:pPr marL="342900" indent="-342900">
              <a:spcAft>
                <a:spcPts val="6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The child’s name and address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dob or age and address of the child’s residence</a:t>
            </a:r>
          </a:p>
          <a:p>
            <a:pPr marL="342900" indent="-342900">
              <a:spcAft>
                <a:spcPts val="6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The parent’s name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and address/Or caretaker involved</a:t>
            </a:r>
          </a:p>
          <a:p>
            <a:pPr marL="342900" indent="-342900">
              <a:spcAft>
                <a:spcPts val="6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The circumstances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nature and extent of the child abuse or neglect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the concerns and conditions of the child(ren) involved </a:t>
            </a:r>
          </a:p>
          <a:p>
            <a:pPr marL="342900" indent="-342900">
              <a:spcAft>
                <a:spcPts val="6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Access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of alleged perpetrator to child</a:t>
            </a:r>
          </a:p>
          <a:p>
            <a:pPr marL="342900" indent="-342900">
              <a:spcAft>
                <a:spcPts val="6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Any known parenting concerns, daily functioning, mental health, 		     domestic violence or substance use concerns for the family</a:t>
            </a:r>
          </a:p>
          <a:p>
            <a:pPr marL="342900" indent="-342900"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Tribal Affiliation	</a:t>
            </a:r>
          </a:p>
        </p:txBody>
      </p:sp>
    </p:spTree>
    <p:extLst>
      <p:ext uri="{BB962C8B-B14F-4D97-AF65-F5344CB8AC3E}">
        <p14:creationId xmlns:p14="http://schemas.microsoft.com/office/powerpoint/2010/main" val="4060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65096" y="1233608"/>
            <a:ext cx="11577747" cy="493859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CFS Intake Specialist will gather information from caller – current, history, thresholds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Determine immediate safety concerns (phone call direct to local LE): unsafe children, sex 	trafficking or to report marks, bruises, injuries from abuse or neglect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CFS worker will determine if a report meets criteria and how it will be closed:  Accepted or Not Accepted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All Reports are sent to local Law Enforcement for their own review as required by state Statute.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096" y="181591"/>
            <a:ext cx="11552349" cy="69642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What happens when a call is made to the Hotline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7" y="1778000"/>
            <a:ext cx="5841994" cy="9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EB9637-3480-03D3-10DC-40DCB124B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098" y="1081211"/>
            <a:ext cx="10981776" cy="8853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Hotline identifies youth eligible for FFPSA for prevention services and provides referral information to Reporters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814CC2-A079-3290-459B-DC5FBD7076D2}"/>
              </a:ext>
            </a:extLst>
          </p:cNvPr>
          <p:cNvSpPr txBox="1">
            <a:spLocks/>
          </p:cNvSpPr>
          <p:nvPr/>
        </p:nvSpPr>
        <p:spPr>
          <a:xfrm>
            <a:off x="274554" y="1882597"/>
            <a:ext cx="8839426" cy="36126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46AD"/>
              </a:buClr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Child in the home of a family accepted for CPS intervention</a:t>
            </a:r>
          </a:p>
          <a:p>
            <a:pPr lvl="1">
              <a:buClr>
                <a:srgbClr val="0046AD"/>
              </a:buClr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Child with a 3(c) filing or </a:t>
            </a:r>
          </a:p>
          <a:p>
            <a:pPr lvl="1">
              <a:buClr>
                <a:srgbClr val="0046AD"/>
              </a:buClr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having extraordinary mental health or behaviors the parent is unable to secure assistance to meet the needs</a:t>
            </a:r>
          </a:p>
          <a:p>
            <a:pPr lvl="1">
              <a:buClr>
                <a:srgbClr val="0046AD"/>
              </a:buClr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Prenatal infant or child of a pregnant/ parent foster youth</a:t>
            </a:r>
          </a:p>
          <a:p>
            <a:pPr lvl="1">
              <a:buClr>
                <a:srgbClr val="0046AD"/>
              </a:buClr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Youth at risk for an adoption or guardianship disruption</a:t>
            </a:r>
          </a:p>
          <a:p>
            <a:pPr lvl="1">
              <a:buClr>
                <a:srgbClr val="0046AD"/>
              </a:buClr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Youth previously in foster care and returned to the parent</a:t>
            </a:r>
          </a:p>
          <a:p>
            <a:pPr lvl="1">
              <a:buClr>
                <a:srgbClr val="0046AD"/>
              </a:buClr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Youth involved with probation living in the parent home</a:t>
            </a:r>
          </a:p>
          <a:p>
            <a:pPr lvl="1"/>
            <a:endParaRPr lang="en-US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A5D093-4F40-B31E-F58F-51DC9A4A4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917756"/>
              </p:ext>
            </p:extLst>
          </p:nvPr>
        </p:nvGraphicFramePr>
        <p:xfrm>
          <a:off x="8388439" y="1362746"/>
          <a:ext cx="3529007" cy="282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80E36C5-5078-ACAA-5FE7-5846CD5C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Prevention- Families First Prevention Services Act</a:t>
            </a:r>
          </a:p>
        </p:txBody>
      </p:sp>
    </p:spTree>
    <p:extLst>
      <p:ext uri="{BB962C8B-B14F-4D97-AF65-F5344CB8AC3E}">
        <p14:creationId xmlns:p14="http://schemas.microsoft.com/office/powerpoint/2010/main" val="4540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3EFB4E-457B-F1CA-8D94-7F25EF57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Initiatives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92C41-5EBC-CE5E-FE8E-D6027D443258}"/>
              </a:ext>
            </a:extLst>
          </p:cNvPr>
          <p:cNvSpPr txBox="1"/>
          <p:nvPr/>
        </p:nvSpPr>
        <p:spPr>
          <a:xfrm>
            <a:off x="543790" y="1235516"/>
            <a:ext cx="1138204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0046AD"/>
              </a:buClr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Bring up Nebraska- community collaboratives</a:t>
            </a:r>
          </a:p>
          <a:p>
            <a:pPr lvl="1">
              <a:spcAft>
                <a:spcPts val="1200"/>
              </a:spcAft>
              <a:buClr>
                <a:srgbClr val="0046AD"/>
              </a:buClr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Plans of Safe Care- substance exposed infants</a:t>
            </a:r>
          </a:p>
          <a:p>
            <a:pPr lvl="1">
              <a:spcAft>
                <a:spcPts val="1200"/>
              </a:spcAft>
              <a:buClr>
                <a:srgbClr val="0046AD"/>
              </a:buClr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Kinship Navigator-non system involved kinship placements</a:t>
            </a:r>
          </a:p>
          <a:p>
            <a:pPr lvl="1">
              <a:spcAft>
                <a:spcPts val="1200"/>
              </a:spcAft>
              <a:buClr>
                <a:srgbClr val="0046AD"/>
              </a:buClr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Healthy Families America- home visiting program for expectant parents</a:t>
            </a:r>
          </a:p>
          <a:p>
            <a:pPr lvl="1">
              <a:spcAft>
                <a:spcPts val="1200"/>
              </a:spcAft>
              <a:buClr>
                <a:srgbClr val="0046AD"/>
              </a:buClr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Parents as Teachers- home visiting parent education model</a:t>
            </a:r>
          </a:p>
          <a:p>
            <a:pPr lvl="1">
              <a:spcAft>
                <a:spcPts val="1200"/>
              </a:spcAft>
              <a:buClr>
                <a:srgbClr val="0046AD"/>
              </a:buClr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Family Centered Treatment-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Roboto" panose="02000000000000000000" pitchFamily="2" charset="0"/>
              </a:rPr>
              <a:t> clinician works with family for stable functioning towards family preservation </a:t>
            </a:r>
          </a:p>
          <a:p>
            <a:pPr lvl="1">
              <a:spcAft>
                <a:spcPts val="1200"/>
              </a:spcAft>
              <a:buClr>
                <a:srgbClr val="0046AD"/>
              </a:buClr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a typeface="Roboto" panose="02000000000000000000" pitchFamily="2" charset="0"/>
              </a:rPr>
              <a:t>Bridges to Independence- extension for foster care youth to                                 access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5D512-EF1F-D951-2E54-64E3A560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018" y="365127"/>
            <a:ext cx="2771495" cy="19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F3A3-ECA9-052C-2638-4BA8173C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5A6EA8-7003-0D99-4346-8C0902C2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Reporter Training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6B04B16-B705-5578-517B-E6EEAA7087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487" y="1239346"/>
            <a:ext cx="10345313" cy="4755054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C6AAB-1C77-1769-A4B3-E92EA4007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452" y="1644509"/>
            <a:ext cx="3581900" cy="2372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7D2A31-E0BF-1485-6817-DB29B96A9C45}"/>
              </a:ext>
            </a:extLst>
          </p:cNvPr>
          <p:cNvSpPr txBox="1"/>
          <p:nvPr/>
        </p:nvSpPr>
        <p:spPr>
          <a:xfrm>
            <a:off x="622570" y="1462579"/>
            <a:ext cx="610897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u="sng" dirty="0">
                <a:solidFill>
                  <a:schemeClr val="accent4">
                    <a:lumMod val="75000"/>
                  </a:schemeClr>
                </a:solidFill>
              </a:rPr>
              <a:t>Training Objectives: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-Identify signs of abuse and neglect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-Understand state reporting requirements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-Differentiate between poverty and neglect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-Identify bias in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7131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F6A0B-B447-0254-FA2C-F4F0CB3546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Be on the LOOK OUT!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CB9D9D-ED1F-C2D2-A9DD-8575075E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Reporter Training</a:t>
            </a:r>
          </a:p>
        </p:txBody>
      </p:sp>
      <p:pic>
        <p:nvPicPr>
          <p:cNvPr id="6" name="Picture 5" descr="Icon">
            <a:extLst>
              <a:ext uri="{FF2B5EF4-FFF2-40B4-BE49-F238E27FC236}">
                <a16:creationId xmlns:a16="http://schemas.microsoft.com/office/drawing/2014/main" id="{98789E77-66E1-9D8A-65D1-1773E4CE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0" y="1663946"/>
            <a:ext cx="3912340" cy="3945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4C2BA-1DD7-9BA1-7D9A-74DFD4FE1B2D}"/>
              </a:ext>
            </a:extLst>
          </p:cNvPr>
          <p:cNvSpPr txBox="1"/>
          <p:nvPr/>
        </p:nvSpPr>
        <p:spPr>
          <a:xfrm>
            <a:off x="5279667" y="2055971"/>
            <a:ext cx="5751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Nebraska DHHS is developing a self-paced</a:t>
            </a:r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 Mandatory Reporter Training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               focused on when to support, or report, child abuse or neglect. The training will be rolled out before the end of the year.</a:t>
            </a:r>
          </a:p>
        </p:txBody>
      </p:sp>
    </p:spTree>
    <p:extLst>
      <p:ext uri="{BB962C8B-B14F-4D97-AF65-F5344CB8AC3E}">
        <p14:creationId xmlns:p14="http://schemas.microsoft.com/office/powerpoint/2010/main" val="11468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084968-1521-530E-1D9E-E185A0B6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Nebraska’s Future Warm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34B6B-D41B-E09F-C490-BE13D9731ECE}"/>
              </a:ext>
            </a:extLst>
          </p:cNvPr>
          <p:cNvSpPr txBox="1"/>
          <p:nvPr/>
        </p:nvSpPr>
        <p:spPr>
          <a:xfrm>
            <a:off x="373487" y="1385456"/>
            <a:ext cx="112450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36080"/>
                </a:solidFill>
              </a:rPr>
              <a:t>Focus on revised mandated reporter training to clearly understand when to support vs when to report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36080"/>
                </a:solidFill>
              </a:rPr>
              <a:t>Intended for calls that do not need the level of CPS intervention through the hotline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36080"/>
                </a:solidFill>
              </a:rPr>
              <a:t>Families can call themselves to ask for assistance at single point of access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36080"/>
                </a:solidFill>
              </a:rPr>
              <a:t>Navigation to connect to the right resource in a closed-loop referral system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36080"/>
                </a:solidFill>
                <a:ea typeface="Roboto" panose="02000000000000000000" pitchFamily="2" charset="0"/>
              </a:rPr>
              <a:t>Enables family stability through preservation or development of family supported placement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36080"/>
                </a:solidFill>
              </a:rPr>
              <a:t>Provide support to a family to mitigate the need for child welfare</a:t>
            </a:r>
          </a:p>
          <a:p>
            <a:pPr lvl="0">
              <a:defRPr/>
            </a:pPr>
            <a:r>
              <a:rPr lang="en-US" sz="2400" dirty="0">
                <a:solidFill>
                  <a:srgbClr val="036080"/>
                </a:solidFill>
              </a:rPr>
              <a:t>    intervention</a:t>
            </a:r>
          </a:p>
          <a:p>
            <a:pPr lvl="0">
              <a:defRPr/>
            </a:pPr>
            <a:endParaRPr lang="en-US" sz="2400" dirty="0">
              <a:solidFill>
                <a:srgbClr val="03608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3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B55D1-D492-1818-1039-65444283B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D23719-FF2C-9FDD-C194-9BDF6072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25" y="362990"/>
            <a:ext cx="11552349" cy="696420"/>
          </a:xfrm>
        </p:spPr>
        <p:txBody>
          <a:bodyPr>
            <a:normAutofit/>
          </a:bodyPr>
          <a:lstStyle/>
          <a:p>
            <a:r>
              <a:rPr lang="en-US" sz="4000" b="1" dirty="0"/>
              <a:t>Vision: H</a:t>
            </a:r>
            <a:r>
              <a:rPr lang="en-US" dirty="0"/>
              <a:t>ealthy &amp; Safe Nebraska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EA4FB4-245A-7F9D-6C80-D630F7AEA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825" y="1204639"/>
            <a:ext cx="11818513" cy="488991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Mission: Helping people live better lives everyone, everywhere, every 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HHS and Medical Professionals, Law Enforcement, School Employees, Social Workers, Mental Health Providers, Therapists, Courts …..everyone.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We all have Roles and Responsibilities in protecting children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Awareness of the collaborative process and information sharing to address abuse and neglect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Decision making at the hotline regarding child abuse and neglect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0F89CF-395D-4FC9-DC90-D65FFBFF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Abuse and Neglect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4120D4B-BE79-E261-28DA-B73FCC428A2C}"/>
              </a:ext>
            </a:extLst>
          </p:cNvPr>
          <p:cNvSpPr txBox="1">
            <a:spLocks/>
          </p:cNvSpPr>
          <p:nvPr/>
        </p:nvSpPr>
        <p:spPr>
          <a:xfrm>
            <a:off x="373487" y="962573"/>
            <a:ext cx="11552349" cy="49328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6C9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7E99A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CPS Hotline  1 800 652-1999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HHS is looking for threats of safety and risk to the child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Call 911 or local LE in the event of an emergency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LE looking for immediate safety and criminal activity</a:t>
            </a:r>
          </a:p>
          <a:p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Both agencies are responsible to respond to child abuse 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	and neglect. 911 should be called for any situation that a child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	 is in immediate harm or risk of harm due to a crime occurring.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C3B33F-199B-3D63-2B08-38B6FDDE7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528" y="1342640"/>
            <a:ext cx="2652409" cy="10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19825" y="1333921"/>
            <a:ext cx="11552349" cy="49195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Report Abuse and Neglect to the Hotline at:</a:t>
            </a:r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Phone 	1800-652-1999 (24/7)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Fax 		(402)595-1354</a:t>
            </a:r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Email 	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DHHS.ChildAdultANHotline@nebraska.gov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Online Reporting: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https://neabusehotline-dhhs.ne.gov/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INFO: https://dhhs.ne.gov/Pages/Child-Abuse.aspx</a:t>
            </a:r>
          </a:p>
          <a:p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and A</a:t>
            </a:r>
          </a:p>
        </p:txBody>
      </p:sp>
    </p:spTree>
    <p:extLst>
      <p:ext uri="{BB962C8B-B14F-4D97-AF65-F5344CB8AC3E}">
        <p14:creationId xmlns:p14="http://schemas.microsoft.com/office/powerpoint/2010/main" val="36914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81F8D-85BF-388F-317C-33EE21FF8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B8C61E-F2D1-BFAA-1482-26C005E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25" y="521945"/>
            <a:ext cx="11552349" cy="69642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National Child Abuse and Neglect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84F93E-A97C-F8A6-45C7-F82376B3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182" y="1000360"/>
            <a:ext cx="4152828" cy="367614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5E3386-F661-3D51-AF8D-C4458AFFBAF4}"/>
              </a:ext>
            </a:extLst>
          </p:cNvPr>
          <p:cNvSpPr txBox="1">
            <a:spLocks/>
          </p:cNvSpPr>
          <p:nvPr/>
        </p:nvSpPr>
        <p:spPr>
          <a:xfrm>
            <a:off x="467990" y="1285278"/>
            <a:ext cx="6939810" cy="4723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6C9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7E99A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spcAft>
                <a:spcPts val="12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In 2023, 4.4 million referrals concerning 7.8 million children. More than 50% were not investigated. </a:t>
            </a:r>
          </a:p>
          <a:p>
            <a:pPr indent="-228600">
              <a:spcAft>
                <a:spcPts val="12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The most prevalent types of maltreatment included neglect (72%), physical abuse (12%), sexual abuse (11%), and psychological maltreatment (4%).</a:t>
            </a:r>
          </a:p>
          <a:p>
            <a:pPr indent="-228600">
              <a:spcAft>
                <a:spcPts val="12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American Indian or Alaska Native children and Black or African American children had the highest victimization rates.</a:t>
            </a:r>
          </a:p>
          <a:p>
            <a:pPr indent="-228600">
              <a:spcAft>
                <a:spcPts val="12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While girls had a higher victimization rate than boys, boys had a higher fatality rate. </a:t>
            </a:r>
          </a:p>
          <a:p>
            <a:pPr indent="-228600">
              <a:spcAft>
                <a:spcPts val="1200"/>
              </a:spcAft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Children younger than 1 year had the highest victimization rate, and over 25% of victims were 2 years old or younger.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b="1" dirty="0">
              <a:solidFill>
                <a:schemeClr val="tx1"/>
              </a:solidFill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b="1" dirty="0">
              <a:solidFill>
                <a:schemeClr val="tx1"/>
              </a:solidFill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2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93601-1AC6-AB8E-3C0D-70088873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25" y="521945"/>
            <a:ext cx="11552349" cy="69642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Nebraska- Abuse and Neglect Hotline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B258D94-0663-978E-8564-360268F9EE27}"/>
              </a:ext>
            </a:extLst>
          </p:cNvPr>
          <p:cNvSpPr txBox="1">
            <a:spLocks/>
          </p:cNvSpPr>
          <p:nvPr/>
        </p:nvSpPr>
        <p:spPr>
          <a:xfrm>
            <a:off x="373487" y="1375184"/>
            <a:ext cx="11818513" cy="5117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6C9"/>
              </a:buClr>
              <a:buFont typeface="Wingdings 3" panose="05040102010807070707" pitchFamily="18" charset="2"/>
              <a:buNone/>
              <a:defRPr sz="2400" b="0" kern="1200">
                <a:solidFill>
                  <a:srgbClr val="7E99A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Screening and Priority Decision is made using the definitions and thresholds of the Structured Decision Making Intake Tool (SDM) that aligns with DHHS policy, state and federal laws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QA process to ensure accuracy and timeliness of decisions for CPS intervention of the Abuse and Neglect Hotline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Efforts are being made to collaborate with a wider lens to broaden the base to get help for families in the community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Lessen the gaps that result in families being without help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337387-CD42-C7F3-6821-2262ACA9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Abuse and Neglect Hotline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1E749C-973C-42B8-8C92-E213F0999625}"/>
              </a:ext>
            </a:extLst>
          </p:cNvPr>
          <p:cNvSpPr txBox="1">
            <a:spLocks/>
          </p:cNvSpPr>
          <p:nvPr/>
        </p:nvSpPr>
        <p:spPr>
          <a:xfrm>
            <a:off x="978153" y="1488613"/>
            <a:ext cx="3442447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1  Deputy Director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3  Administrators</a:t>
            </a:r>
          </a:p>
          <a:p>
            <a:pPr>
              <a:buClr>
                <a:srgbClr val="0046AD"/>
              </a:buClr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8  CFS Supervisors</a:t>
            </a:r>
          </a:p>
          <a:p>
            <a:pPr>
              <a:buClr>
                <a:srgbClr val="0046AD"/>
              </a:buClr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50 CFS Specialist</a:t>
            </a:r>
          </a:p>
          <a:p>
            <a:pPr>
              <a:buClr>
                <a:srgbClr val="0046AD"/>
              </a:buClr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2  Admin Specialist</a:t>
            </a:r>
          </a:p>
          <a:p>
            <a:r>
              <a:rPr lang="en-US" sz="2000" u="sng" dirty="0">
                <a:solidFill>
                  <a:schemeClr val="accent4">
                    <a:lumMod val="75000"/>
                  </a:schemeClr>
                </a:solidFill>
              </a:rPr>
              <a:t>6  Office Specialist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70 Total Staff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D8C3F-433E-DEBE-F6D6-36E1818C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27" b="7577"/>
          <a:stretch>
            <a:fillRect/>
          </a:stretch>
        </p:blipFill>
        <p:spPr>
          <a:xfrm>
            <a:off x="5047618" y="1061546"/>
            <a:ext cx="5154474" cy="37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EF02D3-B929-6F40-F08F-66CA57AA21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                           5 Yr Call Volume Trends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4351AA-BED6-265D-E1ED-5E72B677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Hotline Call Data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4E32D2-A24A-A1A9-A6B4-938EB4735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49288"/>
              </p:ext>
            </p:extLst>
          </p:nvPr>
        </p:nvGraphicFramePr>
        <p:xfrm>
          <a:off x="568041" y="1587477"/>
          <a:ext cx="8867790" cy="41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6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422C56-60CB-69C7-B9FD-0E91266C26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487" y="1268061"/>
            <a:ext cx="11552349" cy="56307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https://neabusehotline-dhhs.ne.gov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172D10-87DF-7DAA-60D7-EE7D624E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Reporting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2483DE-C74A-D30B-87C7-1F70A97E1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245" y="2093551"/>
            <a:ext cx="7466831" cy="34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085B9-4D6A-59ED-D7FA-9D496B6C5F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BC0BAC-5063-E2A2-879E-99E088BD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Hotline Online Portal Data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55ED2B-DB71-F754-8728-085E8A499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693268"/>
              </p:ext>
            </p:extLst>
          </p:nvPr>
        </p:nvGraphicFramePr>
        <p:xfrm>
          <a:off x="969163" y="1362746"/>
          <a:ext cx="8616625" cy="423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EEB10A-74D0-2534-E691-66A78CF9715C}"/>
              </a:ext>
            </a:extLst>
          </p:cNvPr>
          <p:cNvSpPr txBox="1"/>
          <p:nvPr/>
        </p:nvSpPr>
        <p:spPr>
          <a:xfrm>
            <a:off x="9677400" y="23495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CPS -  4270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E3732-318D-25CC-1936-941FB9E4BB87}"/>
              </a:ext>
            </a:extLst>
          </p:cNvPr>
          <p:cNvSpPr txBox="1"/>
          <p:nvPr/>
        </p:nvSpPr>
        <p:spPr>
          <a:xfrm>
            <a:off x="9728200" y="3424051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APS -  1604</a:t>
            </a:r>
          </a:p>
        </p:txBody>
      </p:sp>
    </p:spTree>
    <p:extLst>
      <p:ext uri="{BB962C8B-B14F-4D97-AF65-F5344CB8AC3E}">
        <p14:creationId xmlns:p14="http://schemas.microsoft.com/office/powerpoint/2010/main" val="4221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CC8B6F-E87A-4033-DB8C-DC24E7ED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Maltreatment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0F239-6F97-F121-B206-471F15A1565F}"/>
              </a:ext>
            </a:extLst>
          </p:cNvPr>
          <p:cNvSpPr/>
          <p:nvPr/>
        </p:nvSpPr>
        <p:spPr>
          <a:xfrm>
            <a:off x="704761" y="2260913"/>
            <a:ext cx="408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900"/>
            </a:pP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Abuse</a:t>
            </a:r>
          </a:p>
          <a:p>
            <a:pPr marL="342900" indent="-342900">
              <a:buClr>
                <a:srgbClr val="0046AD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abuse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Unreasonable Confinement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Cruel Punishment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exposed infants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Abuse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abuse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exploitation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Sex Trafficking</a:t>
            </a:r>
          </a:p>
          <a:p>
            <a:pPr>
              <a:buSzPts val="1900"/>
              <a:buFont typeface="Wingdings 3" panose="05040102010807070707" pitchFamily="18" charset="2"/>
              <a:buChar char=""/>
            </a:pPr>
            <a:endParaRPr lang="en-US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80D69F-AF67-FC6E-8C4F-5807A5AD5EE5}"/>
              </a:ext>
            </a:extLst>
          </p:cNvPr>
          <p:cNvSpPr/>
          <p:nvPr/>
        </p:nvSpPr>
        <p:spPr>
          <a:xfrm>
            <a:off x="4794161" y="2260913"/>
            <a:ext cx="327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900"/>
            </a:pP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Neglect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Abandonment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Neglect</a:t>
            </a:r>
          </a:p>
          <a:p>
            <a:pPr marL="342900" indent="-342900">
              <a:buClr>
                <a:srgbClr val="0046AD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Neglect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Educational Neglect 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Acting out </a:t>
            </a:r>
          </a:p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Domestic Violence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3B3B2-D62B-0DC0-1AAD-F774B9194CC2}"/>
              </a:ext>
            </a:extLst>
          </p:cNvPr>
          <p:cNvSpPr/>
          <p:nvPr/>
        </p:nvSpPr>
        <p:spPr>
          <a:xfrm>
            <a:off x="4794161" y="5030902"/>
            <a:ext cx="212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SzPts val="19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 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D01102C-87A6-0155-5F0F-B6DA7DCBAD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2013" y="1098389"/>
            <a:ext cx="11552349" cy="12707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Hotline staff will interview the Reporter to gather necessary information regarding: the maltreatment, child and adult functioning, protective capacities of the caregivers.  </a:t>
            </a:r>
          </a:p>
        </p:txBody>
      </p:sp>
    </p:spTree>
    <p:extLst>
      <p:ext uri="{BB962C8B-B14F-4D97-AF65-F5344CB8AC3E}">
        <p14:creationId xmlns:p14="http://schemas.microsoft.com/office/powerpoint/2010/main" val="40567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Master / large logo">
  <a:themeElements>
    <a:clrScheme name="New Brand Colors">
      <a:dk1>
        <a:sysClr val="windowText" lastClr="000000"/>
      </a:dk1>
      <a:lt1>
        <a:sysClr val="window" lastClr="FFFFFF"/>
      </a:lt1>
      <a:dk2>
        <a:srgbClr val="036080"/>
      </a:dk2>
      <a:lt2>
        <a:srgbClr val="B9C8D3"/>
      </a:lt2>
      <a:accent1>
        <a:srgbClr val="BABF33"/>
      </a:accent1>
      <a:accent2>
        <a:srgbClr val="FFC843"/>
      </a:accent2>
      <a:accent3>
        <a:srgbClr val="B9C8D3"/>
      </a:accent3>
      <a:accent4>
        <a:srgbClr val="036080"/>
      </a:accent4>
      <a:accent5>
        <a:srgbClr val="FFC843"/>
      </a:accent5>
      <a:accent6>
        <a:srgbClr val="BABF33"/>
      </a:accent6>
      <a:hlink>
        <a:srgbClr val="036080"/>
      </a:hlink>
      <a:folHlink>
        <a:srgbClr val="BABF33"/>
      </a:folHlink>
    </a:clrScheme>
    <a:fontScheme name="Arial Brand Fonts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AND">
  <a:themeElements>
    <a:clrScheme name="New Brand Colors">
      <a:dk1>
        <a:sysClr val="windowText" lastClr="000000"/>
      </a:dk1>
      <a:lt1>
        <a:sysClr val="window" lastClr="FFFFFF"/>
      </a:lt1>
      <a:dk2>
        <a:srgbClr val="036080"/>
      </a:dk2>
      <a:lt2>
        <a:srgbClr val="B9C8D3"/>
      </a:lt2>
      <a:accent1>
        <a:srgbClr val="BABF33"/>
      </a:accent1>
      <a:accent2>
        <a:srgbClr val="FFC843"/>
      </a:accent2>
      <a:accent3>
        <a:srgbClr val="B9C8D3"/>
      </a:accent3>
      <a:accent4>
        <a:srgbClr val="036080"/>
      </a:accent4>
      <a:accent5>
        <a:srgbClr val="FFC843"/>
      </a:accent5>
      <a:accent6>
        <a:srgbClr val="BABF33"/>
      </a:accent6>
      <a:hlink>
        <a:srgbClr val="036080"/>
      </a:hlink>
      <a:folHlink>
        <a:srgbClr val="BABF33"/>
      </a:folHlink>
    </a:clrScheme>
    <a:fontScheme name="Brand fonts">
      <a:majorFont>
        <a:latin typeface="Roboto Black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" id="{D82FC7AA-3285-4959-9E2F-F8413559A783}" vid="{AA9EF2BD-29FF-47DC-B910-57C80A4538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8eb8c0-55ab-43a5-b91f-8b1b3af7a1de">
      <Terms xmlns="http://schemas.microsoft.com/office/infopath/2007/PartnerControls"/>
    </lcf76f155ced4ddcb4097134ff3c332f>
    <TaxCatchAll xmlns="369010f5-c140-4df5-b747-cf01612f7f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6E7F13EA85046A771A3D221282E59" ma:contentTypeVersion="13" ma:contentTypeDescription="Create a new document." ma:contentTypeScope="" ma:versionID="0a1371b9acc125b74614d0dea7fbde5b">
  <xsd:schema xmlns:xsd="http://www.w3.org/2001/XMLSchema" xmlns:xs="http://www.w3.org/2001/XMLSchema" xmlns:p="http://schemas.microsoft.com/office/2006/metadata/properties" xmlns:ns2="998eb8c0-55ab-43a5-b91f-8b1b3af7a1de" xmlns:ns3="369010f5-c140-4df5-b747-cf01612f7f5a" targetNamespace="http://schemas.microsoft.com/office/2006/metadata/properties" ma:root="true" ma:fieldsID="3035b5884e73d9d3757b342919efb8c0" ns2:_="" ns3:_="">
    <xsd:import namespace="998eb8c0-55ab-43a5-b91f-8b1b3af7a1de"/>
    <xsd:import namespace="369010f5-c140-4df5-b747-cf01612f7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eb8c0-55ab-43a5-b91f-8b1b3af7a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a9d533b-2006-471a-be92-08f3dc1c64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010f5-c140-4df5-b747-cf01612f7f5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2ffe9c3-463e-4d7e-a165-5ce4411bc3e3}" ma:internalName="TaxCatchAll" ma:showField="CatchAllData" ma:web="369010f5-c140-4df5-b747-cf01612f7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962A91-727D-4433-AE21-DFF73B4AAD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364444-3E31-4591-BF65-8E77F441987D}">
  <ds:schemaRefs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f0a6918-c091-4d99-8e6c-5b759a8a04b2"/>
    <ds:schemaRef ds:uri="2f9a96d6-9b2b-4797-a61c-7fe1f15b622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B33343E-F996-40B7-9E7E-C48356EFE6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4374</TotalTime>
  <Words>1491</Words>
  <Application>Microsoft Office PowerPoint</Application>
  <PresentationFormat>Widescreen</PresentationFormat>
  <Paragraphs>239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Gisha</vt:lpstr>
      <vt:lpstr>Trebuchet MS</vt:lpstr>
      <vt:lpstr>Montserrat</vt:lpstr>
      <vt:lpstr>Century Gothic</vt:lpstr>
      <vt:lpstr>Calibri</vt:lpstr>
      <vt:lpstr>Montserrat Black</vt:lpstr>
      <vt:lpstr>Montserrat Semi Bold</vt:lpstr>
      <vt:lpstr>Arial Bold</vt:lpstr>
      <vt:lpstr>Arial</vt:lpstr>
      <vt:lpstr>Wingdings</vt:lpstr>
      <vt:lpstr>Roboto</vt:lpstr>
      <vt:lpstr>Wingdings 3</vt:lpstr>
      <vt:lpstr>Master / large logo</vt:lpstr>
      <vt:lpstr>BRAND</vt:lpstr>
      <vt:lpstr>PowerPoint Presentation</vt:lpstr>
      <vt:lpstr>Vision: Healthy &amp; Safe Nebraska</vt:lpstr>
      <vt:lpstr>National Child Abuse and Neglect </vt:lpstr>
      <vt:lpstr>Nebraska- Abuse and Neglect Hotline </vt:lpstr>
      <vt:lpstr>Abuse and Neglect Hotline </vt:lpstr>
      <vt:lpstr>Hotline Call Data</vt:lpstr>
      <vt:lpstr>Online Reporting Portal</vt:lpstr>
      <vt:lpstr>Hotline Online Portal Data</vt:lpstr>
      <vt:lpstr>Maltreatment Types</vt:lpstr>
      <vt:lpstr>Hotline Collaborative Efforts</vt:lpstr>
      <vt:lpstr>WE CARE | Nebraska Mandatory Reporting</vt:lpstr>
      <vt:lpstr>Who should report child abuse and neglect?</vt:lpstr>
      <vt:lpstr>What to expect before reporting to the Hotline</vt:lpstr>
      <vt:lpstr> What happens when a call is made to the Hotline</vt:lpstr>
      <vt:lpstr>Prevention- Families First Prevention Services Act</vt:lpstr>
      <vt:lpstr>Prevention Initiatives</vt:lpstr>
      <vt:lpstr>Mandatory Reporter Training</vt:lpstr>
      <vt:lpstr>Mandatory Reporter Training</vt:lpstr>
      <vt:lpstr>Nebraska’s Future Warm Line</vt:lpstr>
      <vt:lpstr>Reporting Abuse and Neglect</vt:lpstr>
      <vt:lpstr>Q and A</vt:lpstr>
    </vt:vector>
  </TitlesOfParts>
  <Company>State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</dc:title>
  <dc:creator>Cynthia Schneider</dc:creator>
  <cp:lastModifiedBy>Nawrocki, Amanda</cp:lastModifiedBy>
  <cp:revision>92</cp:revision>
  <cp:lastPrinted>2016-10-25T21:04:27Z</cp:lastPrinted>
  <dcterms:created xsi:type="dcterms:W3CDTF">2016-09-27T14:31:05Z</dcterms:created>
  <dcterms:modified xsi:type="dcterms:W3CDTF">2025-09-18T23:20:06Z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0x01010034C6E7F13EA85046A771A3D221282E59</vt:lpwstr>
  </property>
</Properties>
</file>