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1" r:id="rId4"/>
    <p:sldMasterId id="2147483803" r:id="rId5"/>
    <p:sldMasterId id="2147483817" r:id="rId6"/>
  </p:sldMasterIdLst>
  <p:notesMasterIdLst>
    <p:notesMasterId r:id="rId42"/>
  </p:notesMasterIdLst>
  <p:handoutMasterIdLst>
    <p:handoutMasterId r:id="rId43"/>
  </p:handoutMasterIdLst>
  <p:sldIdLst>
    <p:sldId id="265" r:id="rId7"/>
    <p:sldId id="274" r:id="rId8"/>
    <p:sldId id="303" r:id="rId9"/>
    <p:sldId id="302" r:id="rId10"/>
    <p:sldId id="275" r:id="rId11"/>
    <p:sldId id="270" r:id="rId12"/>
    <p:sldId id="271" r:id="rId13"/>
    <p:sldId id="304" r:id="rId14"/>
    <p:sldId id="273" r:id="rId15"/>
    <p:sldId id="276" r:id="rId16"/>
    <p:sldId id="277" r:id="rId17"/>
    <p:sldId id="278" r:id="rId18"/>
    <p:sldId id="279" r:id="rId19"/>
    <p:sldId id="280" r:id="rId20"/>
    <p:sldId id="305" r:id="rId21"/>
    <p:sldId id="300" r:id="rId22"/>
    <p:sldId id="256" r:id="rId23"/>
    <p:sldId id="306" r:id="rId24"/>
    <p:sldId id="257" r:id="rId25"/>
    <p:sldId id="307" r:id="rId26"/>
    <p:sldId id="260" r:id="rId27"/>
    <p:sldId id="264" r:id="rId28"/>
    <p:sldId id="308" r:id="rId29"/>
    <p:sldId id="309" r:id="rId30"/>
    <p:sldId id="310" r:id="rId31"/>
    <p:sldId id="311" r:id="rId32"/>
    <p:sldId id="281" r:id="rId33"/>
    <p:sldId id="312" r:id="rId34"/>
    <p:sldId id="313" r:id="rId35"/>
    <p:sldId id="314" r:id="rId36"/>
    <p:sldId id="258" r:id="rId37"/>
    <p:sldId id="315" r:id="rId38"/>
    <p:sldId id="316" r:id="rId39"/>
    <p:sldId id="317" r:id="rId40"/>
    <p:sldId id="269" r:id="rId41"/>
  </p:sldIdLst>
  <p:sldSz cx="12192000" cy="6858000"/>
  <p:notesSz cx="7010400" cy="9236075"/>
  <p:embeddedFontLst>
    <p:embeddedFont>
      <p:font typeface="Arial Bold" panose="020B0704020202020204" pitchFamily="34" charset="0"/>
      <p:bold r:id="rId44"/>
    </p:embeddedFont>
    <p:embeddedFont>
      <p:font typeface="Gisha" panose="020B0502040204020203" pitchFamily="34" charset="-79"/>
      <p:regular r:id="rId45"/>
      <p:bold r:id="rId46"/>
    </p:embeddedFont>
    <p:embeddedFont>
      <p:font typeface="Montserrat" panose="00000500000000000000" pitchFamily="50" charset="0"/>
      <p:regular r:id="rId47"/>
      <p:bold r:id="rId48"/>
      <p:italic r:id="rId49"/>
      <p:boldItalic r:id="rId50"/>
    </p:embeddedFont>
    <p:embeddedFont>
      <p:font typeface="Montserrat Black" panose="00000A00000000000000" pitchFamily="50" charset="0"/>
      <p:bold r:id="rId51"/>
      <p:boldItalic r:id="rId52"/>
    </p:embeddedFont>
    <p:embeddedFont>
      <p:font typeface="Montserrat Semi Bold" panose="00000700000000000000" pitchFamily="50" charset="0"/>
      <p:bold r:id="rId53"/>
    </p:embeddedFont>
    <p:embeddedFont>
      <p:font typeface="Play" panose="020B0604020202020204" charset="0"/>
      <p:regular r:id="rId54"/>
      <p:bold r:id="rId55"/>
    </p:embeddedFont>
    <p:embeddedFont>
      <p:font typeface="Roboto" panose="02000000000000000000" pitchFamily="2" charset="0"/>
      <p:regular r:id="rId56"/>
      <p:bold r:id="rId57"/>
      <p:italic r:id="rId58"/>
      <p:boldItalic r:id="rId59"/>
    </p:embeddedFont>
    <p:embeddedFont>
      <p:font typeface="Wingdings 3" panose="05040102010807070707" pitchFamily="18" charset="2"/>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36080"/>
    <a:srgbClr val="7E99A9"/>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2732" autoAdjust="0"/>
  </p:normalViewPr>
  <p:slideViewPr>
    <p:cSldViewPr snapToGrid="0">
      <p:cViewPr varScale="1">
        <p:scale>
          <a:sx n="101" d="100"/>
          <a:sy n="101" d="100"/>
        </p:scale>
        <p:origin x="816" y="11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8" d="100"/>
          <a:sy n="98" d="100"/>
        </p:scale>
        <p:origin x="354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3.fntdata"/><Relationship Id="rId59" Type="http://schemas.openxmlformats.org/officeDocument/2006/relationships/font" Target="fonts/font16.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11.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69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6"/>
            <a:ext cx="3037840" cy="463697"/>
          </a:xfrm>
          <a:prstGeom prst="rect">
            <a:avLst/>
          </a:prstGeom>
        </p:spPr>
        <p:txBody>
          <a:bodyPr vert="horz" lIns="91440" tIns="45720" rIns="91440" bIns="45720" rtlCol="0"/>
          <a:lstStyle>
            <a:lvl1pPr algn="r">
              <a:defRPr sz="1200"/>
            </a:lvl1pPr>
          </a:lstStyle>
          <a:p>
            <a:fld id="{FA0657D6-E5BC-4EEE-9B53-1F84CEA62985}" type="datetimeFigureOut">
              <a:rPr lang="en-US" smtClean="0"/>
              <a:t>9/18/2025</a:t>
            </a:fld>
            <a:endParaRPr lang="en-US" dirty="0"/>
          </a:p>
        </p:txBody>
      </p:sp>
      <p:sp>
        <p:nvSpPr>
          <p:cNvPr id="4" name="Footer Placeholder 3"/>
          <p:cNvSpPr>
            <a:spLocks noGrp="1"/>
          </p:cNvSpPr>
          <p:nvPr>
            <p:ph type="ftr" sz="quarter" idx="2"/>
          </p:nvPr>
        </p:nvSpPr>
        <p:spPr>
          <a:xfrm>
            <a:off x="0" y="8772382"/>
            <a:ext cx="3037840" cy="463697"/>
          </a:xfrm>
          <a:prstGeom prst="rect">
            <a:avLst/>
          </a:prstGeom>
        </p:spPr>
        <p:txBody>
          <a:bodyPr vert="horz" lIns="91440" tIns="45720" rIns="91440" bIns="45720" rtlCol="0" anchor="b"/>
          <a:lstStyle>
            <a:lvl1pPr algn="l">
              <a:defRPr sz="1200"/>
            </a:lvl1pPr>
          </a:lstStyle>
          <a:p>
            <a:r>
              <a:rPr lang="en-US" dirty="0"/>
              <a:t>Helping People Live better Lives.</a:t>
            </a:r>
          </a:p>
        </p:txBody>
      </p:sp>
      <p:sp>
        <p:nvSpPr>
          <p:cNvPr id="5" name="Slide Number Placeholder 4"/>
          <p:cNvSpPr>
            <a:spLocks noGrp="1"/>
          </p:cNvSpPr>
          <p:nvPr>
            <p:ph type="sldNum" sz="quarter" idx="3"/>
          </p:nvPr>
        </p:nvSpPr>
        <p:spPr>
          <a:xfrm>
            <a:off x="3970938" y="8772382"/>
            <a:ext cx="3037840" cy="463697"/>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dirty="0"/>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3"/>
            <a:ext cx="3038475" cy="46259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45" y="3"/>
            <a:ext cx="3038475" cy="462599"/>
          </a:xfrm>
          <a:prstGeom prst="rect">
            <a:avLst/>
          </a:prstGeom>
        </p:spPr>
        <p:txBody>
          <a:bodyPr vert="horz" lIns="91440" tIns="45720" rIns="91440" bIns="45720" rtlCol="0"/>
          <a:lstStyle>
            <a:lvl1pPr algn="r">
              <a:defRPr sz="1200"/>
            </a:lvl1pPr>
          </a:lstStyle>
          <a:p>
            <a:fld id="{CD473510-9A33-4C2D-814F-062FEB88BA13}" type="datetimeFigureOut">
              <a:rPr lang="en-US" smtClean="0"/>
              <a:t>9/18/2025</a:t>
            </a:fld>
            <a:endParaRPr lang="en-US" dirty="0"/>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44762"/>
            <a:ext cx="5607050" cy="36372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8" y="8773477"/>
            <a:ext cx="3038475" cy="462598"/>
          </a:xfrm>
          <a:prstGeom prst="rect">
            <a:avLst/>
          </a:prstGeom>
        </p:spPr>
        <p:txBody>
          <a:bodyPr vert="horz" lIns="91440" tIns="45720" rIns="91440" bIns="45720" rtlCol="0" anchor="b"/>
          <a:lstStyle>
            <a:lvl1pPr algn="l">
              <a:defRPr sz="1200"/>
            </a:lvl1pPr>
          </a:lstStyle>
          <a:p>
            <a:r>
              <a:rPr lang="en-US" dirty="0"/>
              <a:t>Helping People Live better Lives.</a:t>
            </a:r>
          </a:p>
        </p:txBody>
      </p:sp>
      <p:sp>
        <p:nvSpPr>
          <p:cNvPr id="7" name="Slide Number Placeholder 6"/>
          <p:cNvSpPr>
            <a:spLocks noGrp="1"/>
          </p:cNvSpPr>
          <p:nvPr>
            <p:ph type="sldNum" sz="quarter" idx="5"/>
          </p:nvPr>
        </p:nvSpPr>
        <p:spPr>
          <a:xfrm>
            <a:off x="3970345" y="8773477"/>
            <a:ext cx="3038475" cy="462598"/>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dirty="0"/>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Add the title of your presentation, your division, name, etc.</a:t>
            </a:r>
          </a:p>
        </p:txBody>
      </p:sp>
      <p:sp>
        <p:nvSpPr>
          <p:cNvPr id="4" name="Footer Placeholder 3"/>
          <p:cNvSpPr>
            <a:spLocks noGrp="1"/>
          </p:cNvSpPr>
          <p:nvPr>
            <p:ph type="ftr" sz="quarter" idx="10"/>
          </p:nvPr>
        </p:nvSpPr>
        <p:spPr/>
        <p:txBody>
          <a:bodyPr/>
          <a:lstStyle/>
          <a:p>
            <a:r>
              <a:rPr lang="en-US" dirty="0"/>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a:t>
            </a:fld>
            <a:endParaRPr lang="en-US" dirty="0"/>
          </a:p>
        </p:txBody>
      </p:sp>
    </p:spTree>
    <p:extLst>
      <p:ext uri="{BB962C8B-B14F-4D97-AF65-F5344CB8AC3E}">
        <p14:creationId xmlns:p14="http://schemas.microsoft.com/office/powerpoint/2010/main" val="2415757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endParaRPr lang="en-US" dirty="0"/>
          </a:p>
        </p:txBody>
      </p:sp>
      <p:sp>
        <p:nvSpPr>
          <p:cNvPr id="5" name="Slide Number Placeholder 4"/>
          <p:cNvSpPr>
            <a:spLocks noGrp="1"/>
          </p:cNvSpPr>
          <p:nvPr>
            <p:ph type="sldNum" sz="quarter" idx="5"/>
          </p:nvPr>
        </p:nvSpPr>
        <p:spPr/>
        <p:txBody>
          <a:bodyPr/>
          <a:lstStyle/>
          <a:p>
            <a:fld id="{A06937D5-D888-482B-A8AA-31593E913E0B}" type="slidenum">
              <a:rPr lang="en-US" smtClean="0"/>
              <a:t>10</a:t>
            </a:fld>
            <a:endParaRPr lang="en-US" dirty="0"/>
          </a:p>
        </p:txBody>
      </p:sp>
    </p:spTree>
    <p:extLst>
      <p:ext uri="{BB962C8B-B14F-4D97-AF65-F5344CB8AC3E}">
        <p14:creationId xmlns:p14="http://schemas.microsoft.com/office/powerpoint/2010/main" val="3859869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endParaRPr lang="en-US" dirty="0"/>
          </a:p>
        </p:txBody>
      </p:sp>
      <p:sp>
        <p:nvSpPr>
          <p:cNvPr id="5" name="Slide Number Placeholder 4"/>
          <p:cNvSpPr>
            <a:spLocks noGrp="1"/>
          </p:cNvSpPr>
          <p:nvPr>
            <p:ph type="sldNum" sz="quarter" idx="5"/>
          </p:nvPr>
        </p:nvSpPr>
        <p:spPr/>
        <p:txBody>
          <a:bodyPr/>
          <a:lstStyle/>
          <a:p>
            <a:fld id="{A06937D5-D888-482B-A8AA-31593E913E0B}" type="slidenum">
              <a:rPr lang="en-US" smtClean="0"/>
              <a:t>11</a:t>
            </a:fld>
            <a:endParaRPr lang="en-US" dirty="0"/>
          </a:p>
        </p:txBody>
      </p:sp>
    </p:spTree>
    <p:extLst>
      <p:ext uri="{BB962C8B-B14F-4D97-AF65-F5344CB8AC3E}">
        <p14:creationId xmlns:p14="http://schemas.microsoft.com/office/powerpoint/2010/main" val="752213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endParaRPr lang="en-US" dirty="0"/>
          </a:p>
        </p:txBody>
      </p:sp>
      <p:sp>
        <p:nvSpPr>
          <p:cNvPr id="5" name="Slide Number Placeholder 4"/>
          <p:cNvSpPr>
            <a:spLocks noGrp="1"/>
          </p:cNvSpPr>
          <p:nvPr>
            <p:ph type="sldNum" sz="quarter" idx="5"/>
          </p:nvPr>
        </p:nvSpPr>
        <p:spPr/>
        <p:txBody>
          <a:bodyPr/>
          <a:lstStyle/>
          <a:p>
            <a:fld id="{A06937D5-D888-482B-A8AA-31593E913E0B}" type="slidenum">
              <a:rPr lang="en-US" smtClean="0"/>
              <a:t>12</a:t>
            </a:fld>
            <a:endParaRPr lang="en-US" dirty="0"/>
          </a:p>
        </p:txBody>
      </p:sp>
    </p:spTree>
    <p:extLst>
      <p:ext uri="{BB962C8B-B14F-4D97-AF65-F5344CB8AC3E}">
        <p14:creationId xmlns:p14="http://schemas.microsoft.com/office/powerpoint/2010/main" val="2297751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endParaRPr lang="en-US" dirty="0"/>
          </a:p>
        </p:txBody>
      </p:sp>
      <p:sp>
        <p:nvSpPr>
          <p:cNvPr id="5" name="Slide Number Placeholder 4"/>
          <p:cNvSpPr>
            <a:spLocks noGrp="1"/>
          </p:cNvSpPr>
          <p:nvPr>
            <p:ph type="sldNum" sz="quarter" idx="5"/>
          </p:nvPr>
        </p:nvSpPr>
        <p:spPr/>
        <p:txBody>
          <a:bodyPr/>
          <a:lstStyle/>
          <a:p>
            <a:fld id="{A06937D5-D888-482B-A8AA-31593E913E0B}" type="slidenum">
              <a:rPr lang="en-US" smtClean="0"/>
              <a:t>13</a:t>
            </a:fld>
            <a:endParaRPr lang="en-US" dirty="0"/>
          </a:p>
        </p:txBody>
      </p:sp>
    </p:spTree>
    <p:extLst>
      <p:ext uri="{BB962C8B-B14F-4D97-AF65-F5344CB8AC3E}">
        <p14:creationId xmlns:p14="http://schemas.microsoft.com/office/powerpoint/2010/main" val="3157523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endParaRPr lang="en-US" dirty="0"/>
          </a:p>
        </p:txBody>
      </p:sp>
      <p:sp>
        <p:nvSpPr>
          <p:cNvPr id="5" name="Slide Number Placeholder 4"/>
          <p:cNvSpPr>
            <a:spLocks noGrp="1"/>
          </p:cNvSpPr>
          <p:nvPr>
            <p:ph type="sldNum" sz="quarter" idx="5"/>
          </p:nvPr>
        </p:nvSpPr>
        <p:spPr/>
        <p:txBody>
          <a:bodyPr/>
          <a:lstStyle/>
          <a:p>
            <a:fld id="{A06937D5-D888-482B-A8AA-31593E913E0B}" type="slidenum">
              <a:rPr lang="en-US" smtClean="0"/>
              <a:t>14</a:t>
            </a:fld>
            <a:endParaRPr lang="en-US" dirty="0"/>
          </a:p>
        </p:txBody>
      </p:sp>
    </p:spTree>
    <p:extLst>
      <p:ext uri="{BB962C8B-B14F-4D97-AF65-F5344CB8AC3E}">
        <p14:creationId xmlns:p14="http://schemas.microsoft.com/office/powerpoint/2010/main" val="43794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endParaRPr lang="en-US" dirty="0"/>
          </a:p>
        </p:txBody>
      </p:sp>
      <p:sp>
        <p:nvSpPr>
          <p:cNvPr id="5" name="Slide Number Placeholder 4"/>
          <p:cNvSpPr>
            <a:spLocks noGrp="1"/>
          </p:cNvSpPr>
          <p:nvPr>
            <p:ph type="sldNum" sz="quarter" idx="5"/>
          </p:nvPr>
        </p:nvSpPr>
        <p:spPr/>
        <p:txBody>
          <a:bodyPr/>
          <a:lstStyle/>
          <a:p>
            <a:fld id="{A06937D5-D888-482B-A8AA-31593E913E0B}" type="slidenum">
              <a:rPr lang="en-US" smtClean="0"/>
              <a:t>15</a:t>
            </a:fld>
            <a:endParaRPr lang="en-US" dirty="0"/>
          </a:p>
        </p:txBody>
      </p:sp>
    </p:spTree>
    <p:extLst>
      <p:ext uri="{BB962C8B-B14F-4D97-AF65-F5344CB8AC3E}">
        <p14:creationId xmlns:p14="http://schemas.microsoft.com/office/powerpoint/2010/main" val="2703092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endParaRPr lang="en-US" dirty="0"/>
          </a:p>
        </p:txBody>
      </p:sp>
      <p:sp>
        <p:nvSpPr>
          <p:cNvPr id="5" name="Slide Number Placeholder 4"/>
          <p:cNvSpPr>
            <a:spLocks noGrp="1"/>
          </p:cNvSpPr>
          <p:nvPr>
            <p:ph type="sldNum" sz="quarter" idx="5"/>
          </p:nvPr>
        </p:nvSpPr>
        <p:spPr/>
        <p:txBody>
          <a:bodyPr/>
          <a:lstStyle/>
          <a:p>
            <a:fld id="{A06937D5-D888-482B-A8AA-31593E913E0B}" type="slidenum">
              <a:rPr lang="en-US" smtClean="0"/>
              <a:t>16</a:t>
            </a:fld>
            <a:endParaRPr lang="en-US" dirty="0"/>
          </a:p>
        </p:txBody>
      </p:sp>
    </p:spTree>
    <p:extLst>
      <p:ext uri="{BB962C8B-B14F-4D97-AF65-F5344CB8AC3E}">
        <p14:creationId xmlns:p14="http://schemas.microsoft.com/office/powerpoint/2010/main" val="480686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2625" y="1144588"/>
            <a:ext cx="5492750" cy="3090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6609"/>
            <a:ext cx="5486400" cy="36054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97172"/>
            <a:ext cx="2971800" cy="459419"/>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62990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541088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2625" y="1144588"/>
            <a:ext cx="5492750" cy="3090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6609"/>
            <a:ext cx="5486400" cy="36054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2:notes"/>
          <p:cNvSpPr txBox="1">
            <a:spLocks noGrp="1"/>
          </p:cNvSpPr>
          <p:nvPr>
            <p:ph type="sldNum" idx="12"/>
          </p:nvPr>
        </p:nvSpPr>
        <p:spPr>
          <a:xfrm>
            <a:off x="3884613" y="8697172"/>
            <a:ext cx="2971800" cy="459419"/>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65858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endParaRPr lang="en-US" dirty="0"/>
          </a:p>
        </p:txBody>
      </p:sp>
      <p:sp>
        <p:nvSpPr>
          <p:cNvPr id="5" name="Slide Number Placeholder 4"/>
          <p:cNvSpPr>
            <a:spLocks noGrp="1"/>
          </p:cNvSpPr>
          <p:nvPr>
            <p:ph type="sldNum" sz="quarter" idx="5"/>
          </p:nvPr>
        </p:nvSpPr>
        <p:spPr/>
        <p:txBody>
          <a:bodyPr/>
          <a:lstStyle/>
          <a:p>
            <a:fld id="{A06937D5-D888-482B-A8AA-31593E913E0B}" type="slidenum">
              <a:rPr lang="en-US" smtClean="0"/>
              <a:t>2</a:t>
            </a:fld>
            <a:endParaRPr lang="en-US" dirty="0"/>
          </a:p>
        </p:txBody>
      </p:sp>
    </p:spTree>
    <p:extLst>
      <p:ext uri="{BB962C8B-B14F-4D97-AF65-F5344CB8AC3E}">
        <p14:creationId xmlns:p14="http://schemas.microsoft.com/office/powerpoint/2010/main" val="706076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32414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a:spLocks noGrp="1" noRot="1" noChangeAspect="1"/>
          </p:cNvSpPr>
          <p:nvPr>
            <p:ph type="sldImg" idx="2"/>
          </p:nvPr>
        </p:nvSpPr>
        <p:spPr>
          <a:xfrm>
            <a:off x="682625" y="1144588"/>
            <a:ext cx="5492750" cy="3090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5:notes"/>
          <p:cNvSpPr txBox="1">
            <a:spLocks noGrp="1"/>
          </p:cNvSpPr>
          <p:nvPr>
            <p:ph type="body" idx="1"/>
          </p:nvPr>
        </p:nvSpPr>
        <p:spPr>
          <a:xfrm>
            <a:off x="685800" y="4406609"/>
            <a:ext cx="5486400" cy="36054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3" name="Google Shape;153;p5:notes"/>
          <p:cNvSpPr txBox="1">
            <a:spLocks noGrp="1"/>
          </p:cNvSpPr>
          <p:nvPr>
            <p:ph type="sldNum" idx="12"/>
          </p:nvPr>
        </p:nvSpPr>
        <p:spPr>
          <a:xfrm>
            <a:off x="3884613" y="8697172"/>
            <a:ext cx="2971800" cy="459419"/>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26928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a:spLocks noGrp="1" noRot="1" noChangeAspect="1"/>
          </p:cNvSpPr>
          <p:nvPr>
            <p:ph type="sldImg" idx="2"/>
          </p:nvPr>
        </p:nvSpPr>
        <p:spPr>
          <a:xfrm>
            <a:off x="682625" y="1144588"/>
            <a:ext cx="5492750" cy="3090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9:notes"/>
          <p:cNvSpPr txBox="1">
            <a:spLocks noGrp="1"/>
          </p:cNvSpPr>
          <p:nvPr>
            <p:ph type="body" idx="1"/>
          </p:nvPr>
        </p:nvSpPr>
        <p:spPr>
          <a:xfrm>
            <a:off x="685800" y="4406609"/>
            <a:ext cx="5486400" cy="36054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215" name="Google Shape;215;p9:notes"/>
          <p:cNvSpPr txBox="1">
            <a:spLocks noGrp="1"/>
          </p:cNvSpPr>
          <p:nvPr>
            <p:ph type="sldNum" idx="12"/>
          </p:nvPr>
        </p:nvSpPr>
        <p:spPr>
          <a:xfrm>
            <a:off x="3884613" y="8697172"/>
            <a:ext cx="2971800" cy="459419"/>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65502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a:spLocks noGrp="1" noRot="1" noChangeAspect="1"/>
          </p:cNvSpPr>
          <p:nvPr>
            <p:ph type="sldImg" idx="2"/>
          </p:nvPr>
        </p:nvSpPr>
        <p:spPr>
          <a:xfrm>
            <a:off x="682625" y="1144588"/>
            <a:ext cx="5492750" cy="3090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0:notes"/>
          <p:cNvSpPr txBox="1">
            <a:spLocks noGrp="1"/>
          </p:cNvSpPr>
          <p:nvPr>
            <p:ph type="body" idx="1"/>
          </p:nvPr>
        </p:nvSpPr>
        <p:spPr>
          <a:xfrm>
            <a:off x="685800" y="4406609"/>
            <a:ext cx="5486400" cy="36054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5" name="Google Shape;225;p10:notes"/>
          <p:cNvSpPr txBox="1">
            <a:spLocks noGrp="1"/>
          </p:cNvSpPr>
          <p:nvPr>
            <p:ph type="sldNum" idx="12"/>
          </p:nvPr>
        </p:nvSpPr>
        <p:spPr>
          <a:xfrm>
            <a:off x="3884613" y="8697172"/>
            <a:ext cx="2971800" cy="459419"/>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57321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645249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36562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753910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97767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771122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765641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endParaRPr lang="en-US" dirty="0"/>
          </a:p>
        </p:txBody>
      </p:sp>
      <p:sp>
        <p:nvSpPr>
          <p:cNvPr id="5" name="Slide Number Placeholder 4"/>
          <p:cNvSpPr>
            <a:spLocks noGrp="1"/>
          </p:cNvSpPr>
          <p:nvPr>
            <p:ph type="sldNum" sz="quarter" idx="5"/>
          </p:nvPr>
        </p:nvSpPr>
        <p:spPr/>
        <p:txBody>
          <a:bodyPr/>
          <a:lstStyle/>
          <a:p>
            <a:fld id="{A06937D5-D888-482B-A8AA-31593E913E0B}" type="slidenum">
              <a:rPr lang="en-US" smtClean="0"/>
              <a:t>3</a:t>
            </a:fld>
            <a:endParaRPr lang="en-US" dirty="0"/>
          </a:p>
        </p:txBody>
      </p:sp>
    </p:spTree>
    <p:extLst>
      <p:ext uri="{BB962C8B-B14F-4D97-AF65-F5344CB8AC3E}">
        <p14:creationId xmlns:p14="http://schemas.microsoft.com/office/powerpoint/2010/main" val="1409773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endParaRPr lang="en-US" dirty="0"/>
          </a:p>
        </p:txBody>
      </p:sp>
      <p:sp>
        <p:nvSpPr>
          <p:cNvPr id="5" name="Slide Number Placeholder 4"/>
          <p:cNvSpPr>
            <a:spLocks noGrp="1"/>
          </p:cNvSpPr>
          <p:nvPr>
            <p:ph type="sldNum" sz="quarter" idx="5"/>
          </p:nvPr>
        </p:nvSpPr>
        <p:spPr/>
        <p:txBody>
          <a:bodyPr/>
          <a:lstStyle/>
          <a:p>
            <a:fld id="{A06937D5-D888-482B-A8AA-31593E913E0B}" type="slidenum">
              <a:rPr lang="en-US" smtClean="0"/>
              <a:t>30</a:t>
            </a:fld>
            <a:endParaRPr lang="en-US" dirty="0"/>
          </a:p>
        </p:txBody>
      </p:sp>
    </p:spTree>
    <p:extLst>
      <p:ext uri="{BB962C8B-B14F-4D97-AF65-F5344CB8AC3E}">
        <p14:creationId xmlns:p14="http://schemas.microsoft.com/office/powerpoint/2010/main" val="4099225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952048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5565604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1288687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endParaRPr lang="en-US" dirty="0"/>
          </a:p>
        </p:txBody>
      </p:sp>
      <p:sp>
        <p:nvSpPr>
          <p:cNvPr id="5" name="Slide Number Placeholder 4"/>
          <p:cNvSpPr>
            <a:spLocks noGrp="1"/>
          </p:cNvSpPr>
          <p:nvPr>
            <p:ph type="sldNum" sz="quarter" idx="5"/>
          </p:nvPr>
        </p:nvSpPr>
        <p:spPr/>
        <p:txBody>
          <a:bodyPr/>
          <a:lstStyle/>
          <a:p>
            <a:fld id="{A06937D5-D888-482B-A8AA-31593E913E0B}" type="slidenum">
              <a:rPr lang="en-US" smtClean="0"/>
              <a:t>34</a:t>
            </a:fld>
            <a:endParaRPr lang="en-US" dirty="0"/>
          </a:p>
        </p:txBody>
      </p:sp>
    </p:spTree>
    <p:extLst>
      <p:ext uri="{BB962C8B-B14F-4D97-AF65-F5344CB8AC3E}">
        <p14:creationId xmlns:p14="http://schemas.microsoft.com/office/powerpoint/2010/main" val="1541826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0"/>
          </p:nvPr>
        </p:nvSpPr>
        <p:spPr/>
        <p:txBody>
          <a:bodyPr/>
          <a:lstStyle/>
          <a:p>
            <a:r>
              <a:rPr lang="en-US" dirty="0"/>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35</a:t>
            </a:fld>
            <a:endParaRPr lang="en-US" dirty="0"/>
          </a:p>
        </p:txBody>
      </p:sp>
    </p:spTree>
    <p:extLst>
      <p:ext uri="{BB962C8B-B14F-4D97-AF65-F5344CB8AC3E}">
        <p14:creationId xmlns:p14="http://schemas.microsoft.com/office/powerpoint/2010/main" val="3892882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endParaRPr lang="en-US" dirty="0"/>
          </a:p>
        </p:txBody>
      </p:sp>
      <p:sp>
        <p:nvSpPr>
          <p:cNvPr id="5" name="Slide Number Placeholder 4"/>
          <p:cNvSpPr>
            <a:spLocks noGrp="1"/>
          </p:cNvSpPr>
          <p:nvPr>
            <p:ph type="sldNum" sz="quarter" idx="5"/>
          </p:nvPr>
        </p:nvSpPr>
        <p:spPr/>
        <p:txBody>
          <a:bodyPr/>
          <a:lstStyle/>
          <a:p>
            <a:fld id="{A06937D5-D888-482B-A8AA-31593E913E0B}" type="slidenum">
              <a:rPr lang="en-US" smtClean="0"/>
              <a:t>4</a:t>
            </a:fld>
            <a:endParaRPr lang="en-US" dirty="0"/>
          </a:p>
        </p:txBody>
      </p:sp>
    </p:spTree>
    <p:extLst>
      <p:ext uri="{BB962C8B-B14F-4D97-AF65-F5344CB8AC3E}">
        <p14:creationId xmlns:p14="http://schemas.microsoft.com/office/powerpoint/2010/main" val="1576995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endParaRPr lang="en-US" dirty="0"/>
          </a:p>
        </p:txBody>
      </p:sp>
      <p:sp>
        <p:nvSpPr>
          <p:cNvPr id="5" name="Slide Number Placeholder 4"/>
          <p:cNvSpPr>
            <a:spLocks noGrp="1"/>
          </p:cNvSpPr>
          <p:nvPr>
            <p:ph type="sldNum" sz="quarter" idx="5"/>
          </p:nvPr>
        </p:nvSpPr>
        <p:spPr/>
        <p:txBody>
          <a:bodyPr/>
          <a:lstStyle/>
          <a:p>
            <a:fld id="{A06937D5-D888-482B-A8AA-31593E913E0B}" type="slidenum">
              <a:rPr lang="en-US" smtClean="0"/>
              <a:t>5</a:t>
            </a:fld>
            <a:endParaRPr lang="en-US" dirty="0"/>
          </a:p>
        </p:txBody>
      </p:sp>
    </p:spTree>
    <p:extLst>
      <p:ext uri="{BB962C8B-B14F-4D97-AF65-F5344CB8AC3E}">
        <p14:creationId xmlns:p14="http://schemas.microsoft.com/office/powerpoint/2010/main" val="1905550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endParaRPr lang="en-US" dirty="0"/>
          </a:p>
        </p:txBody>
      </p:sp>
      <p:sp>
        <p:nvSpPr>
          <p:cNvPr id="5" name="Slide Number Placeholder 4"/>
          <p:cNvSpPr>
            <a:spLocks noGrp="1"/>
          </p:cNvSpPr>
          <p:nvPr>
            <p:ph type="sldNum" sz="quarter" idx="5"/>
          </p:nvPr>
        </p:nvSpPr>
        <p:spPr/>
        <p:txBody>
          <a:bodyPr/>
          <a:lstStyle/>
          <a:p>
            <a:fld id="{A06937D5-D888-482B-A8AA-31593E913E0B}" type="slidenum">
              <a:rPr lang="en-US" smtClean="0"/>
              <a:t>6</a:t>
            </a:fld>
            <a:endParaRPr lang="en-US" dirty="0"/>
          </a:p>
        </p:txBody>
      </p:sp>
    </p:spTree>
    <p:extLst>
      <p:ext uri="{BB962C8B-B14F-4D97-AF65-F5344CB8AC3E}">
        <p14:creationId xmlns:p14="http://schemas.microsoft.com/office/powerpoint/2010/main" val="4116753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endParaRPr lang="en-US" dirty="0"/>
          </a:p>
        </p:txBody>
      </p:sp>
      <p:sp>
        <p:nvSpPr>
          <p:cNvPr id="5" name="Slide Number Placeholder 4"/>
          <p:cNvSpPr>
            <a:spLocks noGrp="1"/>
          </p:cNvSpPr>
          <p:nvPr>
            <p:ph type="sldNum" sz="quarter" idx="5"/>
          </p:nvPr>
        </p:nvSpPr>
        <p:spPr/>
        <p:txBody>
          <a:bodyPr/>
          <a:lstStyle/>
          <a:p>
            <a:fld id="{A06937D5-D888-482B-A8AA-31593E913E0B}" type="slidenum">
              <a:rPr lang="en-US" smtClean="0"/>
              <a:t>7</a:t>
            </a:fld>
            <a:endParaRPr lang="en-US" dirty="0"/>
          </a:p>
        </p:txBody>
      </p:sp>
    </p:spTree>
    <p:extLst>
      <p:ext uri="{BB962C8B-B14F-4D97-AF65-F5344CB8AC3E}">
        <p14:creationId xmlns:p14="http://schemas.microsoft.com/office/powerpoint/2010/main" val="250666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Footer Placeholder 3"/>
          <p:cNvSpPr>
            <a:spLocks noGrp="1"/>
          </p:cNvSpPr>
          <p:nvPr>
            <p:ph type="ftr" sz="quarter" idx="4"/>
          </p:nvPr>
        </p:nvSpPr>
        <p:spPr/>
        <p:txBody>
          <a:bodyPr/>
          <a:lstStyle/>
          <a:p>
            <a:r>
              <a:rPr lang="en-US"/>
              <a:t>Helping People Live better Lives.</a:t>
            </a:r>
            <a:endParaRPr lang="en-US" dirty="0"/>
          </a:p>
        </p:txBody>
      </p:sp>
      <p:sp>
        <p:nvSpPr>
          <p:cNvPr id="5" name="Slide Number Placeholder 4"/>
          <p:cNvSpPr>
            <a:spLocks noGrp="1"/>
          </p:cNvSpPr>
          <p:nvPr>
            <p:ph type="sldNum" sz="quarter" idx="5"/>
          </p:nvPr>
        </p:nvSpPr>
        <p:spPr/>
        <p:txBody>
          <a:bodyPr/>
          <a:lstStyle/>
          <a:p>
            <a:fld id="{A06937D5-D888-482B-A8AA-31593E913E0B}" type="slidenum">
              <a:rPr lang="en-US" smtClean="0"/>
              <a:t>8</a:t>
            </a:fld>
            <a:endParaRPr lang="en-US" dirty="0"/>
          </a:p>
        </p:txBody>
      </p:sp>
    </p:spTree>
    <p:extLst>
      <p:ext uri="{BB962C8B-B14F-4D97-AF65-F5344CB8AC3E}">
        <p14:creationId xmlns:p14="http://schemas.microsoft.com/office/powerpoint/2010/main" val="888181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endParaRPr lang="en-US" dirty="0"/>
          </a:p>
        </p:txBody>
      </p:sp>
      <p:sp>
        <p:nvSpPr>
          <p:cNvPr id="5" name="Slide Number Placeholder 4"/>
          <p:cNvSpPr>
            <a:spLocks noGrp="1"/>
          </p:cNvSpPr>
          <p:nvPr>
            <p:ph type="sldNum" sz="quarter" idx="5"/>
          </p:nvPr>
        </p:nvSpPr>
        <p:spPr/>
        <p:txBody>
          <a:bodyPr/>
          <a:lstStyle/>
          <a:p>
            <a:fld id="{A06937D5-D888-482B-A8AA-31593E913E0B}" type="slidenum">
              <a:rPr lang="en-US" smtClean="0"/>
              <a:t>9</a:t>
            </a:fld>
            <a:endParaRPr lang="en-US" dirty="0"/>
          </a:p>
        </p:txBody>
      </p:sp>
    </p:spTree>
    <p:extLst>
      <p:ext uri="{BB962C8B-B14F-4D97-AF65-F5344CB8AC3E}">
        <p14:creationId xmlns:p14="http://schemas.microsoft.com/office/powerpoint/2010/main" val="1999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hyperlink" Target="dhhs.ne.gov" TargetMode="External"/><Relationship Id="rId5" Type="http://schemas.openxmlformats.org/officeDocument/2006/relationships/hyperlink" Target="mailto:First.Last@nebraska.gov" TargetMode="External"/><Relationship Id="rId4" Type="http://schemas.openxmlformats.org/officeDocument/2006/relationships/image" Target="../media/image4.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1905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 1-column bullet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456174" y="6356350"/>
            <a:ext cx="2283542" cy="365125"/>
          </a:xfrm>
          <a:prstGeom prst="rect">
            <a:avLst/>
          </a:prstGeom>
        </p:spPr>
        <p:txBody>
          <a:bodyPr/>
          <a:lstStyle/>
          <a:p>
            <a:fld id="{07E7C557-6977-4010-A8B0-973A074F99DE}" type="slidenum">
              <a:rPr lang="en-US" smtClean="0"/>
              <a:pPr/>
              <a:t>‹#›</a:t>
            </a:fld>
            <a:endParaRPr lang="en-US" dirty="0"/>
          </a:p>
        </p:txBody>
      </p:sp>
      <p:sp>
        <p:nvSpPr>
          <p:cNvPr id="5" name="Text Placeholder 3"/>
          <p:cNvSpPr>
            <a:spLocks noGrp="1"/>
          </p:cNvSpPr>
          <p:nvPr>
            <p:ph type="body" sz="quarter" idx="11" hasCustomPrompt="1"/>
          </p:nvPr>
        </p:nvSpPr>
        <p:spPr>
          <a:xfrm>
            <a:off x="365097" y="1081210"/>
            <a:ext cx="11560739" cy="4716953"/>
          </a:xfrm>
          <a:prstGeom prst="rect">
            <a:avLst/>
          </a:prstGeom>
        </p:spPr>
        <p:txBody>
          <a:bodyPr spcCol="274320"/>
          <a:lstStyle>
            <a:lvl2pPr marL="685800" indent="-22860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1"/>
            <a:r>
              <a:rPr lang="en-US" dirty="0"/>
              <a:t>Bulleted</a:t>
            </a:r>
          </a:p>
          <a:p>
            <a:pPr lvl="2"/>
            <a:r>
              <a:rPr lang="en-US" dirty="0"/>
              <a:t>Bulleted</a:t>
            </a:r>
          </a:p>
          <a:p>
            <a:pPr lvl="3"/>
            <a:r>
              <a:rPr lang="en-US" dirty="0"/>
              <a:t>Bulleted</a:t>
            </a:r>
          </a:p>
          <a:p>
            <a:pPr lvl="4"/>
            <a:r>
              <a:rPr lang="en-US" dirty="0"/>
              <a:t>Bulleted</a:t>
            </a:r>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81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4109839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3558784"/>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1122363"/>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3703120"/>
            <a:ext cx="10515600" cy="1925893"/>
          </a:xfrm>
          <a:prstGeom prst="rect">
            <a:avLst/>
          </a:prstGeom>
        </p:spPr>
        <p:txBody>
          <a:bodyPr vert="horz" lIns="91440" tIns="45720" rIns="91440" bIns="45720" rtlCol="0">
            <a:normAutofit/>
          </a:bodyPr>
          <a:lstStyle>
            <a:lvl1pPr algn="ctr">
              <a:defRPr sz="320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1456310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197393"/>
            <a:ext cx="11552349" cy="4390607"/>
          </a:xfrm>
          <a:prstGeom prst="rect">
            <a:avLst/>
          </a:prstGeom>
        </p:spPr>
        <p:txBody>
          <a:bodyPr/>
          <a:lstStyle>
            <a:lvl1pPr marL="0" indent="0" algn="l">
              <a:buNone/>
              <a:defRPr sz="2000">
                <a:solidFill>
                  <a:schemeClr val="tx1"/>
                </a:solidFill>
              </a:defRPr>
            </a:lvl1pPr>
          </a:lstStyle>
          <a:p>
            <a:pPr lvl="0"/>
            <a:r>
              <a:rPr lang="en-US" dirty="0"/>
              <a:t>Click to edit text</a:t>
            </a:r>
          </a:p>
        </p:txBody>
      </p: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a:t>Click to edit Master title style</a:t>
            </a:r>
            <a:endParaRPr lang="en-US" dirty="0"/>
          </a:p>
        </p:txBody>
      </p:sp>
      <p:cxnSp>
        <p:nvCxnSpPr>
          <p:cNvPr id="5" name="Title Page Rule Line"/>
          <p:cNvCxnSpPr/>
          <p:nvPr/>
        </p:nvCxnSpPr>
        <p:spPr>
          <a:xfrm>
            <a:off x="373487" y="106481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851293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200087"/>
            <a:ext cx="11552349" cy="4424858"/>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106154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822336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787178"/>
            <a:ext cx="11552349" cy="3819295"/>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
        <p:nvSpPr>
          <p:cNvPr id="11" name="Page Subhead Bold"/>
          <p:cNvSpPr>
            <a:spLocks noGrp="1"/>
          </p:cNvSpPr>
          <p:nvPr>
            <p:ph type="body" sz="quarter" idx="12" hasCustomPrompt="1"/>
          </p:nvPr>
        </p:nvSpPr>
        <p:spPr>
          <a:xfrm>
            <a:off x="365097" y="121388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cxnSp>
        <p:nvCxnSpPr>
          <p:cNvPr id="12" name="Title Page Rule Line"/>
          <p:cNvCxnSpPr/>
          <p:nvPr/>
        </p:nvCxnSpPr>
        <p:spPr>
          <a:xfrm>
            <a:off x="373487" y="107534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874152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
        <p:nvSpPr>
          <p:cNvPr id="6" name="Bulleted Text"/>
          <p:cNvSpPr>
            <a:spLocks noGrp="1"/>
          </p:cNvSpPr>
          <p:nvPr>
            <p:ph type="body" sz="quarter" idx="12" hasCustomPrompt="1"/>
          </p:nvPr>
        </p:nvSpPr>
        <p:spPr>
          <a:xfrm>
            <a:off x="365098" y="1206627"/>
            <a:ext cx="11552349" cy="4362900"/>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cxnSp>
        <p:nvCxnSpPr>
          <p:cNvPr id="10" name="Title Page Rule Line"/>
          <p:cNvCxnSpPr/>
          <p:nvPr/>
        </p:nvCxnSpPr>
        <p:spPr>
          <a:xfrm>
            <a:off x="373487" y="106481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76027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20008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364502"/>
            <a:ext cx="11552349" cy="3230755"/>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4" name="Title Page Rule Line"/>
          <p:cNvCxnSpPr/>
          <p:nvPr/>
        </p:nvCxnSpPr>
        <p:spPr>
          <a:xfrm>
            <a:off x="365097" y="106154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80108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Tree>
    <p:extLst>
      <p:ext uri="{BB962C8B-B14F-4D97-AF65-F5344CB8AC3E}">
        <p14:creationId xmlns:p14="http://schemas.microsoft.com/office/powerpoint/2010/main" val="148973415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740925"/>
            <a:ext cx="11552349" cy="3810789"/>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11591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2344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320498767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238132"/>
            <a:ext cx="4178022" cy="4907973"/>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238132"/>
            <a:ext cx="4808380" cy="3988210"/>
          </a:xfrm>
          <a:prstGeom prst="rect">
            <a:avLst/>
          </a:prstGeom>
        </p:spPr>
        <p:txBody>
          <a:bodyPr/>
          <a:lstStyle/>
          <a:p>
            <a:r>
              <a:rPr lang="en-US" dirty="0"/>
              <a:t>Click icon to add picture</a:t>
            </a:r>
          </a:p>
        </p:txBody>
      </p:sp>
      <p:sp>
        <p:nvSpPr>
          <p:cNvPr id="15" name="Picture Placeholder 14"/>
          <p:cNvSpPr>
            <a:spLocks noGrp="1"/>
          </p:cNvSpPr>
          <p:nvPr>
            <p:ph type="pic" sz="quarter" idx="13"/>
          </p:nvPr>
        </p:nvSpPr>
        <p:spPr>
          <a:xfrm>
            <a:off x="4732338" y="1238132"/>
            <a:ext cx="2130729" cy="1966546"/>
          </a:xfrm>
          <a:prstGeom prst="rect">
            <a:avLst/>
          </a:prstGeom>
        </p:spPr>
        <p:txBody>
          <a:bodyPr/>
          <a:lstStyle/>
          <a:p>
            <a:r>
              <a:rPr lang="en-US" dirty="0"/>
              <a:t>Click icon to add picture</a:t>
            </a:r>
          </a:p>
        </p:txBody>
      </p:sp>
      <p:sp>
        <p:nvSpPr>
          <p:cNvPr id="17" name="Picture Placeholder 16"/>
          <p:cNvSpPr>
            <a:spLocks noGrp="1"/>
          </p:cNvSpPr>
          <p:nvPr>
            <p:ph type="pic" sz="quarter" idx="14"/>
          </p:nvPr>
        </p:nvSpPr>
        <p:spPr>
          <a:xfrm>
            <a:off x="4732338" y="3374906"/>
            <a:ext cx="2160587" cy="1851435"/>
          </a:xfrm>
          <a:prstGeom prst="rect">
            <a:avLst/>
          </a:prstGeom>
        </p:spPr>
        <p:txBody>
          <a:bodyPr/>
          <a:lstStyle/>
          <a:p>
            <a:r>
              <a:rPr lang="en-US" dirty="0"/>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107534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406051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036080"/>
                </a:solidFill>
                <a:latin typeface="+mn-lt"/>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Title</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latin typeface="+mj-lt"/>
              </a:defRPr>
            </a:lvl1pPr>
          </a:lstStyle>
          <a:p>
            <a:pPr lvl="0"/>
            <a:r>
              <a:rPr lang="en-US" dirty="0"/>
              <a:t>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396900553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grpSp>
        <p:nvGrpSpPr>
          <p:cNvPr id="4" name="Group 3"/>
          <p:cNvGrpSpPr/>
          <p:nvPr/>
        </p:nvGrpSpPr>
        <p:grpSpPr>
          <a:xfrm>
            <a:off x="508289" y="6065378"/>
            <a:ext cx="1675916" cy="438850"/>
            <a:chOff x="4913982" y="5342258"/>
            <a:chExt cx="1675916" cy="463617"/>
          </a:xfrm>
          <a:effectLst>
            <a:reflection stA="41000" endPos="65000" dist="50800" dir="5400000" sy="-100000" algn="bl" rotWithShape="0"/>
          </a:effectLst>
        </p:grpSpPr>
        <p:pic>
          <p:nvPicPr>
            <p:cNvPr id="5" name="Twit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3982" y="5342258"/>
              <a:ext cx="467498" cy="457200"/>
            </a:xfrm>
            <a:prstGeom prst="rect">
              <a:avLst/>
            </a:prstGeom>
          </p:spPr>
        </p:pic>
        <p:pic>
          <p:nvPicPr>
            <p:cNvPr id="6" name="You Tub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001" y="5348675"/>
              <a:ext cx="457200" cy="457200"/>
            </a:xfrm>
            <a:prstGeom prst="rect">
              <a:avLst/>
            </a:prstGeom>
          </p:spPr>
        </p:pic>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2698" y="5342258"/>
              <a:ext cx="457200" cy="457200"/>
            </a:xfrm>
            <a:prstGeom prst="rect">
              <a:avLst/>
            </a:prstGeom>
          </p:spPr>
        </p:pic>
      </p:grpSp>
      <p:sp>
        <p:nvSpPr>
          <p:cNvPr id="11" name="Page Subhead Bold"/>
          <p:cNvSpPr>
            <a:spLocks noGrp="1"/>
          </p:cNvSpPr>
          <p:nvPr>
            <p:ph type="body" sz="quarter" idx="12" hasCustomPrompt="1"/>
          </p:nvPr>
        </p:nvSpPr>
        <p:spPr>
          <a:xfrm>
            <a:off x="838200" y="2240666"/>
            <a:ext cx="10478729" cy="469563"/>
          </a:xfrm>
          <a:prstGeom prst="rect">
            <a:avLst/>
          </a:prstGeom>
          <a:solidFill>
            <a:srgbClr val="BABF33"/>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28162"/>
            <a:ext cx="10478729" cy="657500"/>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644144"/>
            <a:ext cx="10478729" cy="405055"/>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5"/>
              </a:rPr>
              <a:t>First.Last@nebraska.gov</a:t>
            </a:r>
            <a:endParaRPr lang="en-US" dirty="0"/>
          </a:p>
        </p:txBody>
      </p:sp>
      <p:sp>
        <p:nvSpPr>
          <p:cNvPr id="16" name="Website"/>
          <p:cNvSpPr txBox="1">
            <a:spLocks/>
          </p:cNvSpPr>
          <p:nvPr/>
        </p:nvSpPr>
        <p:spPr>
          <a:xfrm>
            <a:off x="2318151" y="6123375"/>
            <a:ext cx="2148581" cy="427153"/>
          </a:xfrm>
          <a:prstGeom prst="rect">
            <a:avLst/>
          </a:prstGeom>
          <a:noFill/>
          <a:ln>
            <a:solidFill>
              <a:srgbClr val="5690E2"/>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036080"/>
                </a:solidFill>
                <a:latin typeface="Gisha" panose="020B0502040204020203" pitchFamily="34" charset="-79"/>
                <a:cs typeface="Gisha" panose="020B0502040204020203" pitchFamily="34" charset="-79"/>
                <a:hlinkClick r:id="rId6"/>
              </a:rPr>
              <a:t>dhhs.ne.gov</a:t>
            </a:r>
            <a:endParaRPr lang="en-US" sz="2400" b="1" dirty="0">
              <a:solidFill>
                <a:srgbClr val="036080"/>
              </a:solidFill>
              <a:latin typeface="Gisha" panose="020B0502040204020203" pitchFamily="34" charset="-79"/>
              <a:cs typeface="Gisha" panose="020B0502040204020203" pitchFamily="34" charset="-79"/>
            </a:endParaRPr>
          </a:p>
        </p:txBody>
      </p:sp>
      <p:sp>
        <p:nvSpPr>
          <p:cNvPr id="18" name="Website"/>
          <p:cNvSpPr txBox="1">
            <a:spLocks/>
          </p:cNvSpPr>
          <p:nvPr/>
        </p:nvSpPr>
        <p:spPr>
          <a:xfrm>
            <a:off x="5012550" y="5402453"/>
            <a:ext cx="2148581" cy="438851"/>
          </a:xfrm>
          <a:prstGeom prst="rect">
            <a:avLst/>
          </a:prstGeom>
          <a:noFill/>
          <a:ln>
            <a:no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0"/>
              </a:lnSpc>
            </a:pPr>
            <a:r>
              <a:rPr lang="en-US" sz="1400" b="1" dirty="0">
                <a:solidFill>
                  <a:schemeClr val="tx2"/>
                </a:solidFill>
                <a:latin typeface="Gisha" panose="020B0502040204020203" pitchFamily="34" charset="-79"/>
                <a:cs typeface="Gisha" panose="020B0502040204020203" pitchFamily="34" charset="-79"/>
              </a:rPr>
              <a:t>DHHS Helpline:</a:t>
            </a:r>
          </a:p>
          <a:p>
            <a:pPr>
              <a:lnSpc>
                <a:spcPts val="1200"/>
              </a:lnSpc>
            </a:pPr>
            <a:r>
              <a:rPr lang="en-US" sz="1050" b="0" dirty="0">
                <a:solidFill>
                  <a:schemeClr val="tx2"/>
                </a:solidFill>
                <a:latin typeface="Gisha" panose="020B0502040204020203" pitchFamily="34" charset="-79"/>
                <a:cs typeface="Gisha" panose="020B0502040204020203" pitchFamily="34" charset="-79"/>
              </a:rPr>
              <a:t>800-254-4202</a:t>
            </a:r>
          </a:p>
          <a:p>
            <a:pPr>
              <a:lnSpc>
                <a:spcPts val="1200"/>
              </a:lnSpc>
            </a:pPr>
            <a:r>
              <a:rPr lang="en-US" sz="1050" b="0" dirty="0">
                <a:solidFill>
                  <a:schemeClr val="tx2"/>
                </a:solidFill>
                <a:latin typeface="Gisha" panose="020B0502040204020203" pitchFamily="34" charset="-79"/>
                <a:cs typeface="Gisha" panose="020B0502040204020203" pitchFamily="34" charset="-79"/>
              </a:rPr>
              <a:t>DHHS.helpline@Nebraska.gov</a:t>
            </a:r>
          </a:p>
        </p:txBody>
      </p:sp>
      <p:sp>
        <p:nvSpPr>
          <p:cNvPr id="15" name="Phone"/>
          <p:cNvSpPr txBox="1"/>
          <p:nvPr/>
        </p:nvSpPr>
        <p:spPr>
          <a:xfrm>
            <a:off x="846763" y="4109007"/>
            <a:ext cx="10478729" cy="461665"/>
          </a:xfrm>
          <a:prstGeom prst="rect">
            <a:avLst/>
          </a:prstGeom>
          <a:noFill/>
        </p:spPr>
        <p:txBody>
          <a:bodyPr wrap="square" rtlCol="0">
            <a:spAutoFit/>
          </a:bodyPr>
          <a:lstStyle/>
          <a:p>
            <a:pPr algn="ctr"/>
            <a:r>
              <a:rPr lang="en-US" sz="2400" dirty="0">
                <a:solidFill>
                  <a:schemeClr val="tx2"/>
                </a:solidFill>
                <a:latin typeface="Montserrat Black" panose="00000A00000000000000" pitchFamily="50" charset="0"/>
              </a:rPr>
              <a:t>000-000-0000</a:t>
            </a:r>
          </a:p>
        </p:txBody>
      </p:sp>
    </p:spTree>
    <p:extLst>
      <p:ext uri="{BB962C8B-B14F-4D97-AF65-F5344CB8AC3E}">
        <p14:creationId xmlns:p14="http://schemas.microsoft.com/office/powerpoint/2010/main" val="306631617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1495192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eadline / Subhead / 3-column / bulleted">
    <p:spTree>
      <p:nvGrpSpPr>
        <p:cNvPr id="1" name=""/>
        <p:cNvGrpSpPr/>
        <p:nvPr/>
      </p:nvGrpSpPr>
      <p:grpSpPr>
        <a:xfrm>
          <a:off x="0" y="0"/>
          <a:ext cx="0" cy="0"/>
          <a:chOff x="0" y="0"/>
          <a:chExt cx="0" cy="0"/>
        </a:xfrm>
      </p:grpSpPr>
      <p:sp>
        <p:nvSpPr>
          <p:cNvPr id="4" name="Page Subhead Bold"/>
          <p:cNvSpPr>
            <a:spLocks noGrp="1"/>
          </p:cNvSpPr>
          <p:nvPr>
            <p:ph type="body" sz="quarter" idx="12" hasCustomPrompt="1"/>
          </p:nvPr>
        </p:nvSpPr>
        <p:spPr>
          <a:xfrm>
            <a:off x="365097" y="1081211"/>
            <a:ext cx="11552349" cy="56307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7" name="Body Text 3-col"/>
          <p:cNvSpPr>
            <a:spLocks noGrp="1"/>
          </p:cNvSpPr>
          <p:nvPr>
            <p:ph type="body" sz="quarter" idx="11" hasCustomPrompt="1"/>
          </p:nvPr>
        </p:nvSpPr>
        <p:spPr>
          <a:xfrm>
            <a:off x="365097" y="1657903"/>
            <a:ext cx="11560739" cy="4329942"/>
          </a:xfrm>
          <a:prstGeom prst="rect">
            <a:avLst/>
          </a:prstGeom>
        </p:spPr>
        <p:txBody>
          <a:bodyPr wrap="none" numCol="3"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3-column text</a:t>
            </a:r>
          </a:p>
          <a:p>
            <a:pPr lvl="1"/>
            <a:r>
              <a:rPr lang="en-US" dirty="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563628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line / 2-column bulleted 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sp>
        <p:nvSpPr>
          <p:cNvPr id="7" name="Body Text"/>
          <p:cNvSpPr>
            <a:spLocks noGrp="1"/>
          </p:cNvSpPr>
          <p:nvPr>
            <p:ph type="body" sz="quarter" idx="11" hasCustomPrompt="1"/>
          </p:nvPr>
        </p:nvSpPr>
        <p:spPr>
          <a:xfrm>
            <a:off x="373487" y="1073568"/>
            <a:ext cx="11552349" cy="5060532"/>
          </a:xfrm>
          <a:prstGeom prst="rect">
            <a:avLst/>
          </a:prstGeom>
        </p:spPr>
        <p:txBody>
          <a:bodyPr numCol="2" spcCol="274320"/>
          <a:lstStyle>
            <a:lvl1pPr marL="171450" indent="-171450" algn="l">
              <a:buClr>
                <a:srgbClr val="7E99A9"/>
              </a:buClr>
              <a:buFont typeface="Wingdings 3" panose="05040102010807070707" pitchFamily="18" charset="2"/>
              <a:buChar char=""/>
              <a:defRPr sz="1200">
                <a:solidFill>
                  <a:schemeClr val="tx1"/>
                </a:solidFill>
                <a:latin typeface="+mn-lt"/>
              </a:defRPr>
            </a:lvl1pPr>
          </a:lstStyle>
          <a:p>
            <a:pPr lvl="0"/>
            <a:r>
              <a:rPr lang="en-US" dirty="0"/>
              <a:t>2-column</a:t>
            </a:r>
          </a:p>
        </p:txBody>
      </p:sp>
      <p:cxnSp>
        <p:nvCxnSpPr>
          <p:cNvPr id="8"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82153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036080"/>
                </a:solidFill>
                <a:latin typeface="+mn-lt"/>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Title</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latin typeface="+mj-lt"/>
              </a:defRPr>
            </a:lvl1pPr>
          </a:lstStyle>
          <a:p>
            <a:pPr lvl="0"/>
            <a:r>
              <a:rPr lang="en-US" dirty="0"/>
              <a:t>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28568093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757575"/>
              </a:solidFill>
              <a:effectLst/>
              <a:uLnTx/>
              <a:uFillTx/>
              <a:latin typeface="Arial"/>
              <a:cs typeface="Arial"/>
              <a:sym typeface="Arial"/>
            </a:endParaRPr>
          </a:p>
        </p:txBody>
      </p:sp>
      <p:sp>
        <p:nvSpPr>
          <p:cNvPr id="19" name="Google Shape;1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757575"/>
              </a:solidFill>
              <a:effectLst/>
              <a:uLnTx/>
              <a:uFillTx/>
              <a:latin typeface="Arial"/>
              <a:cs typeface="Arial"/>
              <a:sym typeface="Arial"/>
            </a:endParaRPr>
          </a:p>
        </p:txBody>
      </p:sp>
      <p:sp>
        <p:nvSpPr>
          <p:cNvPr id="20" name="Google Shape;2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757575"/>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757575"/>
              </a:solidFill>
              <a:effectLst/>
              <a:uLnTx/>
              <a:uFillTx/>
              <a:latin typeface="Arial"/>
              <a:cs typeface="Arial"/>
              <a:sym typeface="Arial"/>
            </a:endParaRPr>
          </a:p>
        </p:txBody>
      </p:sp>
    </p:spTree>
    <p:extLst>
      <p:ext uri="{BB962C8B-B14F-4D97-AF65-F5344CB8AC3E}">
        <p14:creationId xmlns:p14="http://schemas.microsoft.com/office/powerpoint/2010/main" val="499669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757575"/>
              </a:solidFill>
              <a:effectLst/>
              <a:uLnTx/>
              <a:uFillTx/>
              <a:latin typeface="Arial"/>
              <a:cs typeface="Arial"/>
              <a:sym typeface="Arial"/>
            </a:endParaRPr>
          </a:p>
        </p:txBody>
      </p:sp>
      <p:sp>
        <p:nvSpPr>
          <p:cNvPr id="25" name="Google Shape;2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757575"/>
              </a:solidFill>
              <a:effectLst/>
              <a:uLnTx/>
              <a:uFillTx/>
              <a:latin typeface="Arial"/>
              <a:cs typeface="Arial"/>
              <a:sym typeface="Arial"/>
            </a:endParaRPr>
          </a:p>
        </p:txBody>
      </p:sp>
      <p:sp>
        <p:nvSpPr>
          <p:cNvPr id="26" name="Google Shape;2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757575"/>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757575"/>
              </a:solidFill>
              <a:effectLst/>
              <a:uLnTx/>
              <a:uFillTx/>
              <a:latin typeface="Arial"/>
              <a:cs typeface="Arial"/>
              <a:sym typeface="Arial"/>
            </a:endParaRPr>
          </a:p>
        </p:txBody>
      </p:sp>
    </p:spTree>
    <p:extLst>
      <p:ext uri="{BB962C8B-B14F-4D97-AF65-F5344CB8AC3E}">
        <p14:creationId xmlns:p14="http://schemas.microsoft.com/office/powerpoint/2010/main" val="1352923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757575"/>
              </a:solidFill>
              <a:effectLst/>
              <a:uLnTx/>
              <a:uFillTx/>
              <a:latin typeface="Arial"/>
              <a:cs typeface="Arial"/>
              <a:sym typeface="Arial"/>
            </a:endParaRPr>
          </a:p>
        </p:txBody>
      </p:sp>
      <p:sp>
        <p:nvSpPr>
          <p:cNvPr id="32" name="Google Shape;3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757575"/>
              </a:solidFill>
              <a:effectLst/>
              <a:uLnTx/>
              <a:uFillTx/>
              <a:latin typeface="Arial"/>
              <a:cs typeface="Arial"/>
              <a:sym typeface="Arial"/>
            </a:endParaRPr>
          </a:p>
        </p:txBody>
      </p:sp>
      <p:sp>
        <p:nvSpPr>
          <p:cNvPr id="33" name="Google Shape;3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757575"/>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757575"/>
              </a:solidFill>
              <a:effectLst/>
              <a:uLnTx/>
              <a:uFillTx/>
              <a:latin typeface="Arial"/>
              <a:cs typeface="Arial"/>
              <a:sym typeface="Arial"/>
            </a:endParaRPr>
          </a:p>
        </p:txBody>
      </p:sp>
    </p:spTree>
    <p:extLst>
      <p:ext uri="{BB962C8B-B14F-4D97-AF65-F5344CB8AC3E}">
        <p14:creationId xmlns:p14="http://schemas.microsoft.com/office/powerpoint/2010/main" val="397715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entered /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16191"/>
          </a:xfrm>
          <a:prstGeom prst="rect">
            <a:avLst/>
          </a:prstGeom>
        </p:spPr>
        <p:txBody>
          <a:bodyPr/>
          <a:lstStyle>
            <a:lvl1pPr>
              <a:defRPr baseline="0">
                <a:latin typeface="+mj-lt"/>
                <a:cs typeface="Arial" panose="020B0604020202020204" pitchFamily="34" charset="0"/>
              </a:defRPr>
            </a:lvl1pPr>
          </a:lstStyle>
          <a:p>
            <a:r>
              <a:rPr lang="en-US" dirty="0"/>
              <a:t>Master Headline</a:t>
            </a:r>
          </a:p>
        </p:txBody>
      </p:sp>
    </p:spTree>
    <p:extLst>
      <p:ext uri="{BB962C8B-B14F-4D97-AF65-F5344CB8AC3E}">
        <p14:creationId xmlns:p14="http://schemas.microsoft.com/office/powerpoint/2010/main" val="32709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4" name="Title Page Rule Line"/>
          <p:cNvCxnSpPr/>
          <p:nvPr userDrawn="1"/>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5"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latin typeface="+mj-lt"/>
              </a:defRPr>
            </a:lvl1pPr>
          </a:lstStyle>
          <a:p>
            <a:r>
              <a:rPr lang="en-US" dirty="0"/>
              <a:t>Headline</a:t>
            </a:r>
          </a:p>
        </p:txBody>
      </p:sp>
      <p:sp>
        <p:nvSpPr>
          <p:cNvPr id="6"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mn-lt"/>
                <a:ea typeface="Roboto" panose="02000000000000000000" pitchFamily="2" charset="0"/>
                <a:cs typeface="Roboto" panose="02000000000000000000" pitchFamily="2" charset="0"/>
              </a:defRPr>
            </a:lvl1pPr>
          </a:lstStyle>
          <a:p>
            <a:pPr lvl="0"/>
            <a:r>
              <a:rPr lang="en-US" dirty="0"/>
              <a:t>Subtitle</a:t>
            </a:r>
          </a:p>
        </p:txBody>
      </p:sp>
    </p:spTree>
    <p:extLst>
      <p:ext uri="{BB962C8B-B14F-4D97-AF65-F5344CB8AC3E}">
        <p14:creationId xmlns:p14="http://schemas.microsoft.com/office/powerpoint/2010/main" val="388995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 1-column text">
    <p:spTree>
      <p:nvGrpSpPr>
        <p:cNvPr id="1" name=""/>
        <p:cNvGrpSpPr/>
        <p:nvPr/>
      </p:nvGrpSpPr>
      <p:grpSpPr>
        <a:xfrm>
          <a:off x="0" y="0"/>
          <a:ext cx="0" cy="0"/>
          <a:chOff x="0" y="0"/>
          <a:chExt cx="0" cy="0"/>
        </a:xfrm>
      </p:grpSpPr>
      <p:sp>
        <p:nvSpPr>
          <p:cNvPr id="5" name="Body Text"/>
          <p:cNvSpPr>
            <a:spLocks noGrp="1"/>
          </p:cNvSpPr>
          <p:nvPr>
            <p:ph type="body" sz="quarter" idx="11" hasCustomPrompt="1"/>
          </p:nvPr>
        </p:nvSpPr>
        <p:spPr>
          <a:xfrm>
            <a:off x="373487" y="1073568"/>
            <a:ext cx="11552349" cy="5060532"/>
          </a:xfrm>
          <a:prstGeom prst="rect">
            <a:avLst/>
          </a:prstGeom>
        </p:spPr>
        <p:txBody>
          <a:bodyPr/>
          <a:lstStyle>
            <a:lvl1pPr marL="0" indent="0" algn="l">
              <a:buNone/>
              <a:defRPr sz="2000">
                <a:solidFill>
                  <a:schemeClr val="tx1"/>
                </a:solidFill>
                <a:latin typeface="+mn-lt"/>
              </a:defRPr>
            </a:lvl1pPr>
          </a:lstStyle>
          <a:p>
            <a:pPr lvl="0"/>
            <a:r>
              <a:rPr lang="en-US" dirty="0"/>
              <a:t>1-column</a:t>
            </a:r>
          </a:p>
        </p:txBody>
      </p:sp>
      <p:cxnSp>
        <p:nvCxnSpPr>
          <p:cNvPr id="6"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hasCustomPrompt="1"/>
          </p:nvPr>
        </p:nvSpPr>
        <p:spPr>
          <a:xfrm>
            <a:off x="373487" y="365126"/>
            <a:ext cx="11552349" cy="696420"/>
          </a:xfrm>
          <a:prstGeom prst="rect">
            <a:avLst/>
          </a:prstGeom>
        </p:spPr>
        <p:txBody>
          <a:bodyPr>
            <a:noAutofit/>
          </a:bodyPr>
          <a:lstStyle>
            <a:lvl1pPr algn="l">
              <a:defRPr sz="3600">
                <a:latin typeface="+mj-lt"/>
              </a:defRPr>
            </a:lvl1pPr>
          </a:lstStyle>
          <a:p>
            <a:r>
              <a:rPr lang="en-US" dirty="0"/>
              <a:t>Headline</a:t>
            </a:r>
          </a:p>
        </p:txBody>
      </p:sp>
    </p:spTree>
    <p:extLst>
      <p:ext uri="{BB962C8B-B14F-4D97-AF65-F5344CB8AC3E}">
        <p14:creationId xmlns:p14="http://schemas.microsoft.com/office/powerpoint/2010/main" val="1771265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1-column bulleted">
    <p:spTree>
      <p:nvGrpSpPr>
        <p:cNvPr id="1" name=""/>
        <p:cNvGrpSpPr/>
        <p:nvPr/>
      </p:nvGrpSpPr>
      <p:grpSpPr>
        <a:xfrm>
          <a:off x="0" y="0"/>
          <a:ext cx="0" cy="0"/>
          <a:chOff x="0" y="0"/>
          <a:chExt cx="0" cy="0"/>
        </a:xfrm>
      </p:grpSpPr>
      <p:sp>
        <p:nvSpPr>
          <p:cNvPr id="9" name="Bulleted Text"/>
          <p:cNvSpPr>
            <a:spLocks noGrp="1"/>
          </p:cNvSpPr>
          <p:nvPr>
            <p:ph type="body" sz="quarter" idx="12" hasCustomPrompt="1"/>
          </p:nvPr>
        </p:nvSpPr>
        <p:spPr>
          <a:xfrm>
            <a:off x="365098" y="1073276"/>
            <a:ext cx="11552349" cy="5060823"/>
          </a:xfrm>
          <a:prstGeom prst="rect">
            <a:avLst/>
          </a:prstGeom>
        </p:spPr>
        <p:txBody>
          <a:bodyPr lIns="0" tIns="45720" rIns="91440" spcCol="274320"/>
          <a:lstStyle>
            <a:lvl1pPr marL="457200" indent="-274320" algn="l">
              <a:lnSpc>
                <a:spcPct val="150000"/>
              </a:lnSpc>
              <a:spcBef>
                <a:spcPts val="0"/>
              </a:spcBef>
              <a:buClr>
                <a:srgbClr val="B9C8D3"/>
              </a:buClr>
              <a:buFont typeface="Wingdings 3" panose="05040102010807070707" pitchFamily="18" charset="2"/>
              <a:buChar char=""/>
              <a:defRPr lang="en-US" sz="1800" kern="1200" baseline="0" dirty="0" smtClean="0">
                <a:solidFill>
                  <a:schemeClr val="tx1"/>
                </a:solidFill>
                <a:latin typeface="+mn-lt"/>
                <a:ea typeface="Roboto" panose="02000000000000000000" pitchFamily="2" charset="0"/>
                <a:cs typeface="Roboto" panose="02000000000000000000" pitchFamily="2" charset="0"/>
              </a:defRPr>
            </a:lvl1pPr>
          </a:lstStyle>
          <a:p>
            <a:pPr lvl="0"/>
            <a:r>
              <a:rPr lang="en-US" dirty="0"/>
              <a:t>1-column bulleted text</a:t>
            </a:r>
          </a:p>
        </p:txBody>
      </p:sp>
      <p:sp>
        <p:nvSpPr>
          <p:cNvPr id="10"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1"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8354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 Subhead / Bulleted">
    <p:spTree>
      <p:nvGrpSpPr>
        <p:cNvPr id="1" name=""/>
        <p:cNvGrpSpPr/>
        <p:nvPr/>
      </p:nvGrpSpPr>
      <p:grpSpPr>
        <a:xfrm>
          <a:off x="0" y="0"/>
          <a:ext cx="0" cy="0"/>
          <a:chOff x="0" y="0"/>
          <a:chExt cx="0" cy="0"/>
        </a:xfrm>
      </p:grpSpPr>
      <p:sp>
        <p:nvSpPr>
          <p:cNvPr id="4" name="Bulleted Text"/>
          <p:cNvSpPr>
            <a:spLocks noGrp="1"/>
          </p:cNvSpPr>
          <p:nvPr>
            <p:ph type="body" sz="quarter" idx="11" hasCustomPrompt="1"/>
          </p:nvPr>
        </p:nvSpPr>
        <p:spPr>
          <a:xfrm>
            <a:off x="365098" y="1653828"/>
            <a:ext cx="11552349" cy="4480272"/>
          </a:xfrm>
          <a:prstGeom prst="rect">
            <a:avLst/>
          </a:prstGeom>
        </p:spPr>
        <p:txBody>
          <a:bodyPr spcCol="274320">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400">
                <a:latin typeface="Arial" panose="020B0604020202020204" pitchFamily="34" charset="0"/>
                <a:cs typeface="Arial" panose="020B0604020202020204" pitchFamily="34" charset="0"/>
              </a:defRPr>
            </a:lvl5pPr>
          </a:lstStyle>
          <a:p>
            <a:pPr lvl="1"/>
            <a:r>
              <a:rPr lang="en-US" dirty="0"/>
              <a:t>Bulleted</a:t>
            </a:r>
          </a:p>
          <a:p>
            <a:pPr lvl="2"/>
            <a:r>
              <a:rPr lang="en-US" dirty="0"/>
              <a:t>Bulleted</a:t>
            </a:r>
          </a:p>
          <a:p>
            <a:pPr lvl="3"/>
            <a:r>
              <a:rPr lang="en-US" dirty="0"/>
              <a:t>Bulleted</a:t>
            </a:r>
          </a:p>
          <a:p>
            <a:pPr lvl="4"/>
            <a:r>
              <a:rPr lang="en-US" dirty="0"/>
              <a:t>Bulleted</a:t>
            </a:r>
          </a:p>
        </p:txBody>
      </p:sp>
      <p:sp>
        <p:nvSpPr>
          <p:cNvPr id="6"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8"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9"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0870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 2-column / bulleted">
    <p:spTree>
      <p:nvGrpSpPr>
        <p:cNvPr id="1" name=""/>
        <p:cNvGrpSpPr/>
        <p:nvPr/>
      </p:nvGrpSpPr>
      <p:grpSpPr>
        <a:xfrm>
          <a:off x="0" y="0"/>
          <a:ext cx="0" cy="0"/>
          <a:chOff x="0" y="0"/>
          <a:chExt cx="0" cy="0"/>
        </a:xfrm>
      </p:grpSpPr>
      <p:sp>
        <p:nvSpPr>
          <p:cNvPr id="8" name="Body Text 3-col"/>
          <p:cNvSpPr>
            <a:spLocks noGrp="1"/>
          </p:cNvSpPr>
          <p:nvPr>
            <p:ph type="body" sz="quarter" idx="11" hasCustomPrompt="1"/>
          </p:nvPr>
        </p:nvSpPr>
        <p:spPr>
          <a:xfrm>
            <a:off x="365097" y="1081210"/>
            <a:ext cx="11560739" cy="4936131"/>
          </a:xfrm>
          <a:prstGeom prst="rect">
            <a:avLst/>
          </a:prstGeom>
        </p:spPr>
        <p:txBody>
          <a:bodyPr wrap="none" numCol="2"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2-column text</a:t>
            </a:r>
          </a:p>
          <a:p>
            <a:pPr lvl="1"/>
            <a:r>
              <a:rPr lang="en-US" dirty="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5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 1-column / photos">
    <p:spTree>
      <p:nvGrpSpPr>
        <p:cNvPr id="1" name=""/>
        <p:cNvGrpSpPr/>
        <p:nvPr/>
      </p:nvGrpSpPr>
      <p:grpSpPr>
        <a:xfrm>
          <a:off x="0" y="0"/>
          <a:ext cx="0" cy="0"/>
          <a:chOff x="0" y="0"/>
          <a:chExt cx="0" cy="0"/>
        </a:xfrm>
      </p:grpSpPr>
      <p:sp>
        <p:nvSpPr>
          <p:cNvPr id="4" name="Smaller Body Text"/>
          <p:cNvSpPr>
            <a:spLocks noGrp="1"/>
          </p:cNvSpPr>
          <p:nvPr>
            <p:ph type="body" sz="quarter" idx="11" hasCustomPrompt="1"/>
          </p:nvPr>
        </p:nvSpPr>
        <p:spPr>
          <a:xfrm>
            <a:off x="373488" y="1081210"/>
            <a:ext cx="4178022" cy="4955448"/>
          </a:xfrm>
          <a:prstGeom prst="rect">
            <a:avLst/>
          </a:prstGeom>
        </p:spPr>
        <p:txBody>
          <a:bodyPr spcCol="274320">
            <a:normAutofit/>
          </a:bodyPr>
          <a:lstStyle>
            <a:lvl1pPr marL="0" indent="0" algn="l">
              <a:buNone/>
              <a:defRPr sz="2000">
                <a:solidFill>
                  <a:schemeClr val="tx1"/>
                </a:solidFill>
                <a:latin typeface="+mn-lt"/>
              </a:defRPr>
            </a:lvl1pPr>
          </a:lstStyle>
          <a:p>
            <a:pPr lvl="0"/>
            <a:r>
              <a:rPr lang="en-US" dirty="0"/>
              <a:t>1-column text</a:t>
            </a:r>
          </a:p>
        </p:txBody>
      </p:sp>
      <p:sp>
        <p:nvSpPr>
          <p:cNvPr id="5" name="Picture Placeholder 12"/>
          <p:cNvSpPr>
            <a:spLocks noGrp="1"/>
          </p:cNvSpPr>
          <p:nvPr>
            <p:ph type="pic" sz="quarter" idx="12" hasCustomPrompt="1"/>
          </p:nvPr>
        </p:nvSpPr>
        <p:spPr>
          <a:xfrm>
            <a:off x="7043895" y="1085118"/>
            <a:ext cx="4808380" cy="3818910"/>
          </a:xfrm>
          <a:prstGeom prst="rect">
            <a:avLst/>
          </a:prstGeom>
        </p:spPr>
        <p:txBody>
          <a:bodyPr/>
          <a:lstStyle>
            <a:lvl1pPr>
              <a:defRPr>
                <a:solidFill>
                  <a:srgbClr val="FFC843"/>
                </a:solidFill>
                <a:latin typeface="+mn-lt"/>
              </a:defRPr>
            </a:lvl1pPr>
          </a:lstStyle>
          <a:p>
            <a:r>
              <a:rPr lang="en-US" dirty="0"/>
              <a:t>photo</a:t>
            </a:r>
          </a:p>
        </p:txBody>
      </p:sp>
      <p:sp>
        <p:nvSpPr>
          <p:cNvPr id="6" name="Picture Placeholder 14"/>
          <p:cNvSpPr>
            <a:spLocks noGrp="1"/>
          </p:cNvSpPr>
          <p:nvPr>
            <p:ph type="pic" sz="quarter" idx="13" hasCustomPrompt="1"/>
          </p:nvPr>
        </p:nvSpPr>
        <p:spPr>
          <a:xfrm>
            <a:off x="4732338" y="1085118"/>
            <a:ext cx="2130729" cy="1819288"/>
          </a:xfrm>
          <a:prstGeom prst="rect">
            <a:avLst/>
          </a:prstGeom>
        </p:spPr>
        <p:txBody>
          <a:bodyPr/>
          <a:lstStyle>
            <a:lvl1pPr>
              <a:defRPr>
                <a:solidFill>
                  <a:srgbClr val="FFC843"/>
                </a:solidFill>
                <a:latin typeface="+mn-lt"/>
              </a:defRPr>
            </a:lvl1pPr>
          </a:lstStyle>
          <a:p>
            <a:r>
              <a:rPr lang="en-US" dirty="0"/>
              <a:t>photo</a:t>
            </a:r>
          </a:p>
        </p:txBody>
      </p:sp>
      <p:sp>
        <p:nvSpPr>
          <p:cNvPr id="7" name="Picture Placeholder 16"/>
          <p:cNvSpPr>
            <a:spLocks noGrp="1"/>
          </p:cNvSpPr>
          <p:nvPr>
            <p:ph type="pic" sz="quarter" idx="14" hasCustomPrompt="1"/>
          </p:nvPr>
        </p:nvSpPr>
        <p:spPr>
          <a:xfrm>
            <a:off x="4732338" y="3094901"/>
            <a:ext cx="2160587" cy="1809128"/>
          </a:xfrm>
          <a:prstGeom prst="rect">
            <a:avLst/>
          </a:prstGeom>
        </p:spPr>
        <p:txBody>
          <a:bodyPr/>
          <a:lstStyle>
            <a:lvl1pPr>
              <a:defRPr>
                <a:solidFill>
                  <a:srgbClr val="FFC843"/>
                </a:solidFill>
                <a:latin typeface="+mn-lt"/>
              </a:defRPr>
            </a:lvl1pPr>
          </a:lstStyle>
          <a:p>
            <a:r>
              <a:rPr lang="en-US" dirty="0"/>
              <a:t>photo</a:t>
            </a:r>
          </a:p>
        </p:txBody>
      </p:sp>
      <p:sp>
        <p:nvSpPr>
          <p:cNvPr id="8" name="Title 1"/>
          <p:cNvSpPr>
            <a:spLocks noGrp="1"/>
          </p:cNvSpPr>
          <p:nvPr>
            <p:ph type="title" hasCustomPrompt="1"/>
          </p:nvPr>
        </p:nvSpPr>
        <p:spPr>
          <a:xfrm>
            <a:off x="373488" y="365126"/>
            <a:ext cx="11478084" cy="696420"/>
          </a:xfrm>
          <a:prstGeom prst="rect">
            <a:avLst/>
          </a:prstGeom>
        </p:spPr>
        <p:txBody>
          <a:bodyPr>
            <a:normAutofit/>
          </a:bodyPr>
          <a:lstStyle>
            <a:lvl1pPr algn="l">
              <a:defRPr sz="3600">
                <a:latin typeface="+mj-lt"/>
              </a:defRPr>
            </a:lvl1pPr>
          </a:lstStyle>
          <a:p>
            <a:r>
              <a:rPr lang="en-US" dirty="0"/>
              <a:t>Headline</a:t>
            </a:r>
          </a:p>
        </p:txBody>
      </p:sp>
      <p:cxnSp>
        <p:nvCxnSpPr>
          <p:cNvPr id="9" name="Title Page Rule Line"/>
          <p:cNvCxnSpPr/>
          <p:nvPr userDrawn="1"/>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697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8.w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7.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
        <p:nvSpPr>
          <p:cNvPr id="8" name="Slide Number Placeholder 3"/>
          <p:cNvSpPr txBox="1">
            <a:spLocks/>
          </p:cNvSpPr>
          <p:nvPr userDrawn="1"/>
        </p:nvSpPr>
        <p:spPr>
          <a:xfrm>
            <a:off x="9456174" y="6356350"/>
            <a:ext cx="228354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7C557-6977-4010-A8B0-973A074F99DE}" type="slidenum">
              <a:rPr lang="en-US" sz="1100" smtClean="0"/>
              <a:pPr/>
              <a:t>‹#›</a:t>
            </a:fld>
            <a:endParaRPr lang="en-US" sz="1100" dirty="0"/>
          </a:p>
        </p:txBody>
      </p:sp>
      <p:sp>
        <p:nvSpPr>
          <p:cNvPr id="4"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Master title</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7" r:id="rId1"/>
    <p:sldLayoutId id="2147483802" r:id="rId2"/>
    <p:sldLayoutId id="2147483789" r:id="rId3"/>
    <p:sldLayoutId id="2147483798" r:id="rId4"/>
    <p:sldLayoutId id="2147483790" r:id="rId5"/>
    <p:sldLayoutId id="2147483792" r:id="rId6"/>
    <p:sldLayoutId id="2147483793" r:id="rId7"/>
    <p:sldLayoutId id="2147483795" r:id="rId8"/>
    <p:sldLayoutId id="2147483796" r:id="rId9"/>
    <p:sldLayoutId id="2147483797" r:id="rId10"/>
    <p:sldLayoutId id="2147483799" r:id="rId11"/>
  </p:sldLayoutIdLst>
  <p:txStyles>
    <p:title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67831" y="5659880"/>
            <a:ext cx="3101912" cy="821546"/>
          </a:xfrm>
          <a:prstGeom prst="rect">
            <a:avLst/>
          </a:prstGeom>
        </p:spPr>
      </p:pic>
      <p:sp>
        <p:nvSpPr>
          <p:cNvPr id="7" name="Rectangle 6"/>
          <p:cNvSpPr/>
          <p:nvPr/>
        </p:nvSpPr>
        <p:spPr>
          <a:xfrm>
            <a:off x="4777503" y="6278948"/>
            <a:ext cx="2644790" cy="278371"/>
          </a:xfrm>
          <a:prstGeom prst="rect">
            <a:avLst/>
          </a:prstGeom>
        </p:spPr>
        <p:txBody>
          <a:bodyPr wrap="square">
            <a:spAutoFit/>
          </a:bodyPr>
          <a:lstStyle/>
          <a:p>
            <a:r>
              <a:rPr lang="en-US" sz="1200" i="1" dirty="0">
                <a:solidFill>
                  <a:srgbClr val="036080"/>
                </a:solidFill>
              </a:rPr>
              <a:t>Helping People Live better Lives.</a:t>
            </a:r>
          </a:p>
        </p:txBody>
      </p:sp>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67831" y="5659880"/>
            <a:ext cx="3101912" cy="821546"/>
          </a:xfrm>
          <a:prstGeom prst="rect">
            <a:avLst/>
          </a:prstGeom>
        </p:spPr>
      </p:pic>
      <p:pic>
        <p:nvPicPr>
          <p:cNvPr id="6" name="Picture 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9" name="Rectangle 8"/>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
        <p:nvSpPr>
          <p:cNvPr id="10" name="Slide Number Placeholder 3"/>
          <p:cNvSpPr txBox="1">
            <a:spLocks/>
          </p:cNvSpPr>
          <p:nvPr userDrawn="1"/>
        </p:nvSpPr>
        <p:spPr>
          <a:xfrm>
            <a:off x="9456174" y="6356350"/>
            <a:ext cx="228354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7C557-6977-4010-A8B0-973A074F99DE}" type="slidenum">
              <a:rPr lang="en-US" sz="1100" smtClean="0"/>
              <a:pPr/>
              <a:t>‹#›</a:t>
            </a:fld>
            <a:endParaRPr lang="en-US" sz="1100" dirty="0"/>
          </a:p>
        </p:txBody>
      </p:sp>
    </p:spTree>
    <p:extLst>
      <p:ext uri="{BB962C8B-B14F-4D97-AF65-F5344CB8AC3E}">
        <p14:creationId xmlns:p14="http://schemas.microsoft.com/office/powerpoint/2010/main" val="353628318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70918415"/>
      </p:ext>
    </p:extLst>
  </p:cSld>
  <p:clrMap bg1="lt1" tx1="dk1" bg2="dk2" tx2="lt2" accent1="accent1" accent2="accent2" accent3="accent3" accent4="accent4" accent5="accent5" accent6="accent6" hlink="hlink" folHlink="folHlink"/>
  <p:sldLayoutIdLst>
    <p:sldLayoutId id="2147483818" r:id="rId1"/>
    <p:sldLayoutId id="2147483819" r:id="rId2"/>
    <p:sldLayoutId id="214748382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hyperlink" Target="mailto:Neleigh.boyer@nebraska.gov"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mailto:john.m.baker@nebraska.gov" TargetMode="External"/><Relationship Id="rId7" Type="http://schemas.openxmlformats.org/officeDocument/2006/relationships/hyperlink" Target="mailto:mary.rose.icenogle@nebraska.gov"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mailto:zack.carlson@nebraska.gov" TargetMode="External"/><Relationship Id="rId5" Type="http://schemas.openxmlformats.org/officeDocument/2006/relationships/hyperlink" Target="mailto:christopher.roberts@nebraska.gov" TargetMode="External"/><Relationship Id="rId4" Type="http://schemas.openxmlformats.org/officeDocument/2006/relationships/hyperlink" Target="mailto:jay.judds@nebraska.gov"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365125"/>
            <a:ext cx="10515600" cy="2395661"/>
          </a:xfrm>
        </p:spPr>
        <p:txBody>
          <a:bodyPr>
            <a:normAutofit/>
          </a:bodyPr>
          <a:lstStyle/>
          <a:p>
            <a:r>
              <a:rPr lang="en-US" dirty="0"/>
              <a:t>Children’s Summit 2025</a:t>
            </a:r>
            <a:br>
              <a:rPr lang="en-US" dirty="0"/>
            </a:br>
            <a:r>
              <a:rPr lang="en-US" dirty="0"/>
              <a:t>YRTC &amp; TRANSITIONS</a:t>
            </a:r>
            <a:br>
              <a:rPr lang="en-US" dirty="0"/>
            </a:br>
            <a:r>
              <a:rPr lang="en-US" sz="2200" dirty="0"/>
              <a:t>September 23-24, 2025</a:t>
            </a:r>
          </a:p>
        </p:txBody>
      </p:sp>
      <p:sp>
        <p:nvSpPr>
          <p:cNvPr id="2" name="TextBox 1">
            <a:extLst>
              <a:ext uri="{FF2B5EF4-FFF2-40B4-BE49-F238E27FC236}">
                <a16:creationId xmlns:a16="http://schemas.microsoft.com/office/drawing/2014/main" id="{8BBB2A7E-0A26-44DB-97E8-C051DECD9B11}"/>
              </a:ext>
            </a:extLst>
          </p:cNvPr>
          <p:cNvSpPr txBox="1"/>
          <p:nvPr/>
        </p:nvSpPr>
        <p:spPr>
          <a:xfrm>
            <a:off x="3053861" y="4097215"/>
            <a:ext cx="6084277" cy="707886"/>
          </a:xfrm>
          <a:prstGeom prst="rect">
            <a:avLst/>
          </a:prstGeom>
          <a:noFill/>
        </p:spPr>
        <p:txBody>
          <a:bodyPr wrap="square" rtlCol="0">
            <a:spAutoFit/>
          </a:bodyPr>
          <a:lstStyle/>
          <a:p>
            <a:pPr algn="ctr"/>
            <a:r>
              <a:rPr lang="en-US" sz="2000" dirty="0">
                <a:solidFill>
                  <a:schemeClr val="accent4">
                    <a:lumMod val="75000"/>
                  </a:schemeClr>
                </a:solidFill>
              </a:rPr>
              <a:t> Neleigh Boyer / Mary Rose Icenogle/ Bo Botelho/ Dr. Matt Wittry/ Sara Quiroz</a:t>
            </a:r>
          </a:p>
        </p:txBody>
      </p:sp>
      <p:pic>
        <p:nvPicPr>
          <p:cNvPr id="1026" name="Picture 2">
            <a:extLst>
              <a:ext uri="{FF2B5EF4-FFF2-40B4-BE49-F238E27FC236}">
                <a16:creationId xmlns:a16="http://schemas.microsoft.com/office/drawing/2014/main" id="{FC0BFBDE-DD1A-4344-967E-29215F2EB3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863" y="5138738"/>
            <a:ext cx="2047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4059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AA93CC-1CC7-4115-A4F5-F27F7093EFD6}"/>
              </a:ext>
            </a:extLst>
          </p:cNvPr>
          <p:cNvSpPr>
            <a:spLocks noGrp="1"/>
          </p:cNvSpPr>
          <p:nvPr>
            <p:ph type="body" sz="quarter" idx="10"/>
          </p:nvPr>
        </p:nvSpPr>
        <p:spPr>
          <a:xfrm>
            <a:off x="373488" y="1197393"/>
            <a:ext cx="8682590" cy="4763791"/>
          </a:xfrm>
        </p:spPr>
        <p:txBody>
          <a:bodyPr anchor="ctr"/>
          <a:lstStyle/>
          <a:p>
            <a:pPr marL="342900" indent="-342900">
              <a:buFont typeface="Arial" panose="020B0604020202020204" pitchFamily="34" charset="0"/>
              <a:buChar char="•"/>
            </a:pPr>
            <a:r>
              <a:rPr lang="en-US" sz="2400" dirty="0"/>
              <a:t>Motion to obtain records</a:t>
            </a:r>
            <a:endParaRPr lang="en-US" dirty="0"/>
          </a:p>
          <a:p>
            <a:pPr marL="342900" indent="-342900">
              <a:buFont typeface="Arial" panose="020B0604020202020204" pitchFamily="34" charset="0"/>
              <a:buChar char="•"/>
            </a:pPr>
            <a:r>
              <a:rPr lang="en-US" sz="2400" dirty="0"/>
              <a:t>YRTC does not typically take a position on YRTC commitment </a:t>
            </a:r>
          </a:p>
          <a:p>
            <a:pPr marL="1028700" lvl="1" indent="-342900">
              <a:buFont typeface="Arial" panose="020B0604020202020204" pitchFamily="34" charset="0"/>
              <a:buChar char="•"/>
            </a:pPr>
            <a:r>
              <a:rPr lang="en-US" sz="2000" dirty="0"/>
              <a:t>Exceptions:</a:t>
            </a:r>
          </a:p>
          <a:p>
            <a:pPr marL="1485900" lvl="2" indent="-342900">
              <a:buFont typeface="Arial" panose="020B0604020202020204" pitchFamily="34" charset="0"/>
              <a:buChar char="•"/>
            </a:pPr>
            <a:r>
              <a:rPr lang="en-US" sz="1800" dirty="0"/>
              <a:t>Juvenile may not be amenable to YRTC programming</a:t>
            </a:r>
          </a:p>
          <a:p>
            <a:pPr marL="1485900" lvl="2" indent="-342900">
              <a:buFont typeface="Arial" panose="020B0604020202020204" pitchFamily="34" charset="0"/>
              <a:buChar char="•"/>
            </a:pPr>
            <a:r>
              <a:rPr lang="en-US" sz="1800" dirty="0"/>
              <a:t>Location </a:t>
            </a:r>
          </a:p>
          <a:p>
            <a:pPr marL="1943100" lvl="3" indent="-342900">
              <a:buFont typeface="Arial" panose="020B0604020202020204" pitchFamily="34" charset="0"/>
              <a:buChar char="•"/>
            </a:pPr>
            <a:r>
              <a:rPr lang="en-US" dirty="0"/>
              <a:t>Commitment to YRTC v. specific facility</a:t>
            </a:r>
          </a:p>
          <a:p>
            <a:pPr marL="342900" indent="-342900">
              <a:buFont typeface="Arial" panose="020B0604020202020204" pitchFamily="34" charset="0"/>
              <a:buChar char="•"/>
            </a:pPr>
            <a:r>
              <a:rPr lang="en-US" sz="2400" dirty="0"/>
              <a:t>Transportation/Detention pre-placement</a:t>
            </a:r>
            <a:endParaRPr lang="en-US" dirty="0"/>
          </a:p>
          <a:p>
            <a:pPr marL="342900" indent="-342900">
              <a:buFont typeface="Arial" panose="020B0604020202020204" pitchFamily="34" charset="0"/>
              <a:buChar char="•"/>
            </a:pPr>
            <a:r>
              <a:rPr lang="en-US" sz="2400" dirty="0"/>
              <a:t>Overview programming, depending on jurisdiction</a:t>
            </a:r>
          </a:p>
          <a:p>
            <a:pPr marL="1028700" lvl="1" indent="-342900">
              <a:buFont typeface="Arial" panose="020B0604020202020204" pitchFamily="34" charset="0"/>
              <a:buChar char="•"/>
            </a:pPr>
            <a:r>
              <a:rPr lang="en-US" sz="1800" dirty="0"/>
              <a:t>For family and youth’s benefit too</a:t>
            </a:r>
          </a:p>
          <a:p>
            <a:endParaRPr lang="en-US" dirty="0"/>
          </a:p>
        </p:txBody>
      </p:sp>
      <p:sp>
        <p:nvSpPr>
          <p:cNvPr id="3" name="Title 2">
            <a:extLst>
              <a:ext uri="{FF2B5EF4-FFF2-40B4-BE49-F238E27FC236}">
                <a16:creationId xmlns:a16="http://schemas.microsoft.com/office/drawing/2014/main" id="{C35403B9-B47D-4D28-9046-F7132DCA0B44}"/>
              </a:ext>
            </a:extLst>
          </p:cNvPr>
          <p:cNvSpPr>
            <a:spLocks noGrp="1"/>
          </p:cNvSpPr>
          <p:nvPr>
            <p:ph type="title"/>
          </p:nvPr>
        </p:nvSpPr>
        <p:spPr/>
        <p:txBody>
          <a:bodyPr/>
          <a:lstStyle/>
          <a:p>
            <a:pPr algn="ctr"/>
            <a:r>
              <a:rPr lang="en-US" dirty="0"/>
              <a:t>YRTC’S ROLE AT COMMITMENT HEARING</a:t>
            </a:r>
          </a:p>
        </p:txBody>
      </p:sp>
    </p:spTree>
    <p:extLst>
      <p:ext uri="{BB962C8B-B14F-4D97-AF65-F5344CB8AC3E}">
        <p14:creationId xmlns:p14="http://schemas.microsoft.com/office/powerpoint/2010/main" val="17254186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E66A09-6DE0-4B72-B414-E8A6DB02E567}"/>
              </a:ext>
            </a:extLst>
          </p:cNvPr>
          <p:cNvSpPr>
            <a:spLocks noGrp="1"/>
          </p:cNvSpPr>
          <p:nvPr>
            <p:ph type="body" sz="quarter" idx="10"/>
          </p:nvPr>
        </p:nvSpPr>
        <p:spPr/>
        <p:txBody>
          <a:bodyPr/>
          <a:lstStyle/>
          <a:p>
            <a:r>
              <a:rPr lang="en-US" dirty="0"/>
              <a:t>NRS § 43-407. </a:t>
            </a:r>
          </a:p>
          <a:p>
            <a:r>
              <a:rPr lang="en-US" dirty="0"/>
              <a:t>The </a:t>
            </a:r>
            <a:r>
              <a:rPr lang="en-US" b="1" dirty="0"/>
              <a:t>treatment plan </a:t>
            </a:r>
            <a:r>
              <a:rPr lang="en-US" dirty="0"/>
              <a:t>shall be developed within </a:t>
            </a:r>
            <a:r>
              <a:rPr lang="en-US" b="1" dirty="0"/>
              <a:t>fourteen days </a:t>
            </a:r>
            <a:r>
              <a:rPr lang="en-US" dirty="0"/>
              <a:t>after admission and provided to the committing court and interested parties. </a:t>
            </a:r>
          </a:p>
          <a:p>
            <a:pPr marL="971550" lvl="1" indent="-285750">
              <a:buFont typeface="Arial" panose="020B0604020202020204" pitchFamily="34" charset="0"/>
              <a:buChar char="•"/>
            </a:pPr>
            <a:r>
              <a:rPr lang="en-US" sz="1600" dirty="0"/>
              <a:t>Treatment plan is essentially a letter, not a formal case plan like in CPS cases; Looks more like therapeutic evaluation</a:t>
            </a:r>
            <a:endParaRPr lang="en-US" sz="1400" b="1" dirty="0"/>
          </a:p>
          <a:p>
            <a:r>
              <a:rPr lang="en-US" sz="1600" b="1" dirty="0"/>
              <a:t>Programs and treatment services address</a:t>
            </a:r>
            <a:r>
              <a:rPr lang="en-US" sz="1600" dirty="0"/>
              <a:t>:</a:t>
            </a:r>
          </a:p>
          <a:p>
            <a:r>
              <a:rPr lang="en-US" sz="1600" dirty="0"/>
              <a:t>(a) Behavioral impairments, severe emotional disturbances, sex offender behaviors, and other mental</a:t>
            </a:r>
          </a:p>
          <a:p>
            <a:r>
              <a:rPr lang="en-US" sz="1600" dirty="0"/>
              <a:t>      health or psychiatric disorders;</a:t>
            </a:r>
          </a:p>
          <a:p>
            <a:r>
              <a:rPr lang="en-US" sz="1600" dirty="0"/>
              <a:t>(b) Drug and alcohol addiction;</a:t>
            </a:r>
          </a:p>
          <a:p>
            <a:r>
              <a:rPr lang="en-US" sz="1600" dirty="0"/>
              <a:t>(c) Health and medical needs;</a:t>
            </a:r>
          </a:p>
          <a:p>
            <a:r>
              <a:rPr lang="en-US" sz="1600" dirty="0"/>
              <a:t>(d) Education, special education, and related services;</a:t>
            </a:r>
          </a:p>
          <a:p>
            <a:r>
              <a:rPr lang="en-US" sz="1600" dirty="0"/>
              <a:t>(e) May be done through individual, group or family counseling services, as determined by the treatment plan</a:t>
            </a:r>
          </a:p>
          <a:p>
            <a:endParaRPr lang="en-US" sz="2400" dirty="0"/>
          </a:p>
        </p:txBody>
      </p:sp>
      <p:sp>
        <p:nvSpPr>
          <p:cNvPr id="3" name="Title 2">
            <a:extLst>
              <a:ext uri="{FF2B5EF4-FFF2-40B4-BE49-F238E27FC236}">
                <a16:creationId xmlns:a16="http://schemas.microsoft.com/office/drawing/2014/main" id="{D89E6EE0-4C1C-407D-884F-1793682CFF02}"/>
              </a:ext>
            </a:extLst>
          </p:cNvPr>
          <p:cNvSpPr>
            <a:spLocks noGrp="1"/>
          </p:cNvSpPr>
          <p:nvPr>
            <p:ph type="title"/>
          </p:nvPr>
        </p:nvSpPr>
        <p:spPr/>
        <p:txBody>
          <a:bodyPr/>
          <a:lstStyle/>
          <a:p>
            <a:pPr algn="ctr"/>
            <a:r>
              <a:rPr lang="en-US" dirty="0"/>
              <a:t>WHAT HAPPENS AFTER COMMITMENT?</a:t>
            </a:r>
          </a:p>
        </p:txBody>
      </p:sp>
    </p:spTree>
    <p:extLst>
      <p:ext uri="{BB962C8B-B14F-4D97-AF65-F5344CB8AC3E}">
        <p14:creationId xmlns:p14="http://schemas.microsoft.com/office/powerpoint/2010/main" val="8482525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2717E0-847C-442C-8E3A-104B47894213}"/>
              </a:ext>
            </a:extLst>
          </p:cNvPr>
          <p:cNvSpPr>
            <a:spLocks noGrp="1"/>
          </p:cNvSpPr>
          <p:nvPr>
            <p:ph type="body" sz="quarter" idx="10"/>
          </p:nvPr>
        </p:nvSpPr>
        <p:spPr/>
        <p:txBody>
          <a:bodyPr/>
          <a:lstStyle/>
          <a:p>
            <a:endParaRPr lang="en-US" dirty="0"/>
          </a:p>
          <a:p>
            <a:pPr marL="342900" indent="-342900">
              <a:buFont typeface="Arial" panose="020B0604020202020204" pitchFamily="34" charset="0"/>
              <a:buChar char="•"/>
            </a:pPr>
            <a:r>
              <a:rPr lang="en-US" dirty="0"/>
              <a:t>43-408 requires OJS to provide the court and legal parties monthly updates </a:t>
            </a:r>
          </a:p>
          <a:p>
            <a:pPr marL="1028700" lvl="1" indent="-342900">
              <a:buFont typeface="Arial" panose="020B0604020202020204" pitchFamily="34" charset="0"/>
              <a:buChar char="•"/>
            </a:pPr>
            <a:r>
              <a:rPr lang="en-US" sz="1800" dirty="0"/>
              <a:t>DHHS submits monthly progress letters</a:t>
            </a:r>
          </a:p>
          <a:p>
            <a:endParaRPr lang="en-US" dirty="0"/>
          </a:p>
          <a:p>
            <a:pPr marL="342900" indent="-342900">
              <a:buFont typeface="Arial" panose="020B0604020202020204" pitchFamily="34" charset="0"/>
              <a:buChar char="•"/>
            </a:pPr>
            <a:r>
              <a:rPr lang="en-US" dirty="0"/>
              <a:t>43-424 requires OJS to provide the court with information on any assault, escape or attempt to escape</a:t>
            </a:r>
          </a:p>
          <a:p>
            <a:pPr marL="1028700" lvl="1" indent="-342900">
              <a:buFont typeface="Arial" panose="020B0604020202020204" pitchFamily="34" charset="0"/>
              <a:buChar char="•"/>
            </a:pPr>
            <a:r>
              <a:rPr lang="en-US" sz="1800" dirty="0"/>
              <a:t>DHHS submits a letter to court </a:t>
            </a:r>
          </a:p>
          <a:p>
            <a:endParaRPr lang="en-US" dirty="0"/>
          </a:p>
          <a:p>
            <a:pPr marL="342900" indent="-342900">
              <a:buFont typeface="Arial" panose="020B0604020202020204" pitchFamily="34" charset="0"/>
              <a:buChar char="•"/>
            </a:pPr>
            <a:r>
              <a:rPr lang="en-US" dirty="0"/>
              <a:t>DHHS may also utilize a Notice of Abscondment if a youth’s whereabouts are unknown</a:t>
            </a:r>
          </a:p>
          <a:p>
            <a:pPr marL="1028700" lvl="1" indent="-342900">
              <a:buFont typeface="Arial" panose="020B0604020202020204" pitchFamily="34" charset="0"/>
              <a:buChar char="•"/>
            </a:pPr>
            <a:r>
              <a:rPr lang="en-US" sz="1800" dirty="0"/>
              <a:t>DHHS files a formal notice</a:t>
            </a:r>
          </a:p>
          <a:p>
            <a:endParaRPr lang="en-US" dirty="0"/>
          </a:p>
        </p:txBody>
      </p:sp>
      <p:sp>
        <p:nvSpPr>
          <p:cNvPr id="3" name="Title 2">
            <a:extLst>
              <a:ext uri="{FF2B5EF4-FFF2-40B4-BE49-F238E27FC236}">
                <a16:creationId xmlns:a16="http://schemas.microsoft.com/office/drawing/2014/main" id="{8592C6D6-7FF5-4B4E-B92F-9467E2A0B8D1}"/>
              </a:ext>
            </a:extLst>
          </p:cNvPr>
          <p:cNvSpPr>
            <a:spLocks noGrp="1"/>
          </p:cNvSpPr>
          <p:nvPr>
            <p:ph type="title"/>
          </p:nvPr>
        </p:nvSpPr>
        <p:spPr/>
        <p:txBody>
          <a:bodyPr/>
          <a:lstStyle/>
          <a:p>
            <a:r>
              <a:rPr lang="en-US" dirty="0"/>
              <a:t>	HOW DOES THE COURT GET UPDATES?</a:t>
            </a:r>
            <a:br>
              <a:rPr lang="en-US" dirty="0"/>
            </a:br>
            <a:endParaRPr lang="en-US" dirty="0"/>
          </a:p>
        </p:txBody>
      </p:sp>
    </p:spTree>
    <p:extLst>
      <p:ext uri="{BB962C8B-B14F-4D97-AF65-F5344CB8AC3E}">
        <p14:creationId xmlns:p14="http://schemas.microsoft.com/office/powerpoint/2010/main" val="44877318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3A2CF3-9C1A-4361-A61E-B36A823AA2A3}"/>
              </a:ext>
            </a:extLst>
          </p:cNvPr>
          <p:cNvSpPr>
            <a:spLocks noGrp="1"/>
          </p:cNvSpPr>
          <p:nvPr>
            <p:ph type="body" sz="quarter" idx="10"/>
          </p:nvPr>
        </p:nvSpPr>
        <p:spPr>
          <a:xfrm>
            <a:off x="140677" y="1197393"/>
            <a:ext cx="11785160" cy="3937315"/>
          </a:xfrm>
        </p:spPr>
        <p:txBody>
          <a:bodyPr/>
          <a:lstStyle/>
          <a:p>
            <a:r>
              <a:rPr lang="en-US" dirty="0"/>
              <a:t>N.R.S. </a:t>
            </a: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 </a:t>
            </a:r>
            <a:r>
              <a:rPr lang="en-US" dirty="0"/>
              <a:t>43-407 prevents the Office of Juvenile Services from changing placement without advance notice, and a hearing may be required</a:t>
            </a:r>
          </a:p>
          <a:p>
            <a:endParaRPr lang="en-US" sz="1200" dirty="0"/>
          </a:p>
          <a:p>
            <a:r>
              <a:rPr lang="en-US" dirty="0"/>
              <a:t>When might this happen?</a:t>
            </a:r>
          </a:p>
          <a:p>
            <a:pPr marL="1028700" lvl="1" indent="-342900">
              <a:buFont typeface="Arial" panose="020B0604020202020204" pitchFamily="34" charset="0"/>
              <a:buChar char="•"/>
            </a:pPr>
            <a:r>
              <a:rPr lang="en-US" sz="1800" dirty="0"/>
              <a:t>Different YRTC is determined more appropriate</a:t>
            </a:r>
          </a:p>
          <a:p>
            <a:pPr marL="1028700" lvl="1" indent="-342900">
              <a:buFont typeface="Arial" panose="020B0604020202020204" pitchFamily="34" charset="0"/>
              <a:buChar char="•"/>
            </a:pPr>
            <a:r>
              <a:rPr lang="en-US" sz="1800" dirty="0"/>
              <a:t>Different non-YRTC treatment needed</a:t>
            </a:r>
          </a:p>
          <a:p>
            <a:endParaRPr lang="en-US" sz="1800" dirty="0"/>
          </a:p>
          <a:p>
            <a:r>
              <a:rPr lang="en-US" dirty="0"/>
              <a:t>How does it happen?</a:t>
            </a:r>
          </a:p>
          <a:p>
            <a:pPr marL="971550" lvl="1" indent="-285750">
              <a:buFont typeface="Arial" panose="020B0604020202020204" pitchFamily="34" charset="0"/>
              <a:buChar char="•"/>
            </a:pPr>
            <a:r>
              <a:rPr lang="en-US" sz="1800" dirty="0"/>
              <a:t>Notice of placement change for inpatient treatment – 7 days notice</a:t>
            </a:r>
          </a:p>
          <a:p>
            <a:pPr marL="971550" lvl="1" indent="-285750">
              <a:buFont typeface="Arial" panose="020B0604020202020204" pitchFamily="34" charset="0"/>
              <a:buChar char="•"/>
            </a:pPr>
            <a:r>
              <a:rPr lang="en-US" sz="1800" dirty="0"/>
              <a:t>Immediate COP v. Commitment Review  -- Governed by § 43-408 </a:t>
            </a:r>
          </a:p>
          <a:p>
            <a:pPr marL="1428750" lvl="2" indent="-285750">
              <a:buFont typeface="Arial" panose="020B0604020202020204" pitchFamily="34" charset="0"/>
              <a:buChar char="•"/>
            </a:pPr>
            <a:r>
              <a:rPr lang="en-US" sz="1400" dirty="0"/>
              <a:t>Hearings within 24 hours (excluding non-business days) v. Hearing no later than 30 days later</a:t>
            </a:r>
          </a:p>
        </p:txBody>
      </p:sp>
      <p:sp>
        <p:nvSpPr>
          <p:cNvPr id="3" name="Title 2">
            <a:extLst>
              <a:ext uri="{FF2B5EF4-FFF2-40B4-BE49-F238E27FC236}">
                <a16:creationId xmlns:a16="http://schemas.microsoft.com/office/drawing/2014/main" id="{B62181EB-B09F-472A-A8D0-D3E5C34A7EE9}"/>
              </a:ext>
            </a:extLst>
          </p:cNvPr>
          <p:cNvSpPr>
            <a:spLocks noGrp="1"/>
          </p:cNvSpPr>
          <p:nvPr>
            <p:ph type="title"/>
          </p:nvPr>
        </p:nvSpPr>
        <p:spPr/>
        <p:txBody>
          <a:bodyPr/>
          <a:lstStyle/>
          <a:p>
            <a:pPr algn="ctr"/>
            <a:r>
              <a:rPr lang="en-US" dirty="0"/>
              <a:t> CAN YRTC CHANGE PLACEMENT?</a:t>
            </a:r>
          </a:p>
        </p:txBody>
      </p:sp>
    </p:spTree>
    <p:extLst>
      <p:ext uri="{BB962C8B-B14F-4D97-AF65-F5344CB8AC3E}">
        <p14:creationId xmlns:p14="http://schemas.microsoft.com/office/powerpoint/2010/main" val="248200441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661EC6-BA19-4223-AC5D-3AF601C69AEE}"/>
              </a:ext>
            </a:extLst>
          </p:cNvPr>
          <p:cNvSpPr>
            <a:spLocks noGrp="1"/>
          </p:cNvSpPr>
          <p:nvPr>
            <p:ph type="body" sz="quarter" idx="10"/>
          </p:nvPr>
        </p:nvSpPr>
        <p:spPr/>
        <p:txBody>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dirty="0"/>
              <a:t>Determined by youth, average stay is 9 months</a:t>
            </a:r>
          </a:p>
          <a:p>
            <a:pPr marL="342900" indent="-342900">
              <a:buFont typeface="Arial" panose="020B0604020202020204" pitchFamily="34" charset="0"/>
              <a:buChar char="•"/>
            </a:pPr>
            <a:r>
              <a:rPr lang="en-US" dirty="0"/>
              <a:t>60-day Notice &amp; Re-entry Hearing (NRS § 43-286) </a:t>
            </a:r>
          </a:p>
          <a:p>
            <a:pPr marL="1028700" lvl="1" indent="-342900">
              <a:buFont typeface="Arial" panose="020B0604020202020204" pitchFamily="34" charset="0"/>
              <a:buChar char="•"/>
            </a:pPr>
            <a:r>
              <a:rPr lang="en-US" sz="1600" dirty="0"/>
              <a:t>Treatment team decision</a:t>
            </a:r>
          </a:p>
          <a:p>
            <a:pPr marL="1028700" lvl="1" indent="-342900">
              <a:buFont typeface="Arial" panose="020B0604020202020204" pitchFamily="34" charset="0"/>
              <a:buChar char="•"/>
            </a:pPr>
            <a:r>
              <a:rPr lang="en-US" sz="1600" dirty="0"/>
              <a:t>Anticipated completion date</a:t>
            </a:r>
            <a:endParaRPr lang="en-US" sz="1200" dirty="0"/>
          </a:p>
          <a:p>
            <a:pPr marL="342900" indent="-342900">
              <a:buFont typeface="Arial" panose="020B0604020202020204" pitchFamily="34" charset="0"/>
              <a:buChar char="•"/>
            </a:pPr>
            <a:r>
              <a:rPr lang="en-US" dirty="0"/>
              <a:t>30 day Notice &amp; IRP to be completed (NRS § 43-286)</a:t>
            </a:r>
          </a:p>
          <a:p>
            <a:pPr marL="1028700" lvl="1" indent="-342900">
              <a:buFont typeface="Arial" panose="020B0604020202020204" pitchFamily="34" charset="0"/>
              <a:buChar char="•"/>
            </a:pPr>
            <a:r>
              <a:rPr lang="en-US" sz="1800" dirty="0"/>
              <a:t>§ 43-245 IRP requirements:</a:t>
            </a:r>
          </a:p>
          <a:p>
            <a:pPr marL="1485900" lvl="2" indent="-342900">
              <a:buFont typeface="Arial" panose="020B0604020202020204" pitchFamily="34" charset="0"/>
              <a:buChar char="•"/>
            </a:pPr>
            <a:r>
              <a:rPr lang="en-US" sz="1400" dirty="0"/>
              <a:t>Juvenile's placement upon return to the community, </a:t>
            </a:r>
          </a:p>
          <a:p>
            <a:pPr marL="1485900" lvl="2" indent="-342900">
              <a:buFont typeface="Arial" panose="020B0604020202020204" pitchFamily="34" charset="0"/>
              <a:buChar char="•"/>
            </a:pPr>
            <a:r>
              <a:rPr lang="en-US" sz="1400" dirty="0"/>
              <a:t>Education transition plan, </a:t>
            </a:r>
          </a:p>
          <a:p>
            <a:pPr marL="1485900" lvl="2" indent="-342900">
              <a:buFont typeface="Arial" panose="020B0604020202020204" pitchFamily="34" charset="0"/>
              <a:buChar char="•"/>
            </a:pPr>
            <a:r>
              <a:rPr lang="en-US" sz="1400" dirty="0"/>
              <a:t>Treatment plan with any necessary appointments being set prior to the juvenile leaving the center, and</a:t>
            </a:r>
          </a:p>
          <a:p>
            <a:pPr marL="1485900" lvl="2" indent="-342900">
              <a:buFont typeface="Arial" panose="020B0604020202020204" pitchFamily="34" charset="0"/>
              <a:buChar char="•"/>
            </a:pPr>
            <a:r>
              <a:rPr lang="en-US" sz="1400" dirty="0"/>
              <a:t>Any other supports</a:t>
            </a:r>
          </a:p>
          <a:p>
            <a:pPr marL="1028700" lvl="1" indent="-342900">
              <a:buFont typeface="Arial" panose="020B0604020202020204" pitchFamily="34" charset="0"/>
              <a:buChar char="•"/>
            </a:pPr>
            <a:r>
              <a:rPr lang="en-US" sz="1800" dirty="0"/>
              <a:t>§ 43-286 IRP roles probation v. DHHS</a:t>
            </a:r>
          </a:p>
          <a:p>
            <a:pPr marL="342900" indent="-342900">
              <a:buFont typeface="Arial" panose="020B0604020202020204" pitchFamily="34" charset="0"/>
              <a:buChar char="•"/>
            </a:pPr>
            <a:r>
              <a:rPr lang="en-US" dirty="0"/>
              <a:t>Extension or recission of 60-day notice</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endParaRPr lang="en-US" sz="1800" dirty="0"/>
          </a:p>
        </p:txBody>
      </p:sp>
      <p:sp>
        <p:nvSpPr>
          <p:cNvPr id="3" name="Title 2">
            <a:extLst>
              <a:ext uri="{FF2B5EF4-FFF2-40B4-BE49-F238E27FC236}">
                <a16:creationId xmlns:a16="http://schemas.microsoft.com/office/drawing/2014/main" id="{C4497918-DA98-4E92-926B-060C352B69E0}"/>
              </a:ext>
            </a:extLst>
          </p:cNvPr>
          <p:cNvSpPr>
            <a:spLocks noGrp="1"/>
          </p:cNvSpPr>
          <p:nvPr>
            <p:ph type="title"/>
          </p:nvPr>
        </p:nvSpPr>
        <p:spPr/>
        <p:txBody>
          <a:bodyPr/>
          <a:lstStyle/>
          <a:p>
            <a:pPr algn="ctr"/>
            <a:r>
              <a:rPr lang="en-US" dirty="0"/>
              <a:t>DURATION OF COMMITMENT?</a:t>
            </a:r>
          </a:p>
        </p:txBody>
      </p:sp>
    </p:spTree>
    <p:extLst>
      <p:ext uri="{BB962C8B-B14F-4D97-AF65-F5344CB8AC3E}">
        <p14:creationId xmlns:p14="http://schemas.microsoft.com/office/powerpoint/2010/main" val="21645228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8291C-1721-10A6-CA4F-2580F3546E6B}"/>
              </a:ext>
            </a:extLst>
          </p:cNvPr>
          <p:cNvSpPr>
            <a:spLocks noGrp="1"/>
          </p:cNvSpPr>
          <p:nvPr>
            <p:ph type="body" sz="quarter" idx="10"/>
          </p:nvPr>
        </p:nvSpPr>
        <p:spPr/>
        <p:txBody>
          <a:bodyPr anchor="ctr"/>
          <a:lstStyle/>
          <a:p>
            <a:endParaRPr lang="en-US" dirty="0"/>
          </a:p>
          <a:p>
            <a:pPr marL="342900" indent="-342900">
              <a:buFont typeface="Arial" panose="020B0604020202020204" pitchFamily="34" charset="0"/>
              <a:buChar char="•"/>
            </a:pPr>
            <a:r>
              <a:rPr lang="en-US" dirty="0"/>
              <a:t>When will hearing occur?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Who will be present?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Will the youth go home from court?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What happens after the hearing?</a:t>
            </a:r>
          </a:p>
          <a:p>
            <a:endParaRPr lang="en-US" dirty="0"/>
          </a:p>
        </p:txBody>
      </p:sp>
      <p:sp>
        <p:nvSpPr>
          <p:cNvPr id="3" name="Title 2">
            <a:extLst>
              <a:ext uri="{FF2B5EF4-FFF2-40B4-BE49-F238E27FC236}">
                <a16:creationId xmlns:a16="http://schemas.microsoft.com/office/drawing/2014/main" id="{F7BB47DF-F019-506E-834D-DB3ED6216006}"/>
              </a:ext>
            </a:extLst>
          </p:cNvPr>
          <p:cNvSpPr>
            <a:spLocks noGrp="1"/>
          </p:cNvSpPr>
          <p:nvPr>
            <p:ph type="title"/>
          </p:nvPr>
        </p:nvSpPr>
        <p:spPr/>
        <p:txBody>
          <a:bodyPr/>
          <a:lstStyle/>
          <a:p>
            <a:pPr algn="ctr"/>
            <a:r>
              <a:rPr lang="en-US" dirty="0"/>
              <a:t>REENTRY HEARING—WHAT TO EXPECT</a:t>
            </a:r>
          </a:p>
        </p:txBody>
      </p:sp>
    </p:spTree>
    <p:extLst>
      <p:ext uri="{BB962C8B-B14F-4D97-AF65-F5344CB8AC3E}">
        <p14:creationId xmlns:p14="http://schemas.microsoft.com/office/powerpoint/2010/main" val="278000463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3A4689-0C1C-4C5B-A52E-AF91545B51A1}"/>
              </a:ext>
            </a:extLst>
          </p:cNvPr>
          <p:cNvSpPr>
            <a:spLocks noGrp="1"/>
          </p:cNvSpPr>
          <p:nvPr>
            <p:ph type="body" sz="quarter" idx="10"/>
          </p:nvPr>
        </p:nvSpPr>
        <p:spPr>
          <a:xfrm>
            <a:off x="266164" y="1062456"/>
            <a:ext cx="11552349" cy="4390607"/>
          </a:xfrm>
        </p:spPr>
        <p:txBody>
          <a:bodyPr anchor="ct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036080"/>
                </a:solidFill>
                <a:effectLst/>
                <a:uLnTx/>
                <a:uFillTx/>
                <a:latin typeface="Montserrat Semi Bold" panose="00000700000000000000" pitchFamily="50" charset="0"/>
                <a:ea typeface="Roboto" panose="02000000000000000000" pitchFamily="2" charset="0"/>
                <a:cs typeface="+mj-cs"/>
              </a:rPr>
              <a:t>Part II – High Risk Pilot</a:t>
            </a:r>
            <a:endParaRPr lang="en-US" dirty="0"/>
          </a:p>
        </p:txBody>
      </p:sp>
      <p:sp>
        <p:nvSpPr>
          <p:cNvPr id="3" name="Title 2">
            <a:extLst>
              <a:ext uri="{FF2B5EF4-FFF2-40B4-BE49-F238E27FC236}">
                <a16:creationId xmlns:a16="http://schemas.microsoft.com/office/drawing/2014/main" id="{23399A1C-3578-4DA2-B971-51321CB8C802}"/>
              </a:ext>
            </a:extLst>
          </p:cNvPr>
          <p:cNvSpPr>
            <a:spLocks noGrp="1"/>
          </p:cNvSpPr>
          <p:nvPr>
            <p:ph type="title"/>
          </p:nvPr>
        </p:nvSpPr>
        <p:spPr/>
        <p:txBody>
          <a:bodyPr anchor="ctr"/>
          <a:lstStyle/>
          <a:p>
            <a:pPr algn="ctr"/>
            <a:r>
              <a:rPr lang="en-US" dirty="0"/>
              <a:t>SUCCESSFUL REENTRY FOR ALL YOUTH</a:t>
            </a:r>
          </a:p>
        </p:txBody>
      </p:sp>
      <p:pic>
        <p:nvPicPr>
          <p:cNvPr id="3074" name="Picture 2">
            <a:extLst>
              <a:ext uri="{FF2B5EF4-FFF2-40B4-BE49-F238E27FC236}">
                <a16:creationId xmlns:a16="http://schemas.microsoft.com/office/drawing/2014/main" id="{0CF83FC1-C147-3184-A5A1-6C9E46B62B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487" y="5072063"/>
            <a:ext cx="2047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9582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0" name="Google Shape;90;p1"/>
          <p:cNvSpPr txBox="1">
            <a:spLocks noGrp="1"/>
          </p:cNvSpPr>
          <p:nvPr>
            <p:ph type="ctrTitle"/>
          </p:nvPr>
        </p:nvSpPr>
        <p:spPr>
          <a:xfrm>
            <a:off x="838199" y="1093788"/>
            <a:ext cx="10506455" cy="296720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6800"/>
              <a:buFont typeface="Play"/>
              <a:buNone/>
            </a:pPr>
            <a:r>
              <a:rPr lang="en-US" sz="6800" dirty="0"/>
              <a:t>A Model for the Collaborative Transition Program for youth at the YRTC</a:t>
            </a:r>
            <a:endParaRPr dirty="0"/>
          </a:p>
        </p:txBody>
      </p:sp>
      <p:sp>
        <p:nvSpPr>
          <p:cNvPr id="92" name="Google Shape;92;p1"/>
          <p:cNvSpPr/>
          <p:nvPr/>
        </p:nvSpPr>
        <p:spPr>
          <a:xfrm>
            <a:off x="841248" y="4331166"/>
            <a:ext cx="10506456"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3" name="Google Shape;93;p1"/>
          <p:cNvSpPr/>
          <p:nvPr/>
        </p:nvSpPr>
        <p:spPr>
          <a:xfrm rot="5400000">
            <a:off x="9346882" y="2348839"/>
            <a:ext cx="54864" cy="39467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4428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7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FB7FE-8EFE-1191-3755-1728EC9CB8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B1C6E0-D175-C272-2C0C-5FC7AE3BB7E8}"/>
              </a:ext>
            </a:extLst>
          </p:cNvPr>
          <p:cNvSpPr>
            <a:spLocks noGrp="1"/>
          </p:cNvSpPr>
          <p:nvPr>
            <p:ph type="title"/>
          </p:nvPr>
        </p:nvSpPr>
        <p:spPr>
          <a:xfrm>
            <a:off x="838200" y="365125"/>
            <a:ext cx="10515600" cy="1325563"/>
          </a:xfrm>
        </p:spPr>
        <p:txBody>
          <a:bodyPr>
            <a:normAutofit/>
          </a:bodyPr>
          <a:lstStyle/>
          <a:p>
            <a:r>
              <a:rPr lang="en-US" sz="5000" dirty="0"/>
              <a:t>Recognized Need</a:t>
            </a:r>
          </a:p>
        </p:txBody>
      </p:sp>
      <p:sp>
        <p:nvSpPr>
          <p:cNvPr id="3" name="Text Placeholder 2">
            <a:extLst>
              <a:ext uri="{FF2B5EF4-FFF2-40B4-BE49-F238E27FC236}">
                <a16:creationId xmlns:a16="http://schemas.microsoft.com/office/drawing/2014/main" id="{549AAB1E-5EAF-4226-B282-C63AE1E241E7}"/>
              </a:ext>
            </a:extLst>
          </p:cNvPr>
          <p:cNvSpPr>
            <a:spLocks noGrp="1"/>
          </p:cNvSpPr>
          <p:nvPr>
            <p:ph type="body" idx="1"/>
          </p:nvPr>
        </p:nvSpPr>
        <p:spPr>
          <a:xfrm>
            <a:off x="838200" y="1443210"/>
            <a:ext cx="10515600" cy="4738134"/>
          </a:xfrm>
        </p:spPr>
        <p:txBody>
          <a:bodyPr>
            <a:normAutofit/>
          </a:bodyPr>
          <a:lstStyle/>
          <a:p>
            <a:r>
              <a:rPr lang="en-US" sz="2000" dirty="0"/>
              <a:t>How to successfully transition youth from the highly structured environment of the YRTCs to the community:</a:t>
            </a:r>
          </a:p>
          <a:p>
            <a:r>
              <a:rPr lang="en-US" sz="1800" dirty="0"/>
              <a:t>Reduce or eliminate cliff effect: </a:t>
            </a:r>
          </a:p>
          <a:p>
            <a:pPr lvl="1"/>
            <a:r>
              <a:rPr lang="en-US" sz="1600" dirty="0"/>
              <a:t>Abrupt loss of YRTC OJS resources and treatment providers for youth</a:t>
            </a:r>
          </a:p>
          <a:p>
            <a:pPr lvl="1"/>
            <a:r>
              <a:rPr lang="en-US" sz="1600" dirty="0"/>
              <a:t>YRTC has no post discharge contact with youth or feed back as to implementation or efficacy of post discharge recommendations</a:t>
            </a:r>
          </a:p>
          <a:p>
            <a:pPr lvl="1"/>
            <a:r>
              <a:rPr lang="en-US" sz="1600" dirty="0"/>
              <a:t>Probation unable to maintain continuity of care, forces youth and probation to start over ( cold hand-off )</a:t>
            </a:r>
          </a:p>
          <a:p>
            <a:pPr lvl="1"/>
            <a:r>
              <a:rPr lang="en-US" sz="1600" dirty="0"/>
              <a:t>Lack of integration between community (probation) and facility (YRTC) made discharge planning more of a recommendation rather than actual planning</a:t>
            </a:r>
          </a:p>
          <a:p>
            <a:pPr lvl="1"/>
            <a:r>
              <a:rPr lang="en-US" sz="1600" dirty="0"/>
              <a:t>All of the above is especially exasperated for high-risk youth</a:t>
            </a:r>
          </a:p>
          <a:p>
            <a:r>
              <a:rPr lang="en-US" sz="1800" dirty="0"/>
              <a:t>Idea</a:t>
            </a:r>
            <a:r>
              <a:rPr lang="en-US" sz="2200" dirty="0"/>
              <a:t>:</a:t>
            </a:r>
          </a:p>
          <a:p>
            <a:pPr lvl="1"/>
            <a:r>
              <a:rPr lang="en-US" sz="1800" dirty="0"/>
              <a:t>YRTC will lean out from the facility and probation will lean into the facility to create a structured extended community furlough by blending facility and community base resources in hopes of stabilizing youth (warm hand off) in the community prior to discharge from YRTC.</a:t>
            </a:r>
          </a:p>
          <a:p>
            <a:pPr lvl="1"/>
            <a:endParaRPr lang="en-US" sz="1800" dirty="0"/>
          </a:p>
          <a:p>
            <a:pPr marL="571500" lvl="1" indent="0">
              <a:buNone/>
            </a:pPr>
            <a:endParaRPr lang="en-US" sz="1800" dirty="0"/>
          </a:p>
          <a:p>
            <a:pPr lvl="1"/>
            <a:endParaRPr lang="en-US" sz="1800" dirty="0"/>
          </a:p>
          <a:p>
            <a:pPr lvl="1"/>
            <a:endParaRPr lang="en-US" sz="2200" dirty="0"/>
          </a:p>
        </p:txBody>
      </p:sp>
    </p:spTree>
    <p:extLst>
      <p:ext uri="{BB962C8B-B14F-4D97-AF65-F5344CB8AC3E}">
        <p14:creationId xmlns:p14="http://schemas.microsoft.com/office/powerpoint/2010/main" val="1509166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0" name="Google Shape;100;p2"/>
          <p:cNvSpPr/>
          <p:nvPr/>
        </p:nvSpPr>
        <p:spPr>
          <a:xfrm>
            <a:off x="1114425" y="1305782"/>
            <a:ext cx="9963150" cy="5187092"/>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w="9525" cap="flat" cmpd="sng">
            <a:solidFill>
              <a:srgbClr val="EFEFEF"/>
            </a:solidFill>
            <a:prstDash val="solid"/>
            <a:miter lim="800000"/>
            <a:headEnd type="none" w="sm" len="sm"/>
            <a:tailEnd type="none" w="sm" len="sm"/>
          </a:ln>
          <a:effectLst>
            <a:outerShdw blurRad="139700" sx="102000" sy="102000" algn="ctr" rotWithShape="0">
              <a:srgbClr val="D8D8D8">
                <a:alpha val="37647"/>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1" name="Google Shape;101;p2"/>
          <p:cNvSpPr/>
          <p:nvPr/>
        </p:nvSpPr>
        <p:spPr>
          <a:xfrm>
            <a:off x="1121664" y="0"/>
            <a:ext cx="9948672"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3" name="Google Shape;103;p2"/>
          <p:cNvSpPr/>
          <p:nvPr/>
        </p:nvSpPr>
        <p:spPr>
          <a:xfrm>
            <a:off x="3718560" y="5524786"/>
            <a:ext cx="4754880" cy="274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Title 3">
            <a:extLst>
              <a:ext uri="{FF2B5EF4-FFF2-40B4-BE49-F238E27FC236}">
                <a16:creationId xmlns:a16="http://schemas.microsoft.com/office/drawing/2014/main" id="{E4585DF2-153F-AC9A-F302-D5CA70DFEDA5}"/>
              </a:ext>
            </a:extLst>
          </p:cNvPr>
          <p:cNvSpPr>
            <a:spLocks noGrp="1"/>
          </p:cNvSpPr>
          <p:nvPr>
            <p:ph type="title"/>
          </p:nvPr>
        </p:nvSpPr>
        <p:spPr>
          <a:xfrm>
            <a:off x="838200" y="28242"/>
            <a:ext cx="10515600" cy="1325563"/>
          </a:xfrm>
        </p:spPr>
        <p:txBody>
          <a:bodyPr/>
          <a:lstStyle/>
          <a:p>
            <a:r>
              <a:rPr lang="en-US" dirty="0"/>
              <a:t>Success Statement</a:t>
            </a:r>
          </a:p>
        </p:txBody>
      </p:sp>
      <p:sp>
        <p:nvSpPr>
          <p:cNvPr id="5" name="Text Placeholder 4">
            <a:extLst>
              <a:ext uri="{FF2B5EF4-FFF2-40B4-BE49-F238E27FC236}">
                <a16:creationId xmlns:a16="http://schemas.microsoft.com/office/drawing/2014/main" id="{24C57C3E-A122-9D7B-27B8-E69681BDDEC2}"/>
              </a:ext>
            </a:extLst>
          </p:cNvPr>
          <p:cNvSpPr>
            <a:spLocks noGrp="1"/>
          </p:cNvSpPr>
          <p:nvPr>
            <p:ph type="body" idx="1"/>
          </p:nvPr>
        </p:nvSpPr>
        <p:spPr>
          <a:xfrm>
            <a:off x="184484" y="1027906"/>
            <a:ext cx="11823032" cy="4717131"/>
          </a:xfrm>
        </p:spPr>
        <p:txBody>
          <a:bodyPr>
            <a:normAutofit/>
          </a:bodyPr>
          <a:lstStyle/>
          <a:p>
            <a:pPr marL="114300" indent="0">
              <a:buNone/>
            </a:pPr>
            <a:r>
              <a:rPr lang="en-US" sz="2400" i="1" dirty="0">
                <a:solidFill>
                  <a:schemeClr val="tx1"/>
                </a:solidFill>
                <a:effectLst/>
                <a:highlight>
                  <a:srgbClr val="FFFF00"/>
                </a:highlight>
                <a:latin typeface="Times New Roman" panose="02020603050405020304" pitchFamily="18" charset="0"/>
                <a:ea typeface="Times New Roman" panose="02020603050405020304" pitchFamily="18" charset="0"/>
              </a:rPr>
              <a:t>Youth committed to the YRTC will engage in an individualized and structured evidence-based transition process</a:t>
            </a:r>
            <a:r>
              <a:rPr lang="en-US" sz="2400" i="1" dirty="0">
                <a:solidFill>
                  <a:schemeClr val="tx1"/>
                </a:solidFill>
                <a:effectLst/>
                <a:latin typeface="Times New Roman" panose="02020603050405020304" pitchFamily="18" charset="0"/>
                <a:ea typeface="Times New Roman" panose="02020603050405020304" pitchFamily="18" charset="0"/>
              </a:rPr>
              <a:t> which includes intensive collaboration with the youth, family, and professional supports. Areas of focus will include </a:t>
            </a:r>
            <a:r>
              <a:rPr lang="en-US" sz="2400" i="1" dirty="0">
                <a:solidFill>
                  <a:schemeClr val="tx1"/>
                </a:solidFill>
                <a:effectLst/>
                <a:highlight>
                  <a:srgbClr val="FFFF00"/>
                </a:highlight>
                <a:latin typeface="Times New Roman" panose="02020603050405020304" pitchFamily="18" charset="0"/>
                <a:ea typeface="Times New Roman" panose="02020603050405020304" pitchFamily="18" charset="0"/>
              </a:rPr>
              <a:t>early identification and implementation of community-based treatments, furlough planning/practices, and maintenance of a coordinated network of supports </a:t>
            </a:r>
            <a:r>
              <a:rPr lang="en-US" sz="2400" i="1" dirty="0">
                <a:solidFill>
                  <a:schemeClr val="tx1"/>
                </a:solidFill>
                <a:effectLst/>
                <a:latin typeface="Times New Roman" panose="02020603050405020304" pitchFamily="18" charset="0"/>
                <a:ea typeface="Times New Roman" panose="02020603050405020304" pitchFamily="18" charset="0"/>
              </a:rPr>
              <a:t>while youth transition to the community after discharge from YRTC.  A core component of YRTC programming will include </a:t>
            </a:r>
            <a:r>
              <a:rPr lang="en-US" sz="2400" i="1" dirty="0">
                <a:solidFill>
                  <a:schemeClr val="tx1"/>
                </a:solidFill>
                <a:effectLst/>
                <a:highlight>
                  <a:srgbClr val="FFFF00"/>
                </a:highlight>
                <a:latin typeface="Times New Roman" panose="02020603050405020304" pitchFamily="18" charset="0"/>
                <a:ea typeface="Times New Roman" panose="02020603050405020304" pitchFamily="18" charset="0"/>
              </a:rPr>
              <a:t>structured furloughs that begin in the community and move to the home environment</a:t>
            </a:r>
            <a:r>
              <a:rPr lang="en-US" sz="2400" i="1" dirty="0">
                <a:solidFill>
                  <a:schemeClr val="tx1"/>
                </a:solidFill>
                <a:effectLst/>
                <a:latin typeface="Times New Roman" panose="02020603050405020304" pitchFamily="18" charset="0"/>
                <a:ea typeface="Times New Roman" panose="02020603050405020304" pitchFamily="18" charset="0"/>
              </a:rPr>
              <a:t> and consist of community treatment integration.  Throughout the process, youth progress will be monitored and communicated via collaborative pre and post furlough meetings, which will include the youth, such that real-time modifications can support continued progress.  Post YRTC discharge, </a:t>
            </a:r>
            <a:r>
              <a:rPr lang="en-US" sz="2400" i="1" dirty="0">
                <a:solidFill>
                  <a:schemeClr val="tx1"/>
                </a:solidFill>
                <a:effectLst/>
                <a:highlight>
                  <a:srgbClr val="FFFF00"/>
                </a:highlight>
                <a:latin typeface="Times New Roman" panose="02020603050405020304" pitchFamily="18" charset="0"/>
                <a:ea typeface="Times New Roman" panose="02020603050405020304" pitchFamily="18" charset="0"/>
              </a:rPr>
              <a:t>ongoing access to and coordination of the developed network of established supports </a:t>
            </a:r>
            <a:r>
              <a:rPr lang="en-US" sz="2400" i="1" dirty="0">
                <a:solidFill>
                  <a:schemeClr val="tx1"/>
                </a:solidFill>
                <a:effectLst/>
                <a:latin typeface="Times New Roman" panose="02020603050405020304" pitchFamily="18" charset="0"/>
                <a:ea typeface="Times New Roman" panose="02020603050405020304" pitchFamily="18" charset="0"/>
              </a:rPr>
              <a:t>will be ensured.  Ultimately, this approach will support a </a:t>
            </a:r>
            <a:r>
              <a:rPr lang="en-US" sz="2400" i="1" dirty="0">
                <a:solidFill>
                  <a:schemeClr val="tx1"/>
                </a:solidFill>
                <a:effectLst/>
                <a:highlight>
                  <a:srgbClr val="FFFF00"/>
                </a:highlight>
                <a:latin typeface="Times New Roman" panose="02020603050405020304" pitchFamily="18" charset="0"/>
                <a:ea typeface="Times New Roman" panose="02020603050405020304" pitchFamily="18" charset="0"/>
              </a:rPr>
              <a:t>stepwise progressive approach </a:t>
            </a:r>
            <a:r>
              <a:rPr lang="en-US" sz="2400" i="1" dirty="0">
                <a:solidFill>
                  <a:schemeClr val="tx1"/>
                </a:solidFill>
                <a:effectLst/>
                <a:latin typeface="Times New Roman" panose="02020603050405020304" pitchFamily="18" charset="0"/>
                <a:ea typeface="Times New Roman" panose="02020603050405020304" pitchFamily="18" charset="0"/>
              </a:rPr>
              <a:t>to healthy community </a:t>
            </a:r>
            <a:r>
              <a:rPr lang="en-US" sz="2400" i="1" dirty="0">
                <a:solidFill>
                  <a:schemeClr val="tx1"/>
                </a:solidFill>
                <a:effectLst/>
                <a:highlight>
                  <a:srgbClr val="FFFF00"/>
                </a:highlight>
                <a:latin typeface="Times New Roman" panose="02020603050405020304" pitchFamily="18" charset="0"/>
                <a:ea typeface="Times New Roman" panose="02020603050405020304" pitchFamily="18" charset="0"/>
              </a:rPr>
              <a:t>re-integration and maintenance of youth and community safety. </a:t>
            </a:r>
            <a:endParaRPr lang="en-US" sz="3600" dirty="0">
              <a:solidFill>
                <a:schemeClr val="tx1"/>
              </a:solidFill>
              <a:highlight>
                <a:srgbClr val="FFFF00"/>
              </a:highlight>
            </a:endParaRPr>
          </a:p>
        </p:txBody>
      </p:sp>
    </p:spTree>
    <p:extLst>
      <p:ext uri="{BB962C8B-B14F-4D97-AF65-F5344CB8AC3E}">
        <p14:creationId xmlns:p14="http://schemas.microsoft.com/office/powerpoint/2010/main" val="2994592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469647-7648-4DC1-9834-32E6951240E6}"/>
              </a:ext>
            </a:extLst>
          </p:cNvPr>
          <p:cNvSpPr>
            <a:spLocks noGrp="1"/>
          </p:cNvSpPr>
          <p:nvPr>
            <p:ph type="body" sz="quarter" idx="10"/>
          </p:nvPr>
        </p:nvSpPr>
        <p:spPr>
          <a:xfrm>
            <a:off x="373487" y="1233696"/>
            <a:ext cx="11552349" cy="4390607"/>
          </a:xfrm>
        </p:spPr>
        <p:txBody>
          <a:bodyPr anchor="ctr"/>
          <a:lstStyle/>
          <a:p>
            <a:pPr marL="342900" indent="-342900" algn="just">
              <a:buFont typeface="Arial" panose="020B0604020202020204" pitchFamily="34" charset="0"/>
              <a:buChar char="•"/>
            </a:pPr>
            <a:r>
              <a:rPr lang="en-US" sz="2400" dirty="0"/>
              <a:t>FORMAT FOR THE SESSION</a:t>
            </a:r>
          </a:p>
          <a:p>
            <a:pPr marL="342900" indent="-342900" algn="just">
              <a:buFont typeface="Arial" panose="020B0604020202020204" pitchFamily="34" charset="0"/>
              <a:buChar char="•"/>
            </a:pPr>
            <a:r>
              <a:rPr lang="en-US" sz="2400" dirty="0"/>
              <a:t>INTRODUCTIONS</a:t>
            </a:r>
          </a:p>
          <a:p>
            <a:pPr marL="342900" indent="-342900" algn="just">
              <a:buFont typeface="Arial" panose="020B0604020202020204" pitchFamily="34" charset="0"/>
              <a:buChar char="•"/>
            </a:pPr>
            <a:r>
              <a:rPr lang="en-US" sz="2400" dirty="0"/>
              <a:t>HANDOUTS</a:t>
            </a:r>
          </a:p>
          <a:p>
            <a:pPr marL="342900" indent="-342900" algn="just">
              <a:buFont typeface="Arial" panose="020B0604020202020204" pitchFamily="34" charset="0"/>
              <a:buChar char="•"/>
            </a:pPr>
            <a:r>
              <a:rPr lang="en-US" sz="2400" dirty="0"/>
              <a:t>FEEL FREE TO ASK QUESTIONS AS WE GO ALONG</a:t>
            </a:r>
          </a:p>
        </p:txBody>
      </p:sp>
      <p:sp>
        <p:nvSpPr>
          <p:cNvPr id="3" name="Title 2">
            <a:extLst>
              <a:ext uri="{FF2B5EF4-FFF2-40B4-BE49-F238E27FC236}">
                <a16:creationId xmlns:a16="http://schemas.microsoft.com/office/drawing/2014/main" id="{002F8744-6878-4590-B3FA-52E8122AF864}"/>
              </a:ext>
            </a:extLst>
          </p:cNvPr>
          <p:cNvSpPr>
            <a:spLocks noGrp="1"/>
          </p:cNvSpPr>
          <p:nvPr>
            <p:ph type="title"/>
          </p:nvPr>
        </p:nvSpPr>
        <p:spPr/>
        <p:txBody>
          <a:bodyPr/>
          <a:lstStyle/>
          <a:p>
            <a:r>
              <a:rPr lang="en-US" dirty="0"/>
              <a:t> HOUSEKEEPING: </a:t>
            </a:r>
          </a:p>
        </p:txBody>
      </p:sp>
    </p:spTree>
    <p:extLst>
      <p:ext uri="{BB962C8B-B14F-4D97-AF65-F5344CB8AC3E}">
        <p14:creationId xmlns:p14="http://schemas.microsoft.com/office/powerpoint/2010/main" val="281146620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2BF09-64F5-4118-ED18-336CE7047A1A}"/>
              </a:ext>
            </a:extLst>
          </p:cNvPr>
          <p:cNvSpPr>
            <a:spLocks noGrp="1"/>
          </p:cNvSpPr>
          <p:nvPr>
            <p:ph type="title"/>
          </p:nvPr>
        </p:nvSpPr>
        <p:spPr/>
        <p:txBody>
          <a:bodyPr/>
          <a:lstStyle/>
          <a:p>
            <a:r>
              <a:rPr lang="en-US" dirty="0"/>
              <a:t>Approach</a:t>
            </a:r>
          </a:p>
        </p:txBody>
      </p:sp>
      <p:sp>
        <p:nvSpPr>
          <p:cNvPr id="3" name="Text Placeholder 2">
            <a:extLst>
              <a:ext uri="{FF2B5EF4-FFF2-40B4-BE49-F238E27FC236}">
                <a16:creationId xmlns:a16="http://schemas.microsoft.com/office/drawing/2014/main" id="{10AE6986-5CF2-BE1E-130C-97EDFCC16351}"/>
              </a:ext>
            </a:extLst>
          </p:cNvPr>
          <p:cNvSpPr>
            <a:spLocks noGrp="1"/>
          </p:cNvSpPr>
          <p:nvPr>
            <p:ph type="body" idx="1"/>
          </p:nvPr>
        </p:nvSpPr>
        <p:spPr>
          <a:xfrm>
            <a:off x="838199" y="1825625"/>
            <a:ext cx="10515599" cy="4351338"/>
          </a:xfrm>
        </p:spPr>
        <p:txBody>
          <a:bodyPr/>
          <a:lstStyle/>
          <a:p>
            <a:pPr marL="114300" lvl="0" indent="0">
              <a:buNone/>
            </a:pPr>
            <a:r>
              <a:rPr lang="en-US" i="1" dirty="0"/>
              <a:t>Collaborative effort with involvement from DHHS OJS and CFS, Probation, OPD, Douglas County Sherriff’s Dept, Douglas County Attorney’s Office, Judge Stevens from Douglas County Juvenile Court, and Judge Wightman from Dawson County Court</a:t>
            </a:r>
          </a:p>
          <a:p>
            <a:pPr marL="114300" lvl="0" indent="0">
              <a:buNone/>
            </a:pPr>
            <a:endParaRPr lang="en-US" i="1" dirty="0">
              <a:solidFill>
                <a:schemeClr val="dk2"/>
              </a:solidFill>
            </a:endParaRPr>
          </a:p>
          <a:p>
            <a:pPr marL="114300" lvl="0" indent="0">
              <a:buNone/>
            </a:pPr>
            <a:r>
              <a:rPr lang="en-US" i="1" dirty="0">
                <a:solidFill>
                  <a:schemeClr val="dk2"/>
                </a:solidFill>
              </a:rPr>
              <a:t>The model relies upon existing statutory authority and is informed by best practices and the combined experience of OJS and probation serving high risk youth.</a:t>
            </a:r>
          </a:p>
        </p:txBody>
      </p:sp>
    </p:spTree>
    <p:extLst>
      <p:ext uri="{BB962C8B-B14F-4D97-AF65-F5344CB8AC3E}">
        <p14:creationId xmlns:p14="http://schemas.microsoft.com/office/powerpoint/2010/main" val="1877365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56" name="Google Shape;156;p5"/>
          <p:cNvSpPr txBox="1">
            <a:spLocks noGrp="1"/>
          </p:cNvSpPr>
          <p:nvPr>
            <p:ph type="title"/>
          </p:nvPr>
        </p:nvSpPr>
        <p:spPr>
          <a:xfrm>
            <a:off x="407561" y="548640"/>
            <a:ext cx="4034547" cy="5431536"/>
          </a:xfrm>
          <a:prstGeom prst="rect">
            <a:avLst/>
          </a:prstGeom>
          <a:noFill/>
          <a:ln>
            <a:noFill/>
          </a:ln>
        </p:spPr>
        <p:txBody>
          <a:bodyPr spcFirstLastPara="1" wrap="square" lIns="91425" tIns="45700" rIns="91425" bIns="45700" anchor="ctr" anchorCtr="0">
            <a:normAutofit/>
          </a:bodyPr>
          <a:lstStyle/>
          <a:p>
            <a:pPr>
              <a:buSzPts val="4600"/>
            </a:pPr>
            <a:r>
              <a:rPr lang="en-US" sz="4600" dirty="0"/>
              <a:t>Individualized Approach: Screening</a:t>
            </a:r>
            <a:br>
              <a:rPr lang="en-US" sz="4600" dirty="0"/>
            </a:br>
            <a:br>
              <a:rPr lang="en-US" sz="4600" dirty="0"/>
            </a:br>
            <a:r>
              <a:rPr lang="en-US" sz="2800" b="1" dirty="0"/>
              <a:t>Top Tier/ High Need (5 or more factors)</a:t>
            </a:r>
            <a:br>
              <a:rPr lang="en-US" dirty="0"/>
            </a:br>
            <a:endParaRPr dirty="0"/>
          </a:p>
        </p:txBody>
      </p:sp>
      <p:sp>
        <p:nvSpPr>
          <p:cNvPr id="157" name="Google Shape;157;p5"/>
          <p:cNvSpPr/>
          <p:nvPr/>
        </p:nvSpPr>
        <p:spPr>
          <a:xfrm rot="5400000">
            <a:off x="2543983" y="3258715"/>
            <a:ext cx="4480560" cy="18288"/>
          </a:xfrm>
          <a:custGeom>
            <a:avLst/>
            <a:gdLst/>
            <a:ahLst/>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58" name="Google Shape;158;p5"/>
          <p:cNvSpPr txBox="1">
            <a:spLocks noGrp="1"/>
          </p:cNvSpPr>
          <p:nvPr>
            <p:ph type="body" idx="1"/>
          </p:nvPr>
        </p:nvSpPr>
        <p:spPr>
          <a:xfrm>
            <a:off x="4849670" y="272143"/>
            <a:ext cx="6934770" cy="6302828"/>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1000"/>
              </a:spcBef>
              <a:spcAft>
                <a:spcPts val="0"/>
              </a:spcAft>
              <a:buClr>
                <a:schemeClr val="dk1"/>
              </a:buClr>
              <a:buSzPts val="2400"/>
              <a:buChar char="•"/>
            </a:pPr>
            <a:r>
              <a:rPr lang="en-US" sz="2400" dirty="0"/>
              <a:t>Violent Offense (including weapons) (define)</a:t>
            </a:r>
            <a:endParaRPr dirty="0"/>
          </a:p>
          <a:p>
            <a:pPr marL="228600" lvl="0" indent="-228600" algn="l" rtl="0">
              <a:lnSpc>
                <a:spcPct val="90000"/>
              </a:lnSpc>
              <a:spcBef>
                <a:spcPts val="1000"/>
              </a:spcBef>
              <a:spcAft>
                <a:spcPts val="0"/>
              </a:spcAft>
              <a:buClr>
                <a:schemeClr val="dk1"/>
              </a:buClr>
              <a:buSzPts val="2400"/>
              <a:buChar char="•"/>
            </a:pPr>
            <a:r>
              <a:rPr lang="en-US" sz="2400" dirty="0"/>
              <a:t>Probation Officer significant community safety/risk of recidivism </a:t>
            </a:r>
            <a:endParaRPr dirty="0"/>
          </a:p>
          <a:p>
            <a:pPr marL="228600" lvl="0" indent="-228600" algn="l" rtl="0">
              <a:lnSpc>
                <a:spcPct val="90000"/>
              </a:lnSpc>
              <a:spcBef>
                <a:spcPts val="1000"/>
              </a:spcBef>
              <a:spcAft>
                <a:spcPts val="0"/>
              </a:spcAft>
              <a:buClr>
                <a:schemeClr val="dk1"/>
              </a:buClr>
              <a:buSzPts val="2400"/>
              <a:buChar char="•"/>
            </a:pPr>
            <a:r>
              <a:rPr lang="en-US" sz="2400" dirty="0"/>
              <a:t>YLS/CMI – 4 or more elevated domains</a:t>
            </a:r>
            <a:endParaRPr dirty="0"/>
          </a:p>
          <a:p>
            <a:pPr marL="228600" lvl="0" indent="-228600" algn="l" rtl="0">
              <a:lnSpc>
                <a:spcPct val="90000"/>
              </a:lnSpc>
              <a:spcBef>
                <a:spcPts val="1000"/>
              </a:spcBef>
              <a:spcAft>
                <a:spcPts val="0"/>
              </a:spcAft>
              <a:buClr>
                <a:schemeClr val="dk1"/>
              </a:buClr>
              <a:buSzPts val="2400"/>
              <a:buChar char="•"/>
            </a:pPr>
            <a:r>
              <a:rPr lang="en-US" sz="2400" dirty="0"/>
              <a:t>Gang association </a:t>
            </a:r>
            <a:endParaRPr dirty="0"/>
          </a:p>
          <a:p>
            <a:pPr marL="228600" lvl="0" indent="-228600" algn="l" rtl="0">
              <a:lnSpc>
                <a:spcPct val="90000"/>
              </a:lnSpc>
              <a:spcBef>
                <a:spcPts val="1000"/>
              </a:spcBef>
              <a:spcAft>
                <a:spcPts val="0"/>
              </a:spcAft>
              <a:buClr>
                <a:schemeClr val="dk1"/>
              </a:buClr>
              <a:buSzPts val="2400"/>
              <a:buChar char="•"/>
            </a:pPr>
            <a:r>
              <a:rPr lang="en-US" sz="2400" dirty="0"/>
              <a:t>Significant behavioral concerns within the facility</a:t>
            </a:r>
            <a:endParaRPr dirty="0"/>
          </a:p>
          <a:p>
            <a:pPr marL="228600" lvl="0" indent="-228600" algn="l" rtl="0">
              <a:lnSpc>
                <a:spcPct val="90000"/>
              </a:lnSpc>
              <a:spcBef>
                <a:spcPts val="1000"/>
              </a:spcBef>
              <a:spcAft>
                <a:spcPts val="0"/>
              </a:spcAft>
              <a:buClr>
                <a:schemeClr val="dk1"/>
              </a:buClr>
              <a:buSzPts val="2400"/>
              <a:buChar char="•"/>
            </a:pPr>
            <a:r>
              <a:rPr lang="en-US" sz="2400" dirty="0"/>
              <a:t>Intensive Mental Health and/or Substance Use Support Required and/or risk of treatment non-adherence</a:t>
            </a:r>
            <a:endParaRPr dirty="0"/>
          </a:p>
          <a:p>
            <a:pPr marL="228600" lvl="0" indent="-228600" algn="l" rtl="0">
              <a:lnSpc>
                <a:spcPct val="90000"/>
              </a:lnSpc>
              <a:spcBef>
                <a:spcPts val="1000"/>
              </a:spcBef>
              <a:spcAft>
                <a:spcPts val="0"/>
              </a:spcAft>
              <a:buClr>
                <a:schemeClr val="dk1"/>
              </a:buClr>
              <a:buSzPts val="2400"/>
              <a:buChar char="•"/>
            </a:pPr>
            <a:r>
              <a:rPr lang="en-US" sz="2400" dirty="0"/>
              <a:t>Dually Adjudicated </a:t>
            </a:r>
          </a:p>
          <a:p>
            <a:pPr marL="228600" lvl="0" indent="-228600" algn="l" rtl="0">
              <a:lnSpc>
                <a:spcPct val="90000"/>
              </a:lnSpc>
              <a:spcBef>
                <a:spcPts val="1000"/>
              </a:spcBef>
              <a:spcAft>
                <a:spcPts val="0"/>
              </a:spcAft>
              <a:buClr>
                <a:schemeClr val="dk1"/>
              </a:buClr>
              <a:buSzPts val="2400"/>
              <a:buChar char="•"/>
            </a:pPr>
            <a:r>
              <a:rPr lang="en-US" sz="2400" dirty="0"/>
              <a:t>Responsivity Concerns (homelessness and/or trafficking)</a:t>
            </a:r>
            <a:endParaRPr dirty="0"/>
          </a:p>
        </p:txBody>
      </p:sp>
    </p:spTree>
    <p:extLst>
      <p:ext uri="{BB962C8B-B14F-4D97-AF65-F5344CB8AC3E}">
        <p14:creationId xmlns:p14="http://schemas.microsoft.com/office/powerpoint/2010/main" val="2004841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Google Shape;217;p9"/>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18" name="Google Shape;218;p9"/>
          <p:cNvSpPr txBox="1">
            <a:spLocks noGrp="1"/>
          </p:cNvSpPr>
          <p:nvPr>
            <p:ph type="title"/>
          </p:nvPr>
        </p:nvSpPr>
        <p:spPr>
          <a:xfrm>
            <a:off x="5251937" y="457200"/>
            <a:ext cx="6296583" cy="136861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Play"/>
              <a:buNone/>
            </a:pPr>
            <a:r>
              <a:rPr lang="en-US" sz="6100"/>
              <a:t>Individualized Approach: Intensity</a:t>
            </a:r>
            <a:endParaRPr/>
          </a:p>
        </p:txBody>
      </p:sp>
      <p:sp>
        <p:nvSpPr>
          <p:cNvPr id="219" name="Google Shape;219;p9"/>
          <p:cNvSpPr/>
          <p:nvPr/>
        </p:nvSpPr>
        <p:spPr>
          <a:xfrm>
            <a:off x="4450080" y="1850683"/>
            <a:ext cx="3291840" cy="18288"/>
          </a:xfrm>
          <a:custGeom>
            <a:avLst/>
            <a:gdLst/>
            <a:ahLst/>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220" name="Google Shape;220;p9"/>
          <p:cNvPicPr preferRelativeResize="0">
            <a:picLocks noGrp="1"/>
          </p:cNvPicPr>
          <p:nvPr>
            <p:ph type="body" idx="2"/>
          </p:nvPr>
        </p:nvPicPr>
        <p:blipFill rotWithShape="1">
          <a:blip r:embed="rId3">
            <a:alphaModFix/>
          </a:blip>
          <a:srcRect/>
          <a:stretch/>
        </p:blipFill>
        <p:spPr>
          <a:xfrm>
            <a:off x="5492648" y="2409139"/>
            <a:ext cx="6055872" cy="4083547"/>
          </a:xfrm>
          <a:prstGeom prst="rect">
            <a:avLst/>
          </a:prstGeom>
          <a:noFill/>
          <a:ln>
            <a:noFill/>
          </a:ln>
        </p:spPr>
      </p:pic>
      <p:pic>
        <p:nvPicPr>
          <p:cNvPr id="221" name="Google Shape;221;p9"/>
          <p:cNvPicPr preferRelativeResize="0"/>
          <p:nvPr/>
        </p:nvPicPr>
        <p:blipFill rotWithShape="1">
          <a:blip r:embed="rId4">
            <a:alphaModFix/>
          </a:blip>
          <a:srcRect/>
          <a:stretch/>
        </p:blipFill>
        <p:spPr>
          <a:xfrm>
            <a:off x="251323" y="163679"/>
            <a:ext cx="5000614" cy="6571908"/>
          </a:xfrm>
          <a:prstGeom prst="rect">
            <a:avLst/>
          </a:prstGeom>
          <a:noFill/>
          <a:ln>
            <a:noFill/>
          </a:ln>
        </p:spPr>
      </p:pic>
    </p:spTree>
    <p:extLst>
      <p:ext uri="{BB962C8B-B14F-4D97-AF65-F5344CB8AC3E}">
        <p14:creationId xmlns:p14="http://schemas.microsoft.com/office/powerpoint/2010/main" val="3413950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28" name="Google Shape;228;p10"/>
          <p:cNvSpPr txBox="1">
            <a:spLocks noGrp="1"/>
          </p:cNvSpPr>
          <p:nvPr>
            <p:ph type="title"/>
          </p:nvPr>
        </p:nvSpPr>
        <p:spPr>
          <a:xfrm>
            <a:off x="841248" y="426720"/>
            <a:ext cx="10506456" cy="19191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Play"/>
              <a:buNone/>
            </a:pPr>
            <a:r>
              <a:rPr lang="en-US" sz="6000"/>
              <a:t>Roles and Responsibilities</a:t>
            </a:r>
            <a:endParaRPr/>
          </a:p>
        </p:txBody>
      </p:sp>
      <p:sp>
        <p:nvSpPr>
          <p:cNvPr id="229" name="Google Shape;229;p10"/>
          <p:cNvSpPr/>
          <p:nvPr/>
        </p:nvSpPr>
        <p:spPr>
          <a:xfrm>
            <a:off x="865953" y="2899927"/>
            <a:ext cx="10451592"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0" name="Google Shape;230;p10"/>
          <p:cNvSpPr/>
          <p:nvPr/>
        </p:nvSpPr>
        <p:spPr>
          <a:xfrm rot="10800000" flipH="1">
            <a:off x="841248" y="2776031"/>
            <a:ext cx="1873457" cy="13716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1" name="Google Shape;231;p10"/>
          <p:cNvSpPr txBox="1">
            <a:spLocks noGrp="1"/>
          </p:cNvSpPr>
          <p:nvPr>
            <p:ph type="body" idx="1"/>
          </p:nvPr>
        </p:nvSpPr>
        <p:spPr>
          <a:xfrm>
            <a:off x="841248" y="3337269"/>
            <a:ext cx="10509504" cy="290568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dirty="0"/>
              <a:t>Detailed for all components of the program</a:t>
            </a:r>
            <a:endParaRPr dirty="0"/>
          </a:p>
          <a:p>
            <a:pPr marL="228600" lvl="0" indent="-228600" algn="l" rtl="0">
              <a:lnSpc>
                <a:spcPct val="90000"/>
              </a:lnSpc>
              <a:spcBef>
                <a:spcPts val="1000"/>
              </a:spcBef>
              <a:spcAft>
                <a:spcPts val="0"/>
              </a:spcAft>
              <a:buClr>
                <a:schemeClr val="dk1"/>
              </a:buClr>
              <a:buSzPts val="2200"/>
              <a:buChar char="•"/>
            </a:pPr>
            <a:endParaRPr lang="en-US" sz="2200" dirty="0"/>
          </a:p>
          <a:p>
            <a:pPr marL="228600" lvl="0" indent="-228600" algn="l" rtl="0">
              <a:lnSpc>
                <a:spcPct val="90000"/>
              </a:lnSpc>
              <a:spcBef>
                <a:spcPts val="1000"/>
              </a:spcBef>
              <a:spcAft>
                <a:spcPts val="0"/>
              </a:spcAft>
              <a:buClr>
                <a:schemeClr val="dk1"/>
              </a:buClr>
              <a:buSzPts val="2200"/>
              <a:buChar char="•"/>
            </a:pPr>
            <a:r>
              <a:rPr lang="en-US" sz="2200" dirty="0"/>
              <a:t>Clarifies roles for YRTC, Probation and CFS Staff</a:t>
            </a:r>
          </a:p>
          <a:p>
            <a:pPr marL="228600" lvl="0" indent="-228600" algn="l" rtl="0">
              <a:lnSpc>
                <a:spcPct val="90000"/>
              </a:lnSpc>
              <a:spcBef>
                <a:spcPts val="1000"/>
              </a:spcBef>
              <a:spcAft>
                <a:spcPts val="0"/>
              </a:spcAft>
              <a:buClr>
                <a:schemeClr val="dk1"/>
              </a:buClr>
              <a:buSzPts val="2200"/>
              <a:buChar char="•"/>
            </a:pPr>
            <a:endParaRPr lang="en-US" sz="2200" dirty="0"/>
          </a:p>
          <a:p>
            <a:pPr marL="228600" lvl="0" indent="-228600" algn="l" rtl="0">
              <a:lnSpc>
                <a:spcPct val="90000"/>
              </a:lnSpc>
              <a:spcBef>
                <a:spcPts val="1000"/>
              </a:spcBef>
              <a:spcAft>
                <a:spcPts val="0"/>
              </a:spcAft>
              <a:buClr>
                <a:schemeClr val="dk1"/>
              </a:buClr>
              <a:buSzPts val="2200"/>
              <a:buChar char="•"/>
            </a:pPr>
            <a:r>
              <a:rPr lang="en-US" sz="2200" dirty="0"/>
              <a:t>Defines “Youth Support Team”</a:t>
            </a:r>
            <a:endParaRPr dirty="0"/>
          </a:p>
        </p:txBody>
      </p:sp>
    </p:spTree>
    <p:extLst>
      <p:ext uri="{BB962C8B-B14F-4D97-AF65-F5344CB8AC3E}">
        <p14:creationId xmlns:p14="http://schemas.microsoft.com/office/powerpoint/2010/main" val="3088479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AF5DA434-EE3E-6791-CD1B-EA3B75FE8734}"/>
              </a:ext>
            </a:extLst>
          </p:cNvPr>
          <p:cNvSpPr>
            <a:spLocks noGrp="1"/>
          </p:cNvSpPr>
          <p:nvPr>
            <p:ph type="title"/>
          </p:nvPr>
        </p:nvSpPr>
        <p:spPr>
          <a:xfrm>
            <a:off x="838200" y="365125"/>
            <a:ext cx="10515600" cy="1325563"/>
          </a:xfrm>
        </p:spPr>
        <p:txBody>
          <a:bodyPr>
            <a:normAutofit/>
          </a:bodyPr>
          <a:lstStyle/>
          <a:p>
            <a:r>
              <a:rPr lang="en-US" sz="5000" dirty="0"/>
              <a:t>Achievements and Setbacks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 Placeholder 2">
            <a:extLst>
              <a:ext uri="{FF2B5EF4-FFF2-40B4-BE49-F238E27FC236}">
                <a16:creationId xmlns:a16="http://schemas.microsoft.com/office/drawing/2014/main" id="{826A81FE-0B9A-397C-5380-C6D8849D58F8}"/>
              </a:ext>
            </a:extLst>
          </p:cNvPr>
          <p:cNvSpPr>
            <a:spLocks noGrp="1"/>
          </p:cNvSpPr>
          <p:nvPr>
            <p:ph type="body" idx="1"/>
          </p:nvPr>
        </p:nvSpPr>
        <p:spPr>
          <a:xfrm>
            <a:off x="838200" y="1929384"/>
            <a:ext cx="10515600" cy="4251960"/>
          </a:xfrm>
        </p:spPr>
        <p:txBody>
          <a:bodyPr>
            <a:normAutofit/>
          </a:bodyPr>
          <a:lstStyle/>
          <a:p>
            <a:r>
              <a:rPr lang="en-US" sz="2200" dirty="0"/>
              <a:t>Response will be individualized </a:t>
            </a:r>
          </a:p>
          <a:p>
            <a:endParaRPr lang="en-US" sz="2200" dirty="0"/>
          </a:p>
          <a:p>
            <a:r>
              <a:rPr lang="en-US" sz="2200" dirty="0"/>
              <a:t>Achievement measured </a:t>
            </a:r>
            <a:r>
              <a:rPr lang="en-US" sz="2200" b="1" dirty="0"/>
              <a:t>as safe departure and return to the facility</a:t>
            </a:r>
          </a:p>
          <a:p>
            <a:pPr lvl="1"/>
            <a:r>
              <a:rPr lang="en-US" sz="2200" dirty="0"/>
              <a:t>Youth behavior will be incentivized by the team</a:t>
            </a:r>
          </a:p>
          <a:p>
            <a:endParaRPr lang="en-US" sz="2200" dirty="0"/>
          </a:p>
          <a:p>
            <a:r>
              <a:rPr lang="en-US" sz="2200" dirty="0"/>
              <a:t>Setback measured </a:t>
            </a:r>
            <a:r>
              <a:rPr lang="en-US" sz="2200" b="1" dirty="0"/>
              <a:t>as a significant disruption or unaccounted time</a:t>
            </a:r>
          </a:p>
          <a:p>
            <a:pPr lvl="1"/>
            <a:r>
              <a:rPr lang="en-US" sz="2200" dirty="0"/>
              <a:t>Youth behavior will impact goal set achievement</a:t>
            </a:r>
          </a:p>
          <a:p>
            <a:pPr lvl="1"/>
            <a:endParaRPr lang="en-US" sz="2200" dirty="0"/>
          </a:p>
        </p:txBody>
      </p:sp>
    </p:spTree>
    <p:extLst>
      <p:ext uri="{BB962C8B-B14F-4D97-AF65-F5344CB8AC3E}">
        <p14:creationId xmlns:p14="http://schemas.microsoft.com/office/powerpoint/2010/main" val="1126035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F886B824-EA4E-F572-A855-1ADC2DD83667}"/>
              </a:ext>
            </a:extLst>
          </p:cNvPr>
          <p:cNvSpPr>
            <a:spLocks noGrp="1"/>
          </p:cNvSpPr>
          <p:nvPr>
            <p:ph type="title"/>
          </p:nvPr>
        </p:nvSpPr>
        <p:spPr>
          <a:xfrm>
            <a:off x="686834" y="1153572"/>
            <a:ext cx="3200400" cy="4461163"/>
          </a:xfrm>
        </p:spPr>
        <p:txBody>
          <a:bodyPr>
            <a:normAutofit/>
          </a:bodyPr>
          <a:lstStyle/>
          <a:p>
            <a:r>
              <a:rPr lang="en-US">
                <a:solidFill>
                  <a:srgbClr val="FFFFFF"/>
                </a:solidFill>
              </a:rPr>
              <a:t>Court Process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 name="Text Placeholder 2">
            <a:extLst>
              <a:ext uri="{FF2B5EF4-FFF2-40B4-BE49-F238E27FC236}">
                <a16:creationId xmlns:a16="http://schemas.microsoft.com/office/drawing/2014/main" id="{3E02286C-5B1F-5DE9-58FB-7A3A048F54C3}"/>
              </a:ext>
            </a:extLst>
          </p:cNvPr>
          <p:cNvSpPr>
            <a:spLocks noGrp="1"/>
          </p:cNvSpPr>
          <p:nvPr>
            <p:ph type="body" idx="1"/>
          </p:nvPr>
        </p:nvSpPr>
        <p:spPr>
          <a:xfrm>
            <a:off x="4447308" y="591344"/>
            <a:ext cx="6906491" cy="5585619"/>
          </a:xfrm>
        </p:spPr>
        <p:txBody>
          <a:bodyPr anchor="ctr">
            <a:normAutofit fontScale="92500" lnSpcReduction="20000"/>
          </a:bodyPr>
          <a:lstStyle/>
          <a:p>
            <a:r>
              <a:rPr lang="en-US" dirty="0"/>
              <a:t>Notice of Entry into the Program</a:t>
            </a:r>
          </a:p>
          <a:p>
            <a:pPr lvl="1"/>
            <a:r>
              <a:rPr lang="en-US" dirty="0"/>
              <a:t>Confidential letter with details </a:t>
            </a:r>
          </a:p>
          <a:p>
            <a:endParaRPr lang="en-US" dirty="0"/>
          </a:p>
          <a:p>
            <a:r>
              <a:rPr lang="en-US" dirty="0"/>
              <a:t>Motion to Change Placement to YRTC-L</a:t>
            </a:r>
          </a:p>
          <a:p>
            <a:endParaRPr lang="en-US" dirty="0"/>
          </a:p>
          <a:p>
            <a:r>
              <a:rPr lang="en-US" dirty="0"/>
              <a:t>Notice of Furlough</a:t>
            </a:r>
          </a:p>
          <a:p>
            <a:pPr lvl="1"/>
            <a:r>
              <a:rPr lang="en-US" dirty="0"/>
              <a:t>Furlough details will be attached as a separate affidavit to ensure confidential </a:t>
            </a:r>
          </a:p>
          <a:p>
            <a:pPr lvl="1"/>
            <a:r>
              <a:rPr lang="en-US" dirty="0"/>
              <a:t>Motion for EM; Pick-up and Detention; Compliance with furlough agreement: Restricted locations or parties; search; curfew</a:t>
            </a:r>
          </a:p>
          <a:p>
            <a:endParaRPr lang="en-US" dirty="0"/>
          </a:p>
          <a:p>
            <a:r>
              <a:rPr lang="en-US" dirty="0"/>
              <a:t>Monthly progress letters</a:t>
            </a:r>
          </a:p>
          <a:p>
            <a:endParaRPr lang="en-US" dirty="0"/>
          </a:p>
          <a:p>
            <a:r>
              <a:rPr lang="en-US" dirty="0"/>
              <a:t>Discharge plan will be detailed in the IRP</a:t>
            </a:r>
          </a:p>
        </p:txBody>
      </p:sp>
    </p:spTree>
    <p:extLst>
      <p:ext uri="{BB962C8B-B14F-4D97-AF65-F5344CB8AC3E}">
        <p14:creationId xmlns:p14="http://schemas.microsoft.com/office/powerpoint/2010/main" val="2789580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EE658-06F2-3DDC-CE8C-521944130F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30DDCA-2B9C-AD89-0AB7-EE49218BFD7A}"/>
              </a:ext>
            </a:extLst>
          </p:cNvPr>
          <p:cNvSpPr>
            <a:spLocks noGrp="1"/>
          </p:cNvSpPr>
          <p:nvPr>
            <p:ph type="title"/>
          </p:nvPr>
        </p:nvSpPr>
        <p:spPr/>
        <p:txBody>
          <a:bodyPr/>
          <a:lstStyle/>
          <a:p>
            <a:r>
              <a:rPr lang="en-US" dirty="0"/>
              <a:t>Guiding Principles</a:t>
            </a:r>
          </a:p>
        </p:txBody>
      </p:sp>
      <p:sp>
        <p:nvSpPr>
          <p:cNvPr id="3" name="Text Placeholder 2">
            <a:extLst>
              <a:ext uri="{FF2B5EF4-FFF2-40B4-BE49-F238E27FC236}">
                <a16:creationId xmlns:a16="http://schemas.microsoft.com/office/drawing/2014/main" id="{89CAF3A8-202A-66D3-84C9-4F91EFDA2D05}"/>
              </a:ext>
            </a:extLst>
          </p:cNvPr>
          <p:cNvSpPr>
            <a:spLocks noGrp="1"/>
          </p:cNvSpPr>
          <p:nvPr>
            <p:ph type="body" idx="1"/>
          </p:nvPr>
        </p:nvSpPr>
        <p:spPr>
          <a:xfrm>
            <a:off x="838199" y="1825625"/>
            <a:ext cx="10515599" cy="4351338"/>
          </a:xfrm>
        </p:spPr>
        <p:txBody>
          <a:bodyPr/>
          <a:lstStyle/>
          <a:p>
            <a:pPr marL="114300" lvl="0" indent="0">
              <a:buNone/>
            </a:pPr>
            <a:r>
              <a:rPr lang="en-US" dirty="0"/>
              <a:t>Develop and utilize a framework of relational supports</a:t>
            </a:r>
          </a:p>
          <a:p>
            <a:pPr marL="114300" lvl="0" indent="0">
              <a:buNone/>
            </a:pPr>
            <a:endParaRPr lang="en-US" dirty="0"/>
          </a:p>
          <a:p>
            <a:pPr marL="114300" lvl="0" indent="0">
              <a:buNone/>
            </a:pPr>
            <a:r>
              <a:rPr lang="en-US" dirty="0"/>
              <a:t>Early development of a comprehensive IRP</a:t>
            </a:r>
          </a:p>
          <a:p>
            <a:pPr marL="114300" lvl="0" indent="0">
              <a:buNone/>
            </a:pPr>
            <a:endParaRPr lang="en-US" dirty="0"/>
          </a:p>
          <a:p>
            <a:pPr marL="114300" lvl="0" indent="0">
              <a:buNone/>
            </a:pPr>
            <a:r>
              <a:rPr lang="en-US" dirty="0"/>
              <a:t>Collaboration is key</a:t>
            </a:r>
          </a:p>
          <a:p>
            <a:pPr marL="114300" lvl="0" indent="0">
              <a:buNone/>
            </a:pPr>
            <a:endParaRPr lang="en-US" dirty="0"/>
          </a:p>
          <a:p>
            <a:pPr marL="114300" lvl="0" indent="0">
              <a:buNone/>
            </a:pPr>
            <a:r>
              <a:rPr lang="en-US" dirty="0"/>
              <a:t>Responsivity and Nimbleness</a:t>
            </a:r>
          </a:p>
        </p:txBody>
      </p:sp>
    </p:spTree>
    <p:extLst>
      <p:ext uri="{BB962C8B-B14F-4D97-AF65-F5344CB8AC3E}">
        <p14:creationId xmlns:p14="http://schemas.microsoft.com/office/powerpoint/2010/main" val="798259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A304D-B30F-63DB-D2B6-025DE06259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B3785A-AB0C-397A-C1A0-70F0256DA1B7}"/>
              </a:ext>
            </a:extLst>
          </p:cNvPr>
          <p:cNvSpPr>
            <a:spLocks noGrp="1"/>
          </p:cNvSpPr>
          <p:nvPr>
            <p:ph type="title"/>
          </p:nvPr>
        </p:nvSpPr>
        <p:spPr/>
        <p:txBody>
          <a:bodyPr/>
          <a:lstStyle/>
          <a:p>
            <a:r>
              <a:rPr lang="en-US" dirty="0"/>
              <a:t>Foundations of the Model</a:t>
            </a:r>
          </a:p>
        </p:txBody>
      </p:sp>
      <p:sp>
        <p:nvSpPr>
          <p:cNvPr id="3" name="Text Placeholder 2">
            <a:extLst>
              <a:ext uri="{FF2B5EF4-FFF2-40B4-BE49-F238E27FC236}">
                <a16:creationId xmlns:a16="http://schemas.microsoft.com/office/drawing/2014/main" id="{75C07064-C45E-638B-9F72-51B9466B818D}"/>
              </a:ext>
            </a:extLst>
          </p:cNvPr>
          <p:cNvSpPr>
            <a:spLocks noGrp="1"/>
          </p:cNvSpPr>
          <p:nvPr>
            <p:ph type="body" idx="1"/>
          </p:nvPr>
        </p:nvSpPr>
        <p:spPr>
          <a:xfrm>
            <a:off x="838199" y="1825625"/>
            <a:ext cx="10515599" cy="4351338"/>
          </a:xfrm>
        </p:spPr>
        <p:txBody>
          <a:bodyPr>
            <a:normAutofit fontScale="85000" lnSpcReduction="20000"/>
          </a:bodyPr>
          <a:lstStyle/>
          <a:p>
            <a:r>
              <a:rPr lang="en-US" dirty="0"/>
              <a:t>Identification of particularly High-Risk Individuals</a:t>
            </a:r>
          </a:p>
          <a:p>
            <a:endParaRPr lang="en-US" dirty="0"/>
          </a:p>
          <a:p>
            <a:r>
              <a:rPr lang="en-US" dirty="0"/>
              <a:t>Youth Support Team identified</a:t>
            </a:r>
          </a:p>
          <a:p>
            <a:endParaRPr lang="en-US" dirty="0"/>
          </a:p>
          <a:p>
            <a:r>
              <a:rPr lang="en-US" dirty="0"/>
              <a:t>Ongoing Evaluation / Collaboration informs early development of IRP</a:t>
            </a:r>
          </a:p>
          <a:p>
            <a:endParaRPr lang="en-US" dirty="0"/>
          </a:p>
          <a:p>
            <a:r>
              <a:rPr lang="en-US" dirty="0"/>
              <a:t>Intensive YRTC Programming + Progressive Furloughs</a:t>
            </a:r>
          </a:p>
          <a:p>
            <a:endParaRPr lang="en-US" b="1" dirty="0"/>
          </a:p>
          <a:p>
            <a:r>
              <a:rPr lang="en-US" dirty="0"/>
              <a:t>Initiation of outpatient services while at YRTC = warm hand-off</a:t>
            </a:r>
          </a:p>
          <a:p>
            <a:endParaRPr lang="en-US" dirty="0"/>
          </a:p>
          <a:p>
            <a:r>
              <a:rPr lang="en-US" dirty="0"/>
              <a:t>Utilization of therapeutic rapport/relationships = involvement post YRTC</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8852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C8B85391-E289-4A37-9690-EFC0491EF409}"/>
              </a:ext>
            </a:extLst>
          </p:cNvPr>
          <p:cNvCxnSpPr/>
          <p:nvPr/>
        </p:nvCxnSpPr>
        <p:spPr>
          <a:xfrm>
            <a:off x="2962275" y="13744575"/>
            <a:ext cx="9553575" cy="9525"/>
          </a:xfrm>
          <a:prstGeom prst="straightConnector1">
            <a:avLst/>
          </a:prstGeom>
          <a:ln>
            <a:solidFill>
              <a:sysClr val="windowText" lastClr="000000"/>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71A56F8A-5E6F-423B-927A-A00F54B328A3}"/>
              </a:ext>
            </a:extLst>
          </p:cNvPr>
          <p:cNvCxnSpPr/>
          <p:nvPr/>
        </p:nvCxnSpPr>
        <p:spPr>
          <a:xfrm>
            <a:off x="2952750" y="14706600"/>
            <a:ext cx="474345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a:extLst>
              <a:ext uri="{FF2B5EF4-FFF2-40B4-BE49-F238E27FC236}">
                <a16:creationId xmlns:a16="http://schemas.microsoft.com/office/drawing/2014/main" id="{426A4615-5D4F-4FFB-9AA5-7E946003C0F6}"/>
              </a:ext>
            </a:extLst>
          </p:cNvPr>
          <p:cNvCxnSpPr/>
          <p:nvPr/>
        </p:nvCxnSpPr>
        <p:spPr>
          <a:xfrm>
            <a:off x="6591300" y="14887575"/>
            <a:ext cx="1104900" cy="0"/>
          </a:xfrm>
          <a:prstGeom prst="straightConnector1">
            <a:avLst/>
          </a:prstGeom>
          <a:ln>
            <a:solidFill>
              <a:sysClr val="windowText" lastClr="00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90058790-7419-4381-94E7-0F4D3CD91BCE}"/>
              </a:ext>
            </a:extLst>
          </p:cNvPr>
          <p:cNvCxnSpPr/>
          <p:nvPr/>
        </p:nvCxnSpPr>
        <p:spPr>
          <a:xfrm>
            <a:off x="7829550" y="15268575"/>
            <a:ext cx="4752975" cy="0"/>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43C56331-26F2-4338-BD95-D88B71311EB2}"/>
              </a:ext>
            </a:extLst>
          </p:cNvPr>
          <p:cNvCxnSpPr/>
          <p:nvPr/>
        </p:nvCxnSpPr>
        <p:spPr>
          <a:xfrm>
            <a:off x="6591300" y="15068550"/>
            <a:ext cx="5991225" cy="19050"/>
          </a:xfrm>
          <a:prstGeom prst="straightConnector1">
            <a:avLst/>
          </a:prstGeom>
          <a:ln>
            <a:solidFill>
              <a:sysClr val="windowText" lastClr="00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EB34A7A8-7635-47EA-9D02-DEF0BD105988}"/>
              </a:ext>
            </a:extLst>
          </p:cNvPr>
          <p:cNvCxnSpPr/>
          <p:nvPr/>
        </p:nvCxnSpPr>
        <p:spPr>
          <a:xfrm flipV="1">
            <a:off x="2952750" y="15068550"/>
            <a:ext cx="3533775" cy="9525"/>
          </a:xfrm>
          <a:prstGeom prst="straightConnector1">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ECA7CCC4-93CC-435E-8DDD-281247458A81}"/>
              </a:ext>
            </a:extLst>
          </p:cNvPr>
          <p:cNvCxnSpPr/>
          <p:nvPr/>
        </p:nvCxnSpPr>
        <p:spPr>
          <a:xfrm>
            <a:off x="7753350" y="14592300"/>
            <a:ext cx="0" cy="200025"/>
          </a:xfrm>
          <a:prstGeom prst="line">
            <a:avLst/>
          </a:prstGeom>
          <a:ln w="63500">
            <a:solidFill>
              <a:sysClr val="windowText" lastClr="000000"/>
            </a:solidFill>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E859C485-2B26-594D-D4AB-11C3EDA680CE}"/>
              </a:ext>
            </a:extLst>
          </p:cNvPr>
          <p:cNvPicPr>
            <a:picLocks noChangeAspect="1"/>
          </p:cNvPicPr>
          <p:nvPr/>
        </p:nvPicPr>
        <p:blipFill>
          <a:blip r:embed="rId3"/>
          <a:stretch>
            <a:fillRect/>
          </a:stretch>
        </p:blipFill>
        <p:spPr>
          <a:xfrm>
            <a:off x="613458" y="671334"/>
            <a:ext cx="10972800" cy="5474819"/>
          </a:xfrm>
          <a:prstGeom prst="rect">
            <a:avLst/>
          </a:prstGeom>
        </p:spPr>
      </p:pic>
    </p:spTree>
    <p:extLst>
      <p:ext uri="{BB962C8B-B14F-4D97-AF65-F5344CB8AC3E}">
        <p14:creationId xmlns:p14="http://schemas.microsoft.com/office/powerpoint/2010/main" val="2162261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143A8-E038-A978-0716-86A9E0039023}"/>
            </a:ext>
          </a:extLst>
        </p:cNvPr>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E5BF1E7D-D594-A1A4-44AB-D9F5AC938359}"/>
              </a:ext>
            </a:extLst>
          </p:cNvPr>
          <p:cNvCxnSpPr/>
          <p:nvPr/>
        </p:nvCxnSpPr>
        <p:spPr>
          <a:xfrm>
            <a:off x="2962275" y="13744575"/>
            <a:ext cx="9553575" cy="9525"/>
          </a:xfrm>
          <a:prstGeom prst="straightConnector1">
            <a:avLst/>
          </a:prstGeom>
          <a:ln>
            <a:solidFill>
              <a:sysClr val="windowText" lastClr="000000"/>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3CC17AD0-B5AC-C1BB-70F0-C8D57530E5D1}"/>
              </a:ext>
            </a:extLst>
          </p:cNvPr>
          <p:cNvCxnSpPr/>
          <p:nvPr/>
        </p:nvCxnSpPr>
        <p:spPr>
          <a:xfrm>
            <a:off x="2952750" y="14706600"/>
            <a:ext cx="474345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a:extLst>
              <a:ext uri="{FF2B5EF4-FFF2-40B4-BE49-F238E27FC236}">
                <a16:creationId xmlns:a16="http://schemas.microsoft.com/office/drawing/2014/main" id="{CE02C2C2-414C-EEA4-26D9-28E049C59002}"/>
              </a:ext>
            </a:extLst>
          </p:cNvPr>
          <p:cNvCxnSpPr/>
          <p:nvPr/>
        </p:nvCxnSpPr>
        <p:spPr>
          <a:xfrm>
            <a:off x="6591300" y="14887575"/>
            <a:ext cx="1104900" cy="0"/>
          </a:xfrm>
          <a:prstGeom prst="straightConnector1">
            <a:avLst/>
          </a:prstGeom>
          <a:ln>
            <a:solidFill>
              <a:sysClr val="windowText" lastClr="00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EFE7F60F-7BCD-8460-A42D-4FF9ED2E5765}"/>
              </a:ext>
            </a:extLst>
          </p:cNvPr>
          <p:cNvCxnSpPr/>
          <p:nvPr/>
        </p:nvCxnSpPr>
        <p:spPr>
          <a:xfrm>
            <a:off x="7829550" y="15268575"/>
            <a:ext cx="4752975" cy="0"/>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831931FC-A4C9-03D1-67FD-442A266C7178}"/>
              </a:ext>
            </a:extLst>
          </p:cNvPr>
          <p:cNvCxnSpPr/>
          <p:nvPr/>
        </p:nvCxnSpPr>
        <p:spPr>
          <a:xfrm>
            <a:off x="6591300" y="15068550"/>
            <a:ext cx="5991225" cy="19050"/>
          </a:xfrm>
          <a:prstGeom prst="straightConnector1">
            <a:avLst/>
          </a:prstGeom>
          <a:ln>
            <a:solidFill>
              <a:sysClr val="windowText" lastClr="00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B5480474-CF45-20C5-B91E-844617EA49A0}"/>
              </a:ext>
            </a:extLst>
          </p:cNvPr>
          <p:cNvCxnSpPr/>
          <p:nvPr/>
        </p:nvCxnSpPr>
        <p:spPr>
          <a:xfrm flipV="1">
            <a:off x="2952750" y="15068550"/>
            <a:ext cx="3533775" cy="9525"/>
          </a:xfrm>
          <a:prstGeom prst="straightConnector1">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531D5C3B-3291-448A-97CE-41429BC43F43}"/>
              </a:ext>
            </a:extLst>
          </p:cNvPr>
          <p:cNvCxnSpPr/>
          <p:nvPr/>
        </p:nvCxnSpPr>
        <p:spPr>
          <a:xfrm>
            <a:off x="7753350" y="14592300"/>
            <a:ext cx="0" cy="200025"/>
          </a:xfrm>
          <a:prstGeom prst="line">
            <a:avLst/>
          </a:prstGeom>
          <a:ln w="63500">
            <a:solidFill>
              <a:sysClr val="windowText" lastClr="000000"/>
            </a:soli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7B07AB08-574F-0085-984C-728FCD057396}"/>
              </a:ext>
            </a:extLst>
          </p:cNvPr>
          <p:cNvPicPr>
            <a:picLocks noChangeAspect="1"/>
          </p:cNvPicPr>
          <p:nvPr/>
        </p:nvPicPr>
        <p:blipFill>
          <a:blip r:embed="rId3"/>
          <a:stretch>
            <a:fillRect/>
          </a:stretch>
        </p:blipFill>
        <p:spPr>
          <a:xfrm>
            <a:off x="613458" y="669294"/>
            <a:ext cx="10972799" cy="5488436"/>
          </a:xfrm>
          <a:prstGeom prst="rect">
            <a:avLst/>
          </a:prstGeom>
        </p:spPr>
      </p:pic>
    </p:spTree>
    <p:extLst>
      <p:ext uri="{BB962C8B-B14F-4D97-AF65-F5344CB8AC3E}">
        <p14:creationId xmlns:p14="http://schemas.microsoft.com/office/powerpoint/2010/main" val="3008610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20C20A-4B51-9F05-E586-3F258D2AC571}"/>
              </a:ext>
            </a:extLst>
          </p:cNvPr>
          <p:cNvSpPr>
            <a:spLocks noGrp="1"/>
          </p:cNvSpPr>
          <p:nvPr>
            <p:ph type="body" sz="quarter" idx="10"/>
          </p:nvPr>
        </p:nvSpPr>
        <p:spPr/>
        <p:txBody>
          <a:bodyPr anchor="ctr"/>
          <a:lstStyle/>
          <a:p>
            <a:pPr algn="ctr"/>
            <a:r>
              <a:rPr kumimoji="0" lang="en-US" sz="3600" b="0" i="0" u="none" strike="noStrike" kern="1200" cap="none" spc="0" normalizeH="0" baseline="0" noProof="0" dirty="0">
                <a:ln>
                  <a:noFill/>
                </a:ln>
                <a:solidFill>
                  <a:srgbClr val="036080"/>
                </a:solidFill>
                <a:effectLst/>
                <a:uLnTx/>
                <a:uFillTx/>
                <a:latin typeface="Montserrat Semi Bold" panose="00000700000000000000" pitchFamily="50" charset="0"/>
                <a:ea typeface="+mj-ea"/>
                <a:cs typeface="+mj-cs"/>
              </a:rPr>
              <a:t>Part I – YRTC Overview &amp; Legal Procedures</a:t>
            </a:r>
            <a:endParaRPr lang="en-US" dirty="0"/>
          </a:p>
        </p:txBody>
      </p:sp>
      <p:sp>
        <p:nvSpPr>
          <p:cNvPr id="3" name="Title 2">
            <a:extLst>
              <a:ext uri="{FF2B5EF4-FFF2-40B4-BE49-F238E27FC236}">
                <a16:creationId xmlns:a16="http://schemas.microsoft.com/office/drawing/2014/main" id="{AD15D201-0ACF-DC43-D91D-FC261B1D8B5F}"/>
              </a:ext>
            </a:extLst>
          </p:cNvPr>
          <p:cNvSpPr>
            <a:spLocks noGrp="1"/>
          </p:cNvSpPr>
          <p:nvPr>
            <p:ph type="title"/>
          </p:nvPr>
        </p:nvSpPr>
        <p:spPr/>
        <p:txBody>
          <a:bodyPr/>
          <a:lstStyle/>
          <a:p>
            <a:pPr algn="ctr"/>
            <a:endParaRPr lang="en-US" dirty="0"/>
          </a:p>
        </p:txBody>
      </p:sp>
    </p:spTree>
    <p:extLst>
      <p:ext uri="{BB962C8B-B14F-4D97-AF65-F5344CB8AC3E}">
        <p14:creationId xmlns:p14="http://schemas.microsoft.com/office/powerpoint/2010/main" val="206168169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D48D9D-4C5C-A9FC-4FFE-717182536EF6}"/>
              </a:ext>
            </a:extLst>
          </p:cNvPr>
          <p:cNvPicPr>
            <a:picLocks noChangeAspect="1"/>
          </p:cNvPicPr>
          <p:nvPr/>
        </p:nvPicPr>
        <p:blipFill>
          <a:blip r:embed="rId3"/>
          <a:stretch>
            <a:fillRect/>
          </a:stretch>
        </p:blipFill>
        <p:spPr>
          <a:xfrm>
            <a:off x="601884" y="671332"/>
            <a:ext cx="10972800" cy="5463249"/>
          </a:xfrm>
          <a:prstGeom prst="rect">
            <a:avLst/>
          </a:prstGeom>
        </p:spPr>
      </p:pic>
    </p:spTree>
    <p:extLst>
      <p:ext uri="{BB962C8B-B14F-4D97-AF65-F5344CB8AC3E}">
        <p14:creationId xmlns:p14="http://schemas.microsoft.com/office/powerpoint/2010/main" val="2402312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36016-D8E0-8473-C737-BE115F0F32C0}"/>
              </a:ext>
            </a:extLst>
          </p:cNvPr>
          <p:cNvSpPr>
            <a:spLocks noGrp="1"/>
          </p:cNvSpPr>
          <p:nvPr>
            <p:ph type="title"/>
          </p:nvPr>
        </p:nvSpPr>
        <p:spPr/>
        <p:txBody>
          <a:bodyPr/>
          <a:lstStyle/>
          <a:p>
            <a:pPr algn="ctr"/>
            <a:r>
              <a:rPr lang="en-US" dirty="0"/>
              <a:t>Pilot Transition Services</a:t>
            </a:r>
          </a:p>
        </p:txBody>
      </p:sp>
      <p:sp>
        <p:nvSpPr>
          <p:cNvPr id="3" name="Content Placeholder 2">
            <a:extLst>
              <a:ext uri="{FF2B5EF4-FFF2-40B4-BE49-F238E27FC236}">
                <a16:creationId xmlns:a16="http://schemas.microsoft.com/office/drawing/2014/main" id="{A1CEFE34-ECC5-D8C6-506F-6ECBA95C52D4}"/>
              </a:ext>
            </a:extLst>
          </p:cNvPr>
          <p:cNvSpPr>
            <a:spLocks noGrp="1"/>
          </p:cNvSpPr>
          <p:nvPr>
            <p:ph idx="1"/>
          </p:nvPr>
        </p:nvSpPr>
        <p:spPr>
          <a:xfrm>
            <a:off x="838200" y="1920240"/>
            <a:ext cx="10515600" cy="4572635"/>
          </a:xfrm>
        </p:spPr>
        <p:txBody>
          <a:bodyPr>
            <a:normAutofit lnSpcReduction="10000"/>
          </a:bodyPr>
          <a:lstStyle/>
          <a:p>
            <a:r>
              <a:rPr lang="en-US" dirty="0"/>
              <a:t>Partnership with KVC and Apex to create skill building services and placement options for very high-risk youth</a:t>
            </a:r>
          </a:p>
          <a:p>
            <a:pPr lvl="1"/>
            <a:r>
              <a:rPr lang="en-US" sz="2800" dirty="0"/>
              <a:t>Co-creation of intensive services aimed at highly criminogenic behavior and responses within a team approach</a:t>
            </a:r>
          </a:p>
          <a:p>
            <a:pPr lvl="1"/>
            <a:r>
              <a:rPr lang="en-US" sz="2800" dirty="0"/>
              <a:t>Pilot of a new method of out-of-home placement when a stepdown is needed or youth is dually adjudicated</a:t>
            </a:r>
          </a:p>
          <a:p>
            <a:r>
              <a:rPr lang="en-US" dirty="0"/>
              <a:t>Services initiated at 60-day notice within the facility and graduate to community</a:t>
            </a:r>
          </a:p>
          <a:p>
            <a:pPr lvl="1"/>
            <a:r>
              <a:rPr lang="en-US" dirty="0"/>
              <a:t> Provider actively involved in transition activities to initiate relationship building </a:t>
            </a:r>
          </a:p>
          <a:p>
            <a:pPr lvl="1"/>
            <a:r>
              <a:rPr lang="en-US" dirty="0"/>
              <a:t>Targeted skill building</a:t>
            </a:r>
          </a:p>
        </p:txBody>
      </p:sp>
    </p:spTree>
    <p:extLst>
      <p:ext uri="{BB962C8B-B14F-4D97-AF65-F5344CB8AC3E}">
        <p14:creationId xmlns:p14="http://schemas.microsoft.com/office/powerpoint/2010/main" val="539325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61A3-8587-D1DF-61E2-1BC636A4AFC4}"/>
              </a:ext>
            </a:extLst>
          </p:cNvPr>
          <p:cNvSpPr>
            <a:spLocks noGrp="1"/>
          </p:cNvSpPr>
          <p:nvPr>
            <p:ph type="title"/>
          </p:nvPr>
        </p:nvSpPr>
        <p:spPr/>
        <p:txBody>
          <a:bodyPr/>
          <a:lstStyle/>
          <a:p>
            <a:pPr algn="ctr"/>
            <a:r>
              <a:rPr lang="en-US" dirty="0"/>
              <a:t>Post-YRTC Discharge </a:t>
            </a:r>
          </a:p>
        </p:txBody>
      </p:sp>
      <p:sp>
        <p:nvSpPr>
          <p:cNvPr id="3" name="Content Placeholder 2">
            <a:extLst>
              <a:ext uri="{FF2B5EF4-FFF2-40B4-BE49-F238E27FC236}">
                <a16:creationId xmlns:a16="http://schemas.microsoft.com/office/drawing/2014/main" id="{9677DF4E-CF51-00BB-553C-E29C345115DE}"/>
              </a:ext>
            </a:extLst>
          </p:cNvPr>
          <p:cNvSpPr>
            <a:spLocks noGrp="1"/>
          </p:cNvSpPr>
          <p:nvPr>
            <p:ph idx="1"/>
          </p:nvPr>
        </p:nvSpPr>
        <p:spPr>
          <a:xfrm>
            <a:off x="838200" y="1690688"/>
            <a:ext cx="10515600" cy="4802187"/>
          </a:xfrm>
        </p:spPr>
        <p:txBody>
          <a:bodyPr/>
          <a:lstStyle/>
          <a:p>
            <a:r>
              <a:rPr lang="en-US" dirty="0"/>
              <a:t>Intensive probation supervision</a:t>
            </a:r>
          </a:p>
          <a:p>
            <a:r>
              <a:rPr lang="en-US" dirty="0"/>
              <a:t>Continuity of services from pilot alongside integration of IRP identified interventions/services</a:t>
            </a:r>
          </a:p>
          <a:p>
            <a:pPr lvl="1"/>
            <a:r>
              <a:rPr lang="en-US" dirty="0"/>
              <a:t>Data shows most YRTC recommitments stem from events within the first 60 days following discharge</a:t>
            </a:r>
          </a:p>
          <a:p>
            <a:pPr lvl="1"/>
            <a:r>
              <a:rPr lang="en-US" dirty="0"/>
              <a:t>Allows for seamless transition and less disruption of established provider relationships</a:t>
            </a:r>
          </a:p>
          <a:p>
            <a:r>
              <a:rPr lang="en-US" dirty="0"/>
              <a:t>Continuation of team approach</a:t>
            </a:r>
          </a:p>
          <a:p>
            <a:pPr lvl="1"/>
            <a:r>
              <a:rPr lang="en-US" dirty="0"/>
              <a:t>Warm hand-off </a:t>
            </a:r>
          </a:p>
          <a:p>
            <a:pPr lvl="1"/>
            <a:r>
              <a:rPr lang="en-US" dirty="0"/>
              <a:t>YRTC team and Probation Reentry team involvement</a:t>
            </a:r>
          </a:p>
          <a:p>
            <a:endParaRPr lang="en-US" dirty="0"/>
          </a:p>
        </p:txBody>
      </p:sp>
    </p:spTree>
    <p:extLst>
      <p:ext uri="{BB962C8B-B14F-4D97-AF65-F5344CB8AC3E}">
        <p14:creationId xmlns:p14="http://schemas.microsoft.com/office/powerpoint/2010/main" val="3700634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91820-4E8A-DA48-CD5E-D7C06D9CE7F7}"/>
              </a:ext>
            </a:extLst>
          </p:cNvPr>
          <p:cNvSpPr>
            <a:spLocks noGrp="1"/>
          </p:cNvSpPr>
          <p:nvPr>
            <p:ph type="title"/>
          </p:nvPr>
        </p:nvSpPr>
        <p:spPr>
          <a:xfrm>
            <a:off x="762000" y="1138036"/>
            <a:ext cx="4085665" cy="1402470"/>
          </a:xfrm>
        </p:spPr>
        <p:txBody>
          <a:bodyPr anchor="t">
            <a:normAutofit fontScale="90000"/>
          </a:bodyPr>
          <a:lstStyle/>
          <a:p>
            <a:r>
              <a:rPr lang="en-US" sz="3200"/>
              <a:t>Performance Measures and Data Elements</a:t>
            </a: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8C8106F-0985-2D33-34F5-DBC8D0FEC231}"/>
              </a:ext>
            </a:extLst>
          </p:cNvPr>
          <p:cNvSpPr>
            <a:spLocks noGrp="1"/>
          </p:cNvSpPr>
          <p:nvPr>
            <p:ph type="body" idx="1"/>
          </p:nvPr>
        </p:nvSpPr>
        <p:spPr>
          <a:xfrm>
            <a:off x="279918" y="2551176"/>
            <a:ext cx="4567748" cy="3591207"/>
          </a:xfrm>
        </p:spPr>
        <p:txBody>
          <a:bodyPr>
            <a:normAutofit/>
          </a:bodyPr>
          <a:lstStyle/>
          <a:p>
            <a:r>
              <a:rPr lang="en-US" sz="1900" dirty="0"/>
              <a:t>Data Elements</a:t>
            </a:r>
          </a:p>
          <a:p>
            <a:pPr lvl="1"/>
            <a:r>
              <a:rPr lang="en-US" sz="1900" dirty="0"/>
              <a:t>Target Population</a:t>
            </a:r>
          </a:p>
          <a:p>
            <a:pPr lvl="1"/>
            <a:r>
              <a:rPr lang="en-US" sz="1900" dirty="0"/>
              <a:t>Demographics</a:t>
            </a:r>
          </a:p>
          <a:p>
            <a:pPr lvl="1"/>
            <a:r>
              <a:rPr lang="en-US" sz="1900" dirty="0"/>
              <a:t>Furlough Specific (Short-term)</a:t>
            </a:r>
          </a:p>
          <a:p>
            <a:pPr lvl="1"/>
            <a:endParaRPr lang="en-US" sz="1900" dirty="0"/>
          </a:p>
          <a:p>
            <a:r>
              <a:rPr lang="en-US" sz="1900" dirty="0"/>
              <a:t>Performance Measures (Long-term)</a:t>
            </a:r>
          </a:p>
          <a:p>
            <a:pPr lvl="1"/>
            <a:r>
              <a:rPr lang="en-US" sz="1900" dirty="0"/>
              <a:t>Impact on community safety and successful transition </a:t>
            </a:r>
          </a:p>
        </p:txBody>
      </p:sp>
      <p:pic>
        <p:nvPicPr>
          <p:cNvPr id="5" name="Picture 4" descr="Magnifying glass showing decling performance">
            <a:extLst>
              <a:ext uri="{FF2B5EF4-FFF2-40B4-BE49-F238E27FC236}">
                <a16:creationId xmlns:a16="http://schemas.microsoft.com/office/drawing/2014/main" id="{856387EB-199C-1B25-1613-4EED15BC503E}"/>
              </a:ext>
            </a:extLst>
          </p:cNvPr>
          <p:cNvPicPr>
            <a:picLocks noChangeAspect="1"/>
          </p:cNvPicPr>
          <p:nvPr/>
        </p:nvPicPr>
        <p:blipFill>
          <a:blip r:embed="rId3"/>
          <a:srcRect l="2886" r="33449" b="-1"/>
          <a:stretch/>
        </p:blipFill>
        <p:spPr>
          <a:xfrm>
            <a:off x="5650992" y="10"/>
            <a:ext cx="6541008" cy="6857990"/>
          </a:xfrm>
          <a:prstGeom prst="rect">
            <a:avLst/>
          </a:prstGeom>
        </p:spPr>
      </p:pic>
    </p:spTree>
    <p:extLst>
      <p:ext uri="{BB962C8B-B14F-4D97-AF65-F5344CB8AC3E}">
        <p14:creationId xmlns:p14="http://schemas.microsoft.com/office/powerpoint/2010/main" val="3001357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77115E0F-A51C-C79C-4C95-D467CD2BA7A3}"/>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spcBef>
                <a:spcPct val="0"/>
              </a:spcBef>
            </a:pPr>
            <a:r>
              <a:rPr lang="en-US" kern="1200">
                <a:solidFill>
                  <a:schemeClr val="accent1"/>
                </a:solidFill>
                <a:latin typeface="+mj-lt"/>
                <a:ea typeface="+mj-ea"/>
                <a:cs typeface="+mj-cs"/>
              </a:rPr>
              <a:t>Collaboration Team</a:t>
            </a:r>
          </a:p>
        </p:txBody>
      </p:sp>
      <p:cxnSp>
        <p:nvCxnSpPr>
          <p:cNvPr id="18" name="Straight Connector 17">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942A96B5-38DF-4AEA-B8D9-09B2A2307616}"/>
              </a:ext>
            </a:extLst>
          </p:cNvPr>
          <p:cNvSpPr>
            <a:spLocks noGrp="1"/>
          </p:cNvSpPr>
          <p:nvPr>
            <p:ph type="body" idx="1"/>
          </p:nvPr>
        </p:nvSpPr>
        <p:spPr>
          <a:xfrm>
            <a:off x="4976030" y="963507"/>
            <a:ext cx="6250940" cy="2167467"/>
          </a:xfrm>
        </p:spPr>
        <p:txBody>
          <a:bodyPr vert="horz" lIns="91440" tIns="45720" rIns="91440" bIns="45720" rtlCol="0" anchor="b">
            <a:normAutofit/>
          </a:bodyPr>
          <a:lstStyle/>
          <a:p>
            <a:pPr marL="0" indent="0">
              <a:buNone/>
            </a:pPr>
            <a:r>
              <a:rPr lang="en-US" sz="2000" i="1" kern="1200" dirty="0">
                <a:solidFill>
                  <a:schemeClr val="tx1"/>
                </a:solidFill>
                <a:effectLst/>
                <a:latin typeface="+mn-lt"/>
                <a:ea typeface="+mn-ea"/>
                <a:cs typeface="+mn-cs"/>
              </a:rPr>
              <a:t>Dr. Matt Wittry, Mark LaBouchardiere, Kari Rumbaugh, Sara Quiroz, Mary Visek, Heather Briggs, Luke Estes, Sara Thomas, Sarah Brownell, Lana Verbrigghe</a:t>
            </a:r>
            <a:endParaRPr lang="en-US" sz="2000" kern="1200" dirty="0">
              <a:solidFill>
                <a:schemeClr val="tx1"/>
              </a:solidFill>
              <a:latin typeface="+mn-lt"/>
              <a:ea typeface="+mn-ea"/>
              <a:cs typeface="+mn-cs"/>
            </a:endParaRPr>
          </a:p>
        </p:txBody>
      </p:sp>
      <p:sp>
        <p:nvSpPr>
          <p:cNvPr id="5" name="TextBox 4">
            <a:extLst>
              <a:ext uri="{FF2B5EF4-FFF2-40B4-BE49-F238E27FC236}">
                <a16:creationId xmlns:a16="http://schemas.microsoft.com/office/drawing/2014/main" id="{FA38E94C-91BE-F7D2-5FA3-287B9B591FD3}"/>
              </a:ext>
            </a:extLst>
          </p:cNvPr>
          <p:cNvSpPr txBox="1"/>
          <p:nvPr/>
        </p:nvSpPr>
        <p:spPr>
          <a:xfrm>
            <a:off x="4849198" y="3727026"/>
            <a:ext cx="6250940" cy="1549062"/>
          </a:xfrm>
          <a:prstGeom prst="rect">
            <a:avLst/>
          </a:prstGeom>
          <a:solidFill>
            <a:schemeClr val="bg2">
              <a:lumMod val="25000"/>
              <a:lumOff val="75000"/>
            </a:schemeClr>
          </a:solidFill>
        </p:spPr>
        <p:txBody>
          <a:bodyPr vert="horz" lIns="91440" tIns="45720" rIns="91440" bIns="45720" rtlCol="0">
            <a:normAutofit/>
          </a:bodyPr>
          <a:lstStyle/>
          <a:p>
            <a:pPr marL="0" marR="0" lvl="0" indent="0" algn="ctr" defTabSz="914400" rtl="0" eaLnBrk="1" fontAlgn="auto" latinLnBrk="0" hangingPunct="1">
              <a:lnSpc>
                <a:spcPct val="90000"/>
              </a:lnSpc>
              <a:spcBef>
                <a:spcPts val="0"/>
              </a:spcBef>
              <a:spcAft>
                <a:spcPts val="600"/>
              </a:spcAft>
              <a:buClr>
                <a:srgbClr val="000000"/>
              </a:buClr>
              <a:buSzTx/>
              <a:buFont typeface="Arial"/>
              <a:buNone/>
              <a:tabLst/>
              <a:defRPr/>
            </a:pPr>
            <a:r>
              <a:rPr kumimoji="0" lang="en-US" sz="2000" b="0" i="1" u="none" strike="noStrike" kern="1200" cap="none" spc="0" normalizeH="0" baseline="0" noProof="0" dirty="0">
                <a:ln>
                  <a:noFill/>
                </a:ln>
                <a:solidFill>
                  <a:srgbClr val="000000"/>
                </a:solidFill>
                <a:effectLst/>
                <a:uLnTx/>
                <a:uFillTx/>
                <a:latin typeface="Arial"/>
                <a:ea typeface="+mn-ea"/>
                <a:cs typeface="Arial"/>
                <a:sym typeface="Arial"/>
              </a:rPr>
              <a:t>"If everyone is moving forward together, then success takes care of itself“</a:t>
            </a:r>
          </a:p>
          <a:p>
            <a:pPr marL="0" marR="0" lvl="0" indent="0" algn="ctr" defTabSz="914400" rtl="0" eaLnBrk="1" fontAlgn="auto" latinLnBrk="0" hangingPunct="1">
              <a:lnSpc>
                <a:spcPct val="90000"/>
              </a:lnSpc>
              <a:spcBef>
                <a:spcPts val="0"/>
              </a:spcBef>
              <a:spcAft>
                <a:spcPts val="600"/>
              </a:spcAft>
              <a:buClr>
                <a:srgbClr val="000000"/>
              </a:buClr>
              <a:buSzTx/>
              <a:buFont typeface="Arial"/>
              <a:buNone/>
              <a:tabLst/>
              <a:defRPr/>
            </a:pPr>
            <a:endParaRPr kumimoji="0" lang="en-US" sz="2000" b="0" i="1" u="none" strike="noStrike" kern="1200" cap="none" spc="0" normalizeH="0" baseline="0" noProof="0" dirty="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90000"/>
              </a:lnSpc>
              <a:spcBef>
                <a:spcPts val="0"/>
              </a:spcBef>
              <a:spcAft>
                <a:spcPts val="600"/>
              </a:spcAft>
              <a:buClr>
                <a:srgbClr val="000000"/>
              </a:buClr>
              <a:buSzTx/>
              <a:buFont typeface="Arial"/>
              <a:buNone/>
              <a:tabLst/>
              <a:defRPr/>
            </a:pPr>
            <a:r>
              <a:rPr kumimoji="0" lang="en-US" sz="2000" b="0" i="1" u="none" strike="noStrike" kern="1200" cap="none" spc="0" normalizeH="0" baseline="0" noProof="0" dirty="0">
                <a:ln>
                  <a:noFill/>
                </a:ln>
                <a:solidFill>
                  <a:srgbClr val="000000"/>
                </a:solidFill>
                <a:effectLst/>
                <a:uLnTx/>
                <a:uFillTx/>
                <a:latin typeface="Arial"/>
                <a:ea typeface="+mn-ea"/>
                <a:cs typeface="Arial"/>
                <a:sym typeface="Arial"/>
              </a:rPr>
              <a:t>Henry Ford</a:t>
            </a:r>
          </a:p>
        </p:txBody>
      </p:sp>
      <p:sp>
        <p:nvSpPr>
          <p:cNvPr id="6" name="TextBox 5">
            <a:extLst>
              <a:ext uri="{FF2B5EF4-FFF2-40B4-BE49-F238E27FC236}">
                <a16:creationId xmlns:a16="http://schemas.microsoft.com/office/drawing/2014/main" id="{8DC13472-6B55-A61F-C4A9-59BEB8753DB1}"/>
              </a:ext>
            </a:extLst>
          </p:cNvPr>
          <p:cNvSpPr txBox="1"/>
          <p:nvPr/>
        </p:nvSpPr>
        <p:spPr>
          <a:xfrm>
            <a:off x="1728698" y="563397"/>
            <a:ext cx="8480940" cy="400110"/>
          </a:xfrm>
          <a:prstGeom prst="rect">
            <a:avLst/>
          </a:prstGeom>
          <a:noFill/>
        </p:spPr>
        <p:txBody>
          <a:bodyPr wrap="square" rtlCol="0">
            <a:spAutoFit/>
          </a:bodyPr>
          <a:lstStyle/>
          <a:p>
            <a:pPr algn="ctr"/>
            <a:r>
              <a:rPr lang="en-US" sz="2000" dirty="0"/>
              <a:t>Any Question?</a:t>
            </a:r>
          </a:p>
        </p:txBody>
      </p:sp>
    </p:spTree>
    <p:extLst>
      <p:ext uri="{BB962C8B-B14F-4D97-AF65-F5344CB8AC3E}">
        <p14:creationId xmlns:p14="http://schemas.microsoft.com/office/powerpoint/2010/main" val="2031244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D3066D-E4C7-1598-9D21-CA411447100D}"/>
              </a:ext>
            </a:extLst>
          </p:cNvPr>
          <p:cNvSpPr>
            <a:spLocks noGrp="1"/>
          </p:cNvSpPr>
          <p:nvPr>
            <p:ph type="title"/>
          </p:nvPr>
        </p:nvSpPr>
        <p:spPr/>
        <p:txBody>
          <a:bodyPr>
            <a:normAutofit/>
          </a:bodyPr>
          <a:lstStyle/>
          <a:p>
            <a:r>
              <a:rPr lang="en-US" sz="3200" u="sng" dirty="0"/>
              <a:t>CONTACT INFORMATION</a:t>
            </a:r>
          </a:p>
        </p:txBody>
      </p:sp>
      <p:sp>
        <p:nvSpPr>
          <p:cNvPr id="4" name="Text Placeholder 3"/>
          <p:cNvSpPr>
            <a:spLocks noGrp="1"/>
          </p:cNvSpPr>
          <p:nvPr>
            <p:ph type="body" sz="quarter" idx="4294967295"/>
          </p:nvPr>
        </p:nvSpPr>
        <p:spPr>
          <a:xfrm>
            <a:off x="792956" y="1724026"/>
            <a:ext cx="10606087" cy="3175000"/>
          </a:xfrm>
          <a:prstGeom prst="rect">
            <a:avLst/>
          </a:prstGeom>
        </p:spPr>
        <p:txBody>
          <a:bodyPr anchor="ctr"/>
          <a:lstStyle/>
          <a:p>
            <a:pPr marL="0" indent="0" algn="ctr">
              <a:buNone/>
            </a:pPr>
            <a:r>
              <a:rPr lang="en-US" sz="1800" dirty="0">
                <a:solidFill>
                  <a:srgbClr val="0070C0"/>
                </a:solidFill>
              </a:rPr>
              <a:t>Bo Botelho – Chief Legal Officer, DHHS</a:t>
            </a:r>
          </a:p>
          <a:p>
            <a:pPr marL="0" indent="0" algn="ctr">
              <a:buNone/>
            </a:pPr>
            <a:r>
              <a:rPr lang="en-US" sz="1600" b="1" u="sng" dirty="0">
                <a:solidFill>
                  <a:srgbClr val="0070C0"/>
                </a:solidFill>
              </a:rPr>
              <a:t>Bo.Botelho@nebraska.gov</a:t>
            </a:r>
          </a:p>
          <a:p>
            <a:pPr marL="0" indent="0" algn="ctr">
              <a:buNone/>
            </a:pPr>
            <a:r>
              <a:rPr lang="en-US" sz="1800" dirty="0">
                <a:solidFill>
                  <a:srgbClr val="0070C0"/>
                </a:solidFill>
              </a:rPr>
              <a:t>Neleigh Boyer – Agency Legal Counsel, DHHS</a:t>
            </a:r>
          </a:p>
          <a:p>
            <a:pPr marL="0" indent="0" algn="ctr">
              <a:buNone/>
            </a:pPr>
            <a:r>
              <a:rPr lang="en-US" sz="1600" b="1" u="sng" dirty="0">
                <a:solidFill>
                  <a:srgbClr val="0070C0"/>
                </a:solidFill>
                <a:hlinkClick r:id="rId3">
                  <a:extLst>
                    <a:ext uri="{A12FA001-AC4F-418D-AE19-62706E023703}">
                      <ahyp:hlinkClr xmlns:ahyp="http://schemas.microsoft.com/office/drawing/2018/hyperlinkcolor" val="tx"/>
                    </a:ext>
                  </a:extLst>
                </a:hlinkClick>
              </a:rPr>
              <a:t>Neleigh.boyer@nebraska</a:t>
            </a:r>
            <a:r>
              <a:rPr lang="en-US" sz="1600" b="1" u="sng" dirty="0">
                <a:solidFill>
                  <a:srgbClr val="036080"/>
                </a:solidFill>
                <a:hlinkClick r:id="rId3">
                  <a:extLst>
                    <a:ext uri="{A12FA001-AC4F-418D-AE19-62706E023703}">
                      <ahyp:hlinkClr xmlns:ahyp="http://schemas.microsoft.com/office/drawing/2018/hyperlinkcolor" val="tx"/>
                    </a:ext>
                  </a:extLst>
                </a:hlinkClick>
              </a:rPr>
              <a:t>.</a:t>
            </a:r>
            <a:r>
              <a:rPr lang="en-US" sz="1600" b="1" u="sng" dirty="0">
                <a:solidFill>
                  <a:srgbClr val="0070C0"/>
                </a:solidFill>
                <a:hlinkClick r:id="rId3">
                  <a:extLst>
                    <a:ext uri="{A12FA001-AC4F-418D-AE19-62706E023703}">
                      <ahyp:hlinkClr xmlns:ahyp="http://schemas.microsoft.com/office/drawing/2018/hyperlinkcolor" val="tx"/>
                    </a:ext>
                  </a:extLst>
                </a:hlinkClick>
              </a:rPr>
              <a:t>gov</a:t>
            </a:r>
            <a:endParaRPr lang="en-US" sz="1600" b="1" u="sng" dirty="0">
              <a:solidFill>
                <a:srgbClr val="0070C0"/>
              </a:solidFill>
            </a:endParaRPr>
          </a:p>
          <a:p>
            <a:pPr marL="0" indent="0" algn="ctr">
              <a:buNone/>
            </a:pPr>
            <a:r>
              <a:rPr lang="en-US" sz="1800" dirty="0">
                <a:solidFill>
                  <a:srgbClr val="0070C0"/>
                </a:solidFill>
                <a:latin typeface="Arial"/>
              </a:rPr>
              <a:t>Mary Rose Icenogle</a:t>
            </a:r>
            <a:r>
              <a:rPr kumimoji="0" lang="en-US" sz="1800" b="0" i="0" u="none" strike="noStrike" kern="1200" cap="none" spc="0" normalizeH="0" baseline="0" noProof="0" dirty="0">
                <a:ln>
                  <a:noFill/>
                </a:ln>
                <a:solidFill>
                  <a:srgbClr val="0070C0"/>
                </a:solidFill>
                <a:effectLst/>
                <a:uLnTx/>
                <a:uFillTx/>
                <a:latin typeface="Arial"/>
                <a:ea typeface="Roboto" panose="02000000000000000000" pitchFamily="2" charset="0"/>
              </a:rPr>
              <a:t> – YRTC Attorney, DHHS</a:t>
            </a:r>
            <a:endParaRPr lang="en-US" sz="1600" b="1" dirty="0">
              <a:solidFill>
                <a:srgbClr val="0070C0"/>
              </a:solidFill>
            </a:endParaRPr>
          </a:p>
          <a:p>
            <a:pPr marL="0" indent="0" algn="ctr">
              <a:buNone/>
            </a:pPr>
            <a:r>
              <a:rPr lang="en-US" sz="1600" b="1" u="sng" dirty="0">
                <a:solidFill>
                  <a:srgbClr val="0070C0"/>
                </a:solidFill>
              </a:rPr>
              <a:t>Mary.Rose.Icenogle@nebraska.gov</a:t>
            </a:r>
          </a:p>
          <a:p>
            <a:pPr marL="0" indent="0" algn="ctr">
              <a:buNone/>
            </a:pPr>
            <a:r>
              <a:rPr lang="en-US" sz="1800" dirty="0">
                <a:solidFill>
                  <a:srgbClr val="0070C0"/>
                </a:solidFill>
              </a:rPr>
              <a:t>Dr. Matt Wittry – Medical Services Director, DHHS</a:t>
            </a:r>
          </a:p>
          <a:p>
            <a:pPr marL="0" indent="0" algn="ctr">
              <a:buNone/>
            </a:pPr>
            <a:r>
              <a:rPr lang="en-US" sz="1600" b="1" u="sng" dirty="0">
                <a:solidFill>
                  <a:srgbClr val="0070C0"/>
                </a:solidFill>
              </a:rPr>
              <a:t>Matt.wittry@nebraska.gov</a:t>
            </a:r>
          </a:p>
          <a:p>
            <a:pPr marL="0" indent="0" algn="ctr">
              <a:buNone/>
            </a:pPr>
            <a:r>
              <a:rPr lang="en-US" sz="1800" dirty="0">
                <a:solidFill>
                  <a:srgbClr val="0070C0"/>
                </a:solidFill>
              </a:rPr>
              <a:t>Sara Quiroz, Assistant Deputy Administrator, Juvenile Division, Probation</a:t>
            </a:r>
          </a:p>
          <a:p>
            <a:pPr marL="0" indent="0" algn="ctr">
              <a:buNone/>
            </a:pPr>
            <a:r>
              <a:rPr lang="en-US" sz="1600" b="1" u="sng" dirty="0">
                <a:solidFill>
                  <a:srgbClr val="0070C0"/>
                </a:solidFill>
              </a:rPr>
              <a:t>Sara.Quiroz@nejudicial.gov</a:t>
            </a:r>
          </a:p>
        </p:txBody>
      </p:sp>
      <p:sp>
        <p:nvSpPr>
          <p:cNvPr id="7" name="Text Placeholder 6"/>
          <p:cNvSpPr>
            <a:spLocks noGrp="1"/>
          </p:cNvSpPr>
          <p:nvPr>
            <p:ph type="body" sz="quarter" idx="4294967295"/>
          </p:nvPr>
        </p:nvSpPr>
        <p:spPr>
          <a:xfrm>
            <a:off x="0" y="4648200"/>
            <a:ext cx="10256838" cy="574675"/>
          </a:xfrm>
          <a:prstGeom prst="rect">
            <a:avLst/>
          </a:prstGeom>
        </p:spPr>
        <p:txBody>
          <a:bodyPr>
            <a:normAutofit/>
          </a:bodyPr>
          <a:lstStyle/>
          <a:p>
            <a:pPr marL="0" indent="0">
              <a:buNone/>
            </a:pPr>
            <a:endParaRPr lang="en-US" dirty="0"/>
          </a:p>
          <a:p>
            <a:endParaRPr lang="en-US" dirty="0"/>
          </a:p>
          <a:p>
            <a:endParaRPr lang="en-US" dirty="0"/>
          </a:p>
          <a:p>
            <a:endParaRPr lang="en-US" dirty="0"/>
          </a:p>
        </p:txBody>
      </p:sp>
      <p:sp>
        <p:nvSpPr>
          <p:cNvPr id="8" name="Text Placeholder 7"/>
          <p:cNvSpPr>
            <a:spLocks noGrp="1"/>
          </p:cNvSpPr>
          <p:nvPr>
            <p:ph type="body" sz="quarter" idx="4294967295"/>
          </p:nvPr>
        </p:nvSpPr>
        <p:spPr>
          <a:xfrm>
            <a:off x="0" y="3954463"/>
            <a:ext cx="10479088" cy="655637"/>
          </a:xfrm>
          <a:prstGeom prst="rect">
            <a:avLst/>
          </a:prstGeom>
        </p:spPr>
        <p:txBody>
          <a:bodyPr/>
          <a:lstStyle/>
          <a:p>
            <a:pPr marL="0" indent="0">
              <a:buNone/>
            </a:pPr>
            <a:endParaRPr lang="en-US" dirty="0"/>
          </a:p>
          <a:p>
            <a:endParaRPr lang="en-US" dirty="0"/>
          </a:p>
        </p:txBody>
      </p:sp>
      <p:pic>
        <p:nvPicPr>
          <p:cNvPr id="2050" name="Picture 2">
            <a:extLst>
              <a:ext uri="{FF2B5EF4-FFF2-40B4-BE49-F238E27FC236}">
                <a16:creationId xmlns:a16="http://schemas.microsoft.com/office/drawing/2014/main" id="{733546F2-12EF-5F57-6A9D-4CA99850DC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085" y="5260975"/>
            <a:ext cx="2047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7851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469647-7648-4DC1-9834-32E6951240E6}"/>
              </a:ext>
            </a:extLst>
          </p:cNvPr>
          <p:cNvSpPr>
            <a:spLocks noGrp="1"/>
          </p:cNvSpPr>
          <p:nvPr>
            <p:ph type="body" sz="quarter" idx="10"/>
          </p:nvPr>
        </p:nvSpPr>
        <p:spPr/>
        <p:txBody>
          <a:bodyPr/>
          <a:lstStyle/>
          <a:p>
            <a:pPr marL="342900" indent="-342900">
              <a:buFont typeface="Wingdings" panose="05000000000000000000" pitchFamily="2" charset="2"/>
              <a:buChar char="Ø"/>
            </a:pPr>
            <a:r>
              <a:rPr lang="en-US" sz="2400" dirty="0"/>
              <a:t>General overview</a:t>
            </a:r>
          </a:p>
          <a:p>
            <a:endParaRPr lang="en-US" sz="2400" dirty="0"/>
          </a:p>
          <a:p>
            <a:pPr marL="1028700" lvl="1" indent="-342900">
              <a:buFont typeface="Wingdings" panose="05000000000000000000" pitchFamily="2" charset="2"/>
              <a:buChar char="Ø"/>
            </a:pPr>
            <a:r>
              <a:rPr lang="en-US" dirty="0"/>
              <a:t>Youth age 14-19</a:t>
            </a:r>
          </a:p>
          <a:p>
            <a:pPr marL="1028700" lvl="1" indent="-342900">
              <a:buFont typeface="Wingdings" panose="05000000000000000000" pitchFamily="2" charset="2"/>
              <a:buChar char="Ø"/>
            </a:pPr>
            <a:r>
              <a:rPr lang="en-US" dirty="0"/>
              <a:t>3 facilities</a:t>
            </a:r>
          </a:p>
          <a:p>
            <a:pPr marL="1485900" lvl="2" indent="-342900">
              <a:buFont typeface="Wingdings" panose="05000000000000000000" pitchFamily="2" charset="2"/>
              <a:buChar char="Ø"/>
            </a:pPr>
            <a:r>
              <a:rPr lang="en-US" dirty="0"/>
              <a:t>Kearney – Males</a:t>
            </a:r>
          </a:p>
          <a:p>
            <a:pPr marL="1485900" lvl="2" indent="-342900">
              <a:buFont typeface="Wingdings" panose="05000000000000000000" pitchFamily="2" charset="2"/>
              <a:buChar char="Ø"/>
            </a:pPr>
            <a:r>
              <a:rPr lang="en-US" dirty="0"/>
              <a:t>Hastings – Females</a:t>
            </a:r>
          </a:p>
          <a:p>
            <a:pPr marL="1485900" lvl="2" indent="-342900">
              <a:buFont typeface="Wingdings" panose="05000000000000000000" pitchFamily="2" charset="2"/>
              <a:buChar char="Ø"/>
            </a:pPr>
            <a:r>
              <a:rPr lang="en-US" dirty="0"/>
              <a:t>Lincoln – Males and Females separated</a:t>
            </a:r>
          </a:p>
          <a:p>
            <a:pPr marL="1028700" lvl="1" indent="-342900">
              <a:buFont typeface="Wingdings" panose="05000000000000000000" pitchFamily="2" charset="2"/>
              <a:buChar char="Ø"/>
            </a:pPr>
            <a:r>
              <a:rPr lang="en-US" dirty="0"/>
              <a:t>Focus is on treatment and rehabilitation not intended to be a jail</a:t>
            </a:r>
          </a:p>
        </p:txBody>
      </p:sp>
      <p:sp>
        <p:nvSpPr>
          <p:cNvPr id="3" name="Title 2">
            <a:extLst>
              <a:ext uri="{FF2B5EF4-FFF2-40B4-BE49-F238E27FC236}">
                <a16:creationId xmlns:a16="http://schemas.microsoft.com/office/drawing/2014/main" id="{002F8744-6878-4590-B3FA-52E8122AF864}"/>
              </a:ext>
            </a:extLst>
          </p:cNvPr>
          <p:cNvSpPr>
            <a:spLocks noGrp="1"/>
          </p:cNvSpPr>
          <p:nvPr>
            <p:ph type="title"/>
          </p:nvPr>
        </p:nvSpPr>
        <p:spPr/>
        <p:txBody>
          <a:bodyPr/>
          <a:lstStyle/>
          <a:p>
            <a:r>
              <a:rPr lang="en-US" dirty="0"/>
              <a:t>YRTCS – WHAT ARE THEY?</a:t>
            </a:r>
          </a:p>
        </p:txBody>
      </p:sp>
    </p:spTree>
    <p:extLst>
      <p:ext uri="{BB962C8B-B14F-4D97-AF65-F5344CB8AC3E}">
        <p14:creationId xmlns:p14="http://schemas.microsoft.com/office/powerpoint/2010/main" val="256408562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8C7BD9-C2D0-4335-B917-48AC411EB2A5}"/>
              </a:ext>
            </a:extLst>
          </p:cNvPr>
          <p:cNvSpPr>
            <a:spLocks noGrp="1"/>
          </p:cNvSpPr>
          <p:nvPr>
            <p:ph type="body" sz="quarter" idx="10"/>
          </p:nvPr>
        </p:nvSpPr>
        <p:spPr/>
        <p:txBody>
          <a:bodyPr/>
          <a:lstStyle/>
          <a:p>
            <a:pPr marL="1028700" lvl="1" indent="-342900">
              <a:buFont typeface="Arial" panose="020B0604020202020204" pitchFamily="34" charset="0"/>
              <a:buChar char="•"/>
            </a:pPr>
            <a:endParaRPr lang="en-US" sz="2000" dirty="0"/>
          </a:p>
          <a:p>
            <a:pPr marL="1028700" lvl="1" indent="-342900">
              <a:buFont typeface="Arial" panose="020B0604020202020204" pitchFamily="34" charset="0"/>
              <a:buChar char="•"/>
            </a:pPr>
            <a:r>
              <a:rPr lang="en-US" dirty="0"/>
              <a:t>Behavioral Groups, as appropriate</a:t>
            </a:r>
          </a:p>
          <a:p>
            <a:pPr marL="1028700" lvl="1" indent="-342900">
              <a:buFont typeface="Arial" panose="020B0604020202020204" pitchFamily="34" charset="0"/>
              <a:buChar char="•"/>
            </a:pPr>
            <a:r>
              <a:rPr lang="en-US" dirty="0"/>
              <a:t>Individual therapy, as appropriate</a:t>
            </a:r>
          </a:p>
          <a:p>
            <a:pPr marL="1028700" lvl="1" indent="-342900">
              <a:buFont typeface="Arial" panose="020B0604020202020204" pitchFamily="34" charset="0"/>
              <a:buChar char="•"/>
            </a:pPr>
            <a:r>
              <a:rPr lang="en-US" dirty="0"/>
              <a:t>School</a:t>
            </a:r>
          </a:p>
          <a:p>
            <a:pPr marL="1028700" lvl="1" indent="-342900">
              <a:buFont typeface="Arial" panose="020B0604020202020204" pitchFamily="34" charset="0"/>
              <a:buChar char="•"/>
            </a:pPr>
            <a:r>
              <a:rPr lang="en-US" dirty="0"/>
              <a:t>On campus jobs, as appropriate</a:t>
            </a:r>
          </a:p>
          <a:p>
            <a:pPr marL="1028700" lvl="1" indent="-342900">
              <a:buFont typeface="Arial" panose="020B0604020202020204" pitchFamily="34" charset="0"/>
              <a:buChar char="•"/>
            </a:pPr>
            <a:r>
              <a:rPr lang="en-US" dirty="0"/>
              <a:t>Medication Management, if needed</a:t>
            </a:r>
          </a:p>
          <a:p>
            <a:pPr marL="1028700" lvl="1" indent="-342900">
              <a:buFont typeface="Arial" panose="020B0604020202020204" pitchFamily="34" charset="0"/>
              <a:buChar char="•"/>
            </a:pPr>
            <a:r>
              <a:rPr lang="en-US" dirty="0"/>
              <a:t>Some minor medical available</a:t>
            </a:r>
          </a:p>
          <a:p>
            <a:pPr marL="1028700" lvl="1" indent="-342900">
              <a:buFont typeface="Arial" panose="020B0604020202020204" pitchFamily="34" charset="0"/>
              <a:buChar char="•"/>
            </a:pPr>
            <a:r>
              <a:rPr lang="en-US" dirty="0"/>
              <a:t>Community engagement opportunities</a:t>
            </a:r>
          </a:p>
          <a:p>
            <a:pPr marL="1028700" lvl="1" indent="-342900">
              <a:buFont typeface="Arial" panose="020B0604020202020204" pitchFamily="34" charset="0"/>
              <a:buChar char="•"/>
            </a:pPr>
            <a:r>
              <a:rPr lang="en-US" dirty="0"/>
              <a:t>Age-appropriate recreational activities</a:t>
            </a:r>
          </a:p>
          <a:p>
            <a:pPr marL="1028700" lvl="1" indent="-342900">
              <a:buFont typeface="Arial" panose="020B0604020202020204" pitchFamily="34" charset="0"/>
              <a:buChar char="•"/>
            </a:pPr>
            <a:endParaRPr lang="en-US" sz="2000" dirty="0"/>
          </a:p>
        </p:txBody>
      </p:sp>
      <p:sp>
        <p:nvSpPr>
          <p:cNvPr id="3" name="Title 2">
            <a:extLst>
              <a:ext uri="{FF2B5EF4-FFF2-40B4-BE49-F238E27FC236}">
                <a16:creationId xmlns:a16="http://schemas.microsoft.com/office/drawing/2014/main" id="{287D6EAC-2DE5-4430-A527-86E95656A79D}"/>
              </a:ext>
            </a:extLst>
          </p:cNvPr>
          <p:cNvSpPr>
            <a:spLocks noGrp="1"/>
          </p:cNvSpPr>
          <p:nvPr>
            <p:ph type="title"/>
          </p:nvPr>
        </p:nvSpPr>
        <p:spPr/>
        <p:txBody>
          <a:bodyPr/>
          <a:lstStyle/>
          <a:p>
            <a:pPr algn="ctr"/>
            <a:r>
              <a:rPr lang="en-US" dirty="0"/>
              <a:t>YRTC Programming</a:t>
            </a:r>
            <a:br>
              <a:rPr lang="en-US" dirty="0"/>
            </a:br>
            <a:endParaRPr lang="en-US" dirty="0"/>
          </a:p>
        </p:txBody>
      </p:sp>
    </p:spTree>
    <p:extLst>
      <p:ext uri="{BB962C8B-B14F-4D97-AF65-F5344CB8AC3E}">
        <p14:creationId xmlns:p14="http://schemas.microsoft.com/office/powerpoint/2010/main" val="259905808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5EC7CB-12A3-4D2D-AA92-697CED452FFB}"/>
              </a:ext>
            </a:extLst>
          </p:cNvPr>
          <p:cNvSpPr>
            <a:spLocks noGrp="1"/>
          </p:cNvSpPr>
          <p:nvPr>
            <p:ph type="body" sz="quarter" idx="10"/>
          </p:nvPr>
        </p:nvSpPr>
        <p:spPr/>
        <p:txBody>
          <a:bodyPr/>
          <a:lstStyle/>
          <a:p>
            <a:pPr marL="342900" indent="-342900">
              <a:buFont typeface="Arial" panose="020B0604020202020204" pitchFamily="34" charset="0"/>
              <a:buChar char="•"/>
            </a:pPr>
            <a:r>
              <a:rPr lang="en-US" sz="2400" dirty="0"/>
              <a:t>Facilities are campus-like; Kearney is fenced; Housing unit differences</a:t>
            </a:r>
          </a:p>
          <a:p>
            <a:pPr marL="342900" indent="-342900">
              <a:buFont typeface="Arial" panose="020B0604020202020204" pitchFamily="34" charset="0"/>
              <a:buChar char="•"/>
            </a:pPr>
            <a:r>
              <a:rPr lang="en-US" sz="2400" dirty="0"/>
              <a:t>4-stage program at both facilities</a:t>
            </a:r>
            <a:endParaRPr lang="en-US" sz="2400" u="sng" dirty="0"/>
          </a:p>
          <a:p>
            <a:pPr marL="971550" lvl="1" indent="-285750">
              <a:buFont typeface="Arial" panose="020B0604020202020204" pitchFamily="34" charset="0"/>
              <a:buChar char="•"/>
            </a:pPr>
            <a:r>
              <a:rPr lang="en-US" sz="2000" b="1" u="sng" dirty="0"/>
              <a:t>Behavioral Group Programming at Kearney</a:t>
            </a:r>
          </a:p>
          <a:p>
            <a:r>
              <a:rPr lang="en-US" sz="1600" dirty="0"/>
              <a:t>	</a:t>
            </a:r>
            <a:r>
              <a:rPr lang="en-US" sz="1800" dirty="0"/>
              <a:t>ART – Aggression Replacement Training</a:t>
            </a:r>
          </a:p>
          <a:p>
            <a:r>
              <a:rPr lang="en-US" sz="1800" dirty="0"/>
              <a:t>	MRT – Moral Reconation Therapy</a:t>
            </a:r>
          </a:p>
          <a:p>
            <a:r>
              <a:rPr lang="en-US" sz="1800" dirty="0"/>
              <a:t>	A-CRA – Adolescent Community Response Approach (substance use treatment) </a:t>
            </a:r>
            <a:endParaRPr lang="en-US" sz="1800" u="sng" dirty="0"/>
          </a:p>
          <a:p>
            <a:endParaRPr lang="en-US" sz="1000" u="sng" dirty="0"/>
          </a:p>
          <a:p>
            <a:pPr marL="971550" lvl="1" indent="-285750">
              <a:buFont typeface="Arial" panose="020B0604020202020204" pitchFamily="34" charset="0"/>
              <a:buChar char="•"/>
            </a:pPr>
            <a:r>
              <a:rPr lang="en-US" sz="2000" b="1" u="sng" dirty="0"/>
              <a:t>Behavioral Group Programming at Hastings</a:t>
            </a:r>
          </a:p>
          <a:p>
            <a:r>
              <a:rPr lang="en-US" sz="1600" dirty="0"/>
              <a:t>	</a:t>
            </a:r>
            <a:r>
              <a:rPr lang="en-US" sz="1800" dirty="0"/>
              <a:t>TARGET – Trauma Response Group		DBT – Dialectical Behavior Therapy</a:t>
            </a:r>
          </a:p>
          <a:p>
            <a:r>
              <a:rPr lang="en-US" sz="1800" dirty="0"/>
              <a:t>	VOICES – Female Empowerment Group	SU -- Substance Use Group</a:t>
            </a:r>
          </a:p>
          <a:p>
            <a:r>
              <a:rPr lang="en-US" sz="1800" dirty="0"/>
              <a:t>	MRT – Moral Reconation Therapy		</a:t>
            </a:r>
            <a:endParaRPr lang="en-US" dirty="0"/>
          </a:p>
        </p:txBody>
      </p:sp>
      <p:sp>
        <p:nvSpPr>
          <p:cNvPr id="3" name="Title 2">
            <a:extLst>
              <a:ext uri="{FF2B5EF4-FFF2-40B4-BE49-F238E27FC236}">
                <a16:creationId xmlns:a16="http://schemas.microsoft.com/office/drawing/2014/main" id="{F0BA9E63-DEC3-4A0F-9221-CC24CDFD3E9A}"/>
              </a:ext>
            </a:extLst>
          </p:cNvPr>
          <p:cNvSpPr>
            <a:spLocks noGrp="1"/>
          </p:cNvSpPr>
          <p:nvPr>
            <p:ph type="title"/>
          </p:nvPr>
        </p:nvSpPr>
        <p:spPr/>
        <p:txBody>
          <a:bodyPr/>
          <a:lstStyle/>
          <a:p>
            <a:pPr algn="ctr"/>
            <a:r>
              <a:rPr lang="en-US" dirty="0"/>
              <a:t>Kearney and Hastings</a:t>
            </a:r>
          </a:p>
        </p:txBody>
      </p:sp>
    </p:spTree>
    <p:extLst>
      <p:ext uri="{BB962C8B-B14F-4D97-AF65-F5344CB8AC3E}">
        <p14:creationId xmlns:p14="http://schemas.microsoft.com/office/powerpoint/2010/main" val="330074448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EA8531-8AD1-4871-AB60-21CE04124FE7}"/>
              </a:ext>
            </a:extLst>
          </p:cNvPr>
          <p:cNvSpPr>
            <a:spLocks noGrp="1"/>
          </p:cNvSpPr>
          <p:nvPr>
            <p:ph type="body" sz="quarter" idx="10"/>
          </p:nvPr>
        </p:nvSpPr>
        <p:spPr/>
        <p:txBody>
          <a:bodyPr/>
          <a:lstStyle/>
          <a:p>
            <a:pPr marL="342900" indent="-342900">
              <a:buFont typeface="Arial" panose="020B0604020202020204" pitchFamily="34" charset="0"/>
              <a:buChar char="•"/>
            </a:pPr>
            <a:r>
              <a:rPr lang="en-US" sz="2400" dirty="0"/>
              <a:t>Facility Explanation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Population Served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3 stage program referred to as goal sets</a:t>
            </a:r>
          </a:p>
          <a:p>
            <a:endParaRPr lang="en-US" dirty="0"/>
          </a:p>
          <a:p>
            <a:pPr marL="971550" lvl="1" indent="-285750"/>
            <a:r>
              <a:rPr lang="en-US" sz="2000" b="1" u="sng" dirty="0"/>
              <a:t>Behavioral Group Programming at Lincoln</a:t>
            </a:r>
          </a:p>
          <a:p>
            <a:pPr>
              <a:spcBef>
                <a:spcPts val="0"/>
              </a:spcBef>
            </a:pPr>
            <a:r>
              <a:rPr lang="en-US" dirty="0"/>
              <a:t>	 MRT– Moral Reconation Therapy</a:t>
            </a:r>
          </a:p>
          <a:p>
            <a:pPr>
              <a:spcBef>
                <a:spcPts val="0"/>
              </a:spcBef>
            </a:pPr>
            <a:r>
              <a:rPr lang="en-US" dirty="0"/>
              <a:t>	 DBT group – Dialectical Behavioral Therapy</a:t>
            </a:r>
          </a:p>
          <a:p>
            <a:pPr>
              <a:spcBef>
                <a:spcPts val="0"/>
              </a:spcBef>
            </a:pPr>
            <a:r>
              <a:rPr lang="en-US" dirty="0"/>
              <a:t>	 Substance Use Group</a:t>
            </a:r>
          </a:p>
          <a:p>
            <a:endParaRPr lang="en-US" dirty="0"/>
          </a:p>
          <a:p>
            <a:endParaRPr lang="en-US" dirty="0"/>
          </a:p>
        </p:txBody>
      </p:sp>
      <p:sp>
        <p:nvSpPr>
          <p:cNvPr id="3" name="Title 2">
            <a:extLst>
              <a:ext uri="{FF2B5EF4-FFF2-40B4-BE49-F238E27FC236}">
                <a16:creationId xmlns:a16="http://schemas.microsoft.com/office/drawing/2014/main" id="{74E291D0-A869-4412-90B7-9DB7BE18CDB8}"/>
              </a:ext>
            </a:extLst>
          </p:cNvPr>
          <p:cNvSpPr>
            <a:spLocks noGrp="1"/>
          </p:cNvSpPr>
          <p:nvPr>
            <p:ph type="title"/>
          </p:nvPr>
        </p:nvSpPr>
        <p:spPr/>
        <p:txBody>
          <a:bodyPr/>
          <a:lstStyle/>
          <a:p>
            <a:pPr algn="ctr"/>
            <a:r>
              <a:rPr lang="en-US" dirty="0"/>
              <a:t>Lincoln </a:t>
            </a:r>
          </a:p>
        </p:txBody>
      </p:sp>
    </p:spTree>
    <p:extLst>
      <p:ext uri="{BB962C8B-B14F-4D97-AF65-F5344CB8AC3E}">
        <p14:creationId xmlns:p14="http://schemas.microsoft.com/office/powerpoint/2010/main" val="248625712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24D1B0-6CA4-5A50-D979-18D4AEE750C4}"/>
              </a:ext>
            </a:extLst>
          </p:cNvPr>
          <p:cNvSpPr>
            <a:spLocks noGrp="1"/>
          </p:cNvSpPr>
          <p:nvPr>
            <p:ph type="body" sz="quarter" idx="10"/>
          </p:nvPr>
        </p:nvSpPr>
        <p:spPr/>
        <p:txBody>
          <a:bodyPr/>
          <a:lstStyle/>
          <a:p>
            <a:pPr marL="0" marR="0" lvl="0" indent="0" algn="ctr" defTabSz="914400" rtl="0" eaLnBrk="1" fontAlgn="auto" latinLnBrk="0" hangingPunct="1">
              <a:lnSpc>
                <a:spcPct val="90000"/>
              </a:lnSpc>
              <a:spcBef>
                <a:spcPts val="0"/>
              </a:spcBef>
              <a:spcAft>
                <a:spcPts val="800"/>
              </a:spcAft>
              <a:buClrTx/>
              <a:buSzTx/>
              <a:buFont typeface="Arial" panose="020B0604020202020204" pitchFamily="34" charset="0"/>
              <a:buNone/>
              <a:tabLst/>
              <a:defRPr/>
            </a:pPr>
            <a:r>
              <a:rPr lang="en-US" sz="2400" b="1" u="sng" dirty="0">
                <a:solidFill>
                  <a:prstClr val="black"/>
                </a:solidFill>
                <a:latin typeface="Arial" panose="020B0604020202020204" pitchFamily="34" charset="0"/>
                <a:ea typeface="Calibri" panose="020F0502020204030204" pitchFamily="34" charset="0"/>
                <a:cs typeface="Times New Roman" panose="02020603050405020304" pitchFamily="18" charset="0"/>
              </a:rPr>
              <a:t>DHHS Attorneys</a:t>
            </a:r>
            <a:endParaRPr kumimoji="0" lang="en-US" sz="24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90000"/>
              </a:lnSpc>
              <a:spcBef>
                <a:spcPts val="0"/>
              </a:spcBef>
              <a:spcAft>
                <a:spcPts val="800"/>
              </a:spcAft>
              <a:buClrTx/>
              <a:buSzTx/>
              <a:buFont typeface="Arial" panose="020B0604020202020204" pitchFamily="34" charset="0"/>
              <a:buNone/>
              <a:tabLst/>
              <a:defRPr/>
            </a:pPr>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90000"/>
              </a:lnSpc>
              <a:spcBef>
                <a:spcPts val="0"/>
              </a:spcBef>
              <a:spcAft>
                <a:spcPts val="800"/>
              </a:spcAft>
              <a:buClrTx/>
              <a:buSzTx/>
              <a:buFont typeface="Arial" panose="020B0604020202020204" pitchFamily="34" charset="0"/>
              <a:buNone/>
              <a:tabLst/>
              <a:defRPr/>
            </a:pP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Eastern and Northern Service Area</a:t>
            </a:r>
          </a:p>
          <a:p>
            <a:pPr marL="0" marR="0" lvl="0" indent="0" algn="ctr" defTabSz="914400" rtl="0" eaLnBrk="1" fontAlgn="auto" latinLnBrk="0" hangingPunct="1">
              <a:lnSpc>
                <a:spcPct val="90000"/>
              </a:lnSpc>
              <a:spcBef>
                <a:spcPts val="0"/>
              </a:spcBef>
              <a:spcAft>
                <a:spcPts val="80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Amber Ayres, </a:t>
            </a:r>
            <a:r>
              <a:rPr kumimoji="0" lang="en-US" sz="19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amber.ayres</a:t>
            </a:r>
            <a:r>
              <a:rPr kumimoji="0" lang="en-US" sz="19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@nebraska.gov</a:t>
            </a:r>
            <a:r>
              <a:rPr kumimoji="0" lang="en-US" sz="19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Southeast Service Area		       </a:t>
            </a:r>
          </a:p>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Jay Judds, </a:t>
            </a:r>
            <a:r>
              <a:rPr kumimoji="0" lang="en-US" sz="19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jay.judds@nebraska.gov</a:t>
            </a:r>
            <a:r>
              <a:rPr kumimoji="0" lang="en-US" sz="19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C.J. Roberts, </a:t>
            </a:r>
            <a:r>
              <a:rPr kumimoji="0" lang="en-US" sz="19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christopher.roberts@nebraska.gov</a:t>
            </a:r>
            <a:r>
              <a:rPr kumimoji="0" lang="en-US" sz="19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Zackary Carlson, </a:t>
            </a:r>
            <a:r>
              <a:rPr kumimoji="0" lang="en-US" sz="19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zack.carlson@nebraska.gov</a:t>
            </a:r>
            <a:endParaRPr kumimoji="0" lang="en-US" sz="19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9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Bridget Besse, </a:t>
            </a:r>
            <a:r>
              <a:rPr kumimoji="0" lang="en-US" sz="1900" b="0" i="1"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bridget.besse@nebraska.gov</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9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Central and Western Service Area</a:t>
            </a: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Mary Rose Icenogle, </a:t>
            </a:r>
            <a:r>
              <a:rPr kumimoji="0" lang="en-US" sz="19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mary.rose.icenogle@nebraska.gov</a:t>
            </a:r>
            <a:r>
              <a:rPr kumimoji="0" lang="en-US" sz="19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30B0116A-B09A-19DF-E7D8-F8A71100DF07}"/>
              </a:ext>
            </a:extLst>
          </p:cNvPr>
          <p:cNvSpPr>
            <a:spLocks noGrp="1"/>
          </p:cNvSpPr>
          <p:nvPr>
            <p:ph type="title"/>
          </p:nvPr>
        </p:nvSpPr>
        <p:spPr/>
        <p:txBody>
          <a:bodyPr/>
          <a:lstStyle/>
          <a:p>
            <a:pPr algn="ctr"/>
            <a:r>
              <a:rPr lang="en-US" dirty="0"/>
              <a:t>YRTC LEGAL</a:t>
            </a:r>
          </a:p>
        </p:txBody>
      </p:sp>
    </p:spTree>
    <p:extLst>
      <p:ext uri="{BB962C8B-B14F-4D97-AF65-F5344CB8AC3E}">
        <p14:creationId xmlns:p14="http://schemas.microsoft.com/office/powerpoint/2010/main" val="237351178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A91A45-11D0-4AC2-B98D-2AB6FE77CE22}"/>
              </a:ext>
            </a:extLst>
          </p:cNvPr>
          <p:cNvSpPr>
            <a:spLocks noGrp="1"/>
          </p:cNvSpPr>
          <p:nvPr>
            <p:ph type="body" sz="quarter" idx="10"/>
          </p:nvPr>
        </p:nvSpPr>
        <p:spPr>
          <a:xfrm>
            <a:off x="319825" y="1430476"/>
            <a:ext cx="11552349" cy="4390607"/>
          </a:xfrm>
        </p:spPr>
        <p:txBody>
          <a:bodyPr/>
          <a:lstStyle/>
          <a:p>
            <a:r>
              <a:rPr lang="en-US" sz="1800" i="1" dirty="0"/>
              <a:t>NRS § 43-286</a:t>
            </a:r>
          </a:p>
          <a:p>
            <a:pPr marL="285750" indent="-285750">
              <a:buFont typeface="Arial" panose="020B0604020202020204" pitchFamily="34" charset="0"/>
              <a:buChar char="•"/>
            </a:pPr>
            <a:r>
              <a:rPr lang="en-US" sz="1800" dirty="0"/>
              <a:t>County Attorney files motion to commit</a:t>
            </a:r>
          </a:p>
          <a:p>
            <a:pPr marL="285750" indent="-285750">
              <a:buFont typeface="Arial" panose="020B0604020202020204" pitchFamily="34" charset="0"/>
              <a:buChar char="•"/>
            </a:pPr>
            <a:r>
              <a:rPr lang="en-US" sz="1800" dirty="0"/>
              <a:t>The Office of Juvenile Services shall be served with a copy of such motion and shall be a party to the case</a:t>
            </a:r>
          </a:p>
          <a:p>
            <a:r>
              <a:rPr lang="en-US" sz="1800" b="1" dirty="0"/>
              <a:t>	Notice to OJS can be sent to dhhs.yrtclegal@nebraska.gov </a:t>
            </a:r>
          </a:p>
          <a:p>
            <a:endParaRPr lang="en-US" sz="1000" b="1" dirty="0"/>
          </a:p>
          <a:p>
            <a:pPr marL="285750" indent="-285750">
              <a:buFont typeface="Arial" panose="020B0604020202020204" pitchFamily="34" charset="0"/>
              <a:buChar char="•"/>
            </a:pPr>
            <a:r>
              <a:rPr lang="en-US" sz="1600" dirty="0"/>
              <a:t> </a:t>
            </a:r>
            <a:r>
              <a:rPr lang="en-US" sz="1800" dirty="0"/>
              <a:t>The burden is on the state by a preponderance of the evidence to show that:</a:t>
            </a:r>
          </a:p>
          <a:p>
            <a:r>
              <a:rPr lang="en-US" sz="1800" dirty="0"/>
              <a:t>	</a:t>
            </a:r>
            <a:r>
              <a:rPr lang="en-US" sz="1600" dirty="0"/>
              <a:t>(A) All levels of probation supervision have been exhausted;</a:t>
            </a:r>
          </a:p>
          <a:p>
            <a:pPr>
              <a:spcBef>
                <a:spcPts val="0"/>
              </a:spcBef>
            </a:pPr>
            <a:r>
              <a:rPr lang="en-US" sz="1600" dirty="0"/>
              <a:t>	(B) All options for community-based services have been exhausted; and</a:t>
            </a:r>
          </a:p>
          <a:p>
            <a:pPr>
              <a:spcBef>
                <a:spcPts val="0"/>
              </a:spcBef>
            </a:pPr>
            <a:r>
              <a:rPr lang="en-US" sz="1600" dirty="0"/>
              <a:t>	(C) Placement at a youth rehabilitation and treatment center is a matter of immediate and urgent necessity for the 	protection of the juvenile or the person or property of another or if it appears that </a:t>
            </a:r>
          </a:p>
          <a:p>
            <a:pPr>
              <a:spcBef>
                <a:spcPts val="0"/>
              </a:spcBef>
            </a:pPr>
            <a:r>
              <a:rPr lang="en-US" sz="1600" dirty="0"/>
              <a:t>	such juvenile is likely to flee the jurisdiction of the court.</a:t>
            </a:r>
          </a:p>
          <a:p>
            <a:endParaRPr lang="en-US" dirty="0"/>
          </a:p>
          <a:p>
            <a:endParaRPr lang="en-US" dirty="0"/>
          </a:p>
        </p:txBody>
      </p:sp>
      <p:sp>
        <p:nvSpPr>
          <p:cNvPr id="3" name="Title 2">
            <a:extLst>
              <a:ext uri="{FF2B5EF4-FFF2-40B4-BE49-F238E27FC236}">
                <a16:creationId xmlns:a16="http://schemas.microsoft.com/office/drawing/2014/main" id="{78D3C675-7FA1-44E3-A8B7-918257020DE5}"/>
              </a:ext>
            </a:extLst>
          </p:cNvPr>
          <p:cNvSpPr>
            <a:spLocks noGrp="1"/>
          </p:cNvSpPr>
          <p:nvPr>
            <p:ph type="title"/>
          </p:nvPr>
        </p:nvSpPr>
        <p:spPr/>
        <p:txBody>
          <a:bodyPr/>
          <a:lstStyle/>
          <a:p>
            <a:pPr algn="ctr"/>
            <a:r>
              <a:rPr lang="en-US" dirty="0"/>
              <a:t>HOW IS A YOUTH COMMITTED TO YRTC?</a:t>
            </a:r>
            <a:br>
              <a:rPr lang="en-US" dirty="0"/>
            </a:br>
            <a:endParaRPr lang="en-US" dirty="0"/>
          </a:p>
        </p:txBody>
      </p:sp>
    </p:spTree>
    <p:extLst>
      <p:ext uri="{BB962C8B-B14F-4D97-AF65-F5344CB8AC3E}">
        <p14:creationId xmlns:p14="http://schemas.microsoft.com/office/powerpoint/2010/main" val="367266719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theme/theme1.xml><?xml version="1.0" encoding="utf-8"?>
<a:theme xmlns:a="http://schemas.openxmlformats.org/drawingml/2006/main" name="Master / large logo">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Arial Brand Fonts">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id="{D82FC7AA-3285-4959-9E2F-F8413559A783}" vid="{AA9EF2BD-29FF-47DC-B910-57C80A453824}"/>
    </a:ext>
  </a:ext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8eb8c0-55ab-43a5-b91f-8b1b3af7a1de">
      <Terms xmlns="http://schemas.microsoft.com/office/infopath/2007/PartnerControls"/>
    </lcf76f155ced4ddcb4097134ff3c332f>
    <TaxCatchAll xmlns="369010f5-c140-4df5-b747-cf01612f7f5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C6E7F13EA85046A771A3D221282E59" ma:contentTypeVersion="13" ma:contentTypeDescription="Create a new document." ma:contentTypeScope="" ma:versionID="0a1371b9acc125b74614d0dea7fbde5b">
  <xsd:schema xmlns:xsd="http://www.w3.org/2001/XMLSchema" xmlns:xs="http://www.w3.org/2001/XMLSchema" xmlns:p="http://schemas.microsoft.com/office/2006/metadata/properties" xmlns:ns2="998eb8c0-55ab-43a5-b91f-8b1b3af7a1de" xmlns:ns3="369010f5-c140-4df5-b747-cf01612f7f5a" targetNamespace="http://schemas.microsoft.com/office/2006/metadata/properties" ma:root="true" ma:fieldsID="3035b5884e73d9d3757b342919efb8c0" ns2:_="" ns3:_="">
    <xsd:import namespace="998eb8c0-55ab-43a5-b91f-8b1b3af7a1de"/>
    <xsd:import namespace="369010f5-c140-4df5-b747-cf01612f7f5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8eb8c0-55ab-43a5-b91f-8b1b3af7a1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a9d533b-2006-471a-be92-08f3dc1c646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9010f5-c140-4df5-b747-cf01612f7f5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2ffe9c3-463e-4d7e-a165-5ce4411bc3e3}" ma:internalName="TaxCatchAll" ma:showField="CatchAllData" ma:web="369010f5-c140-4df5-b747-cf01612f7f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962A91-727D-4433-AE21-DFF73B4AAD2C}">
  <ds:schemaRefs>
    <ds:schemaRef ds:uri="http://schemas.microsoft.com/sharepoint/v3/contenttype/forms"/>
  </ds:schemaRefs>
</ds:datastoreItem>
</file>

<file path=customXml/itemProps2.xml><?xml version="1.0" encoding="utf-8"?>
<ds:datastoreItem xmlns:ds="http://schemas.openxmlformats.org/officeDocument/2006/customXml" ds:itemID="{9F364444-3E31-4591-BF65-8E77F441987D}">
  <ds:schemaRefs>
    <ds:schemaRef ds:uri="af0a6918-c091-4d99-8e6c-5b759a8a04b2"/>
    <ds:schemaRef ds:uri="http://schemas.microsoft.com/office/2006/documentManagement/types"/>
    <ds:schemaRef ds:uri="http://purl.org/dc/dcmitype/"/>
    <ds:schemaRef ds:uri="http://purl.org/dc/elements/1.1/"/>
    <ds:schemaRef ds:uri="http://www.w3.org/XML/1998/namespace"/>
    <ds:schemaRef ds:uri="http://schemas.microsoft.com/office/2006/metadata/properties"/>
    <ds:schemaRef ds:uri="2f9a96d6-9b2b-4797-a61c-7fe1f15b622d"/>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D3FABE1A-24C7-4389-B752-72505089E7F4}"/>
</file>

<file path=docProps/app.xml><?xml version="1.0" encoding="utf-8"?>
<Properties xmlns="http://schemas.openxmlformats.org/officeDocument/2006/extended-properties" xmlns:vt="http://schemas.openxmlformats.org/officeDocument/2006/docPropsVTypes">
  <Template/>
  <TotalTime>7639</TotalTime>
  <Words>2128</Words>
  <Application>Microsoft Office PowerPoint</Application>
  <PresentationFormat>Widescreen</PresentationFormat>
  <Paragraphs>317</Paragraphs>
  <Slides>35</Slides>
  <Notes>35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35</vt:i4>
      </vt:variant>
    </vt:vector>
  </HeadingPairs>
  <TitlesOfParts>
    <vt:vector size="50" baseType="lpstr">
      <vt:lpstr>Montserrat</vt:lpstr>
      <vt:lpstr>Calibri</vt:lpstr>
      <vt:lpstr>Arial</vt:lpstr>
      <vt:lpstr>Wingdings</vt:lpstr>
      <vt:lpstr>Times New Roman</vt:lpstr>
      <vt:lpstr>Play</vt:lpstr>
      <vt:lpstr>Montserrat Semi Bold</vt:lpstr>
      <vt:lpstr>Roboto</vt:lpstr>
      <vt:lpstr>Wingdings 3</vt:lpstr>
      <vt:lpstr>Arial Bold</vt:lpstr>
      <vt:lpstr>Montserrat Black</vt:lpstr>
      <vt:lpstr>Gisha</vt:lpstr>
      <vt:lpstr>Master / large logo</vt:lpstr>
      <vt:lpstr>BRAND</vt:lpstr>
      <vt:lpstr>Office Theme</vt:lpstr>
      <vt:lpstr>Children’s Summit 2025 YRTC &amp; TRANSITIONS September 23-24, 2025</vt:lpstr>
      <vt:lpstr> HOUSEKEEPING: </vt:lpstr>
      <vt:lpstr>PowerPoint Presentation</vt:lpstr>
      <vt:lpstr>YRTCS – WHAT ARE THEY?</vt:lpstr>
      <vt:lpstr>YRTC Programming </vt:lpstr>
      <vt:lpstr>Kearney and Hastings</vt:lpstr>
      <vt:lpstr>Lincoln </vt:lpstr>
      <vt:lpstr>YRTC LEGAL</vt:lpstr>
      <vt:lpstr>HOW IS A YOUTH COMMITTED TO YRTC? </vt:lpstr>
      <vt:lpstr>YRTC’S ROLE AT COMMITMENT HEARING</vt:lpstr>
      <vt:lpstr>WHAT HAPPENS AFTER COMMITMENT?</vt:lpstr>
      <vt:lpstr> HOW DOES THE COURT GET UPDATES? </vt:lpstr>
      <vt:lpstr> CAN YRTC CHANGE PLACEMENT?</vt:lpstr>
      <vt:lpstr>DURATION OF COMMITMENT?</vt:lpstr>
      <vt:lpstr>REENTRY HEARING—WHAT TO EXPECT</vt:lpstr>
      <vt:lpstr>SUCCESSFUL REENTRY FOR ALL YOUTH</vt:lpstr>
      <vt:lpstr>A Model for the Collaborative Transition Program for youth at the YRTC</vt:lpstr>
      <vt:lpstr>Recognized Need</vt:lpstr>
      <vt:lpstr>Success Statement</vt:lpstr>
      <vt:lpstr>Approach</vt:lpstr>
      <vt:lpstr>Individualized Approach: Screening  Top Tier/ High Need (5 or more factors) </vt:lpstr>
      <vt:lpstr>Individualized Approach: Intensity</vt:lpstr>
      <vt:lpstr>Roles and Responsibilities</vt:lpstr>
      <vt:lpstr>Achievements and Setbacks</vt:lpstr>
      <vt:lpstr>Court Process </vt:lpstr>
      <vt:lpstr>Guiding Principles</vt:lpstr>
      <vt:lpstr>Foundations of the Model</vt:lpstr>
      <vt:lpstr>PowerPoint Presentation</vt:lpstr>
      <vt:lpstr>PowerPoint Presentation</vt:lpstr>
      <vt:lpstr>PowerPoint Presentation</vt:lpstr>
      <vt:lpstr>Pilot Transition Services</vt:lpstr>
      <vt:lpstr>Post-YRTC Discharge </vt:lpstr>
      <vt:lpstr>Performance Measures and Data Elements</vt:lpstr>
      <vt:lpstr>Collaboration Team</vt:lpstr>
      <vt:lpstr>CONTACT INFORMATION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Neleigh Boyer</cp:lastModifiedBy>
  <cp:revision>167</cp:revision>
  <cp:lastPrinted>2025-09-16T14:10:17Z</cp:lastPrinted>
  <dcterms:created xsi:type="dcterms:W3CDTF">2016-09-27T14:31:05Z</dcterms:created>
  <dcterms:modified xsi:type="dcterms:W3CDTF">2025-09-18T17:35:13Z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0x01010034C6E7F13EA85046A771A3D221282E59</vt:lpwstr>
  </property>
</Properties>
</file>